
<file path=[Content_Types].xml><?xml version="1.0" encoding="utf-8"?>
<Types xmlns="http://schemas.openxmlformats.org/package/2006/content-types">
  <Default Extension="png" ContentType="image/png"/>
  <Default Extension="tmp"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48"/>
  </p:notesMasterIdLst>
  <p:handoutMasterIdLst>
    <p:handoutMasterId r:id="rId49"/>
  </p:handoutMasterIdLst>
  <p:sldIdLst>
    <p:sldId id="256" r:id="rId2"/>
    <p:sldId id="328" r:id="rId3"/>
    <p:sldId id="330" r:id="rId4"/>
    <p:sldId id="324" r:id="rId5"/>
    <p:sldId id="331" r:id="rId6"/>
    <p:sldId id="357" r:id="rId7"/>
    <p:sldId id="358" r:id="rId8"/>
    <p:sldId id="359" r:id="rId9"/>
    <p:sldId id="360" r:id="rId10"/>
    <p:sldId id="362" r:id="rId11"/>
    <p:sldId id="365" r:id="rId12"/>
    <p:sldId id="327" r:id="rId13"/>
    <p:sldId id="334" r:id="rId14"/>
    <p:sldId id="335" r:id="rId15"/>
    <p:sldId id="366" r:id="rId16"/>
    <p:sldId id="336" r:id="rId17"/>
    <p:sldId id="337" r:id="rId18"/>
    <p:sldId id="367" r:id="rId19"/>
    <p:sldId id="368" r:id="rId20"/>
    <p:sldId id="369" r:id="rId21"/>
    <p:sldId id="333" r:id="rId22"/>
    <p:sldId id="363" r:id="rId23"/>
    <p:sldId id="355" r:id="rId24"/>
    <p:sldId id="343" r:id="rId25"/>
    <p:sldId id="370" r:id="rId26"/>
    <p:sldId id="371" r:id="rId27"/>
    <p:sldId id="314" r:id="rId28"/>
    <p:sldId id="372" r:id="rId29"/>
    <p:sldId id="373" r:id="rId30"/>
    <p:sldId id="374" r:id="rId31"/>
    <p:sldId id="364" r:id="rId32"/>
    <p:sldId id="346" r:id="rId33"/>
    <p:sldId id="347" r:id="rId34"/>
    <p:sldId id="354" r:id="rId35"/>
    <p:sldId id="350" r:id="rId36"/>
    <p:sldId id="380" r:id="rId37"/>
    <p:sldId id="379" r:id="rId38"/>
    <p:sldId id="352" r:id="rId39"/>
    <p:sldId id="351" r:id="rId40"/>
    <p:sldId id="353" r:id="rId41"/>
    <p:sldId id="329" r:id="rId42"/>
    <p:sldId id="375" r:id="rId43"/>
    <p:sldId id="376" r:id="rId44"/>
    <p:sldId id="377" r:id="rId45"/>
    <p:sldId id="378" r:id="rId46"/>
    <p:sldId id="305" r:id="rId4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EA09E"/>
    <a:srgbClr val="9C0308"/>
    <a:srgbClr val="B23E3E"/>
    <a:srgbClr val="97202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660B408-B3CF-4A94-85FC-2B1E0A45F4A2}" styleName="深色样式 2 - 强调 1/强调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261" autoAdjust="0"/>
    <p:restoredTop sz="95414" autoAdjust="0"/>
  </p:normalViewPr>
  <p:slideViewPr>
    <p:cSldViewPr snapToGrid="0">
      <p:cViewPr varScale="1">
        <p:scale>
          <a:sx n="75" d="100"/>
          <a:sy n="75" d="100"/>
        </p:scale>
        <p:origin x="312" y="44"/>
      </p:cViewPr>
      <p:guideLst>
        <p:guide orient="horz" pos="2160"/>
        <p:guide pos="3840"/>
      </p:guideLst>
    </p:cSldViewPr>
  </p:slideViewPr>
  <p:notesTextViewPr>
    <p:cViewPr>
      <p:scale>
        <a:sx n="1" d="1"/>
        <a:sy n="1" d="1"/>
      </p:scale>
      <p:origin x="0" y="0"/>
    </p:cViewPr>
  </p:notesTextViewPr>
  <p:notesViewPr>
    <p:cSldViewPr snapToGrid="0">
      <p:cViewPr varScale="1">
        <p:scale>
          <a:sx n="69" d="100"/>
          <a:sy n="69" d="100"/>
        </p:scale>
        <p:origin x="2784" y="6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96A51FE-6F96-4E8E-A49A-EB293A893ACB}" type="datetimeFigureOut">
              <a:rPr lang="zh-CN" altLang="en-US" smtClean="0"/>
              <a:t>2020/12/7</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DF7D9D8-DF95-4665-85C1-82527CDBBC30}" type="slidenum">
              <a:rPr lang="zh-CN" altLang="en-US" smtClean="0"/>
              <a:t>‹#›</a:t>
            </a:fld>
            <a:endParaRPr lang="zh-CN" altLang="en-US"/>
          </a:p>
        </p:txBody>
      </p:sp>
    </p:spTree>
    <p:extLst>
      <p:ext uri="{BB962C8B-B14F-4D97-AF65-F5344CB8AC3E}">
        <p14:creationId xmlns:p14="http://schemas.microsoft.com/office/powerpoint/2010/main" val="199358026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542149-9384-4D46-B20C-A31CB36F1888}" type="datetimeFigureOut">
              <a:rPr lang="zh-CN" altLang="en-US" smtClean="0"/>
              <a:t>2020/12/7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A096EAE-40E0-41EF-BE24-BFC6198EB1DF}" type="slidenum">
              <a:rPr lang="zh-CN" altLang="en-US" smtClean="0"/>
              <a:t>‹#›</a:t>
            </a:fld>
            <a:endParaRPr lang="zh-CN" altLang="en-US"/>
          </a:p>
        </p:txBody>
      </p:sp>
    </p:spTree>
    <p:extLst>
      <p:ext uri="{BB962C8B-B14F-4D97-AF65-F5344CB8AC3E}">
        <p14:creationId xmlns:p14="http://schemas.microsoft.com/office/powerpoint/2010/main" val="37595319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A096EAE-40E0-41EF-BE24-BFC6198EB1DF}" type="slidenum">
              <a:rPr lang="zh-CN" altLang="en-US" smtClean="0"/>
              <a:t>1</a:t>
            </a:fld>
            <a:endParaRPr lang="zh-CN" altLang="en-US"/>
          </a:p>
        </p:txBody>
      </p:sp>
    </p:spTree>
    <p:extLst>
      <p:ext uri="{BB962C8B-B14F-4D97-AF65-F5344CB8AC3E}">
        <p14:creationId xmlns:p14="http://schemas.microsoft.com/office/powerpoint/2010/main" val="14754990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sz="1200" kern="1200" dirty="0">
                    <a:solidFill>
                      <a:schemeClr val="tx1"/>
                    </a:solidFill>
                    <a:effectLst/>
                    <a:latin typeface="+mn-lt"/>
                    <a:ea typeface="+mn-ea"/>
                    <a:cs typeface="+mn-cs"/>
                  </a:rPr>
                  <a:t>资产权重随时间有着十分剧烈的变化，与当时的市场环境景气度关系很大。例如在 </a:t>
                </a:r>
                <a:r>
                  <a:rPr lang="en-US" altLang="zh-CN" sz="1200" kern="1200" dirty="0">
                    <a:solidFill>
                      <a:schemeClr val="tx1"/>
                    </a:solidFill>
                    <a:effectLst/>
                    <a:latin typeface="+mn-lt"/>
                    <a:ea typeface="+mn-ea"/>
                    <a:cs typeface="+mn-cs"/>
                  </a:rPr>
                  <a:t>2008 </a:t>
                </a:r>
                <a:r>
                  <a:rPr lang="zh-CN" altLang="en-US" sz="1200" kern="1200" dirty="0">
                    <a:solidFill>
                      <a:schemeClr val="tx1"/>
                    </a:solidFill>
                    <a:effectLst/>
                    <a:latin typeface="+mn-lt"/>
                    <a:ea typeface="+mn-ea"/>
                    <a:cs typeface="+mn-cs"/>
                  </a:rPr>
                  <a:t>年的金融危机期间，权益类资产的权重就迅速下降至 </a:t>
                </a:r>
                <a:r>
                  <a:rPr lang="en-US" altLang="zh-CN" sz="1200" kern="1200" dirty="0">
                    <a:solidFill>
                      <a:schemeClr val="tx1"/>
                    </a:solidFill>
                    <a:effectLst/>
                    <a:latin typeface="+mn-lt"/>
                    <a:ea typeface="+mn-ea"/>
                    <a:cs typeface="+mn-cs"/>
                  </a:rPr>
                  <a:t>20%</a:t>
                </a:r>
                <a:r>
                  <a:rPr lang="zh-CN" altLang="en-US" sz="1200" kern="1200" dirty="0">
                    <a:solidFill>
                      <a:schemeClr val="tx1"/>
                    </a:solidFill>
                    <a:effectLst/>
                    <a:latin typeface="+mn-lt"/>
                    <a:ea typeface="+mn-ea"/>
                    <a:cs typeface="+mn-cs"/>
                  </a:rPr>
                  <a:t>附近。</a:t>
                </a:r>
                <a:endParaRPr lang="en-US" altLang="zh-CN" sz="1200" kern="1200" dirty="0">
                  <a:solidFill>
                    <a:schemeClr val="tx1"/>
                  </a:solidFill>
                  <a:effectLst/>
                  <a:latin typeface="+mn-lt"/>
                  <a:ea typeface="+mn-ea"/>
                  <a:cs typeface="+mn-cs"/>
                </a:endParaRPr>
              </a:p>
              <a:p>
                <a:r>
                  <a:rPr lang="zh-CN" altLang="en-US" sz="1200" kern="1200" dirty="0">
                    <a:solidFill>
                      <a:schemeClr val="tx1"/>
                    </a:solidFill>
                    <a:effectLst/>
                    <a:latin typeface="+mn-lt"/>
                    <a:ea typeface="+mn-ea"/>
                    <a:cs typeface="+mn-cs"/>
                  </a:rPr>
                  <a:t>造成国内外权重配比如此大差异的直接原因是，国内权益类和债券类资产的波动率之比达到了</a:t>
                </a:r>
                <a:r>
                  <a:rPr lang="en-US" altLang="zh-CN" sz="1200" kern="1200" dirty="0">
                    <a:solidFill>
                      <a:schemeClr val="tx1"/>
                    </a:solidFill>
                    <a:effectLst/>
                    <a:latin typeface="+mn-lt"/>
                    <a:ea typeface="+mn-ea"/>
                    <a:cs typeface="+mn-cs"/>
                  </a:rPr>
                  <a:t>9:1</a:t>
                </a:r>
                <a:r>
                  <a:rPr lang="zh-CN" altLang="en-US" sz="1200" kern="1200" dirty="0">
                    <a:solidFill>
                      <a:schemeClr val="tx1"/>
                    </a:solidFill>
                    <a:effectLst/>
                    <a:latin typeface="+mn-lt"/>
                    <a:ea typeface="+mn-ea"/>
                    <a:cs typeface="+mn-cs"/>
                  </a:rPr>
                  <a:t>，使得风险平价组合更像是一个持股上限为 </a:t>
                </a:r>
                <a:r>
                  <a:rPr lang="en-US" altLang="zh-CN" sz="1200" kern="1200" dirty="0">
                    <a:solidFill>
                      <a:schemeClr val="tx1"/>
                    </a:solidFill>
                    <a:effectLst/>
                    <a:latin typeface="+mn-lt"/>
                    <a:ea typeface="+mn-ea"/>
                    <a:cs typeface="+mn-cs"/>
                  </a:rPr>
                  <a:t>20%</a:t>
                </a:r>
                <a:r>
                  <a:rPr lang="zh-CN" altLang="en-US" sz="1200" kern="1200" dirty="0">
                    <a:solidFill>
                      <a:schemeClr val="tx1"/>
                    </a:solidFill>
                    <a:effectLst/>
                    <a:latin typeface="+mn-lt"/>
                    <a:ea typeface="+mn-ea"/>
                    <a:cs typeface="+mn-cs"/>
                  </a:rPr>
                  <a:t>的二级债基，资产配置效果不佳</a:t>
                </a:r>
                <a:endParaRPr lang="zh-CN" altLang="en-US" dirty="0"/>
              </a:p>
            </p:txBody>
          </p:sp>
        </mc:Choice>
        <mc:Fallback xmlns="">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effectLst/>
                    <a:latin typeface="+mn-lt"/>
                    <a:ea typeface="+mn-ea"/>
                    <a:cs typeface="+mn-cs"/>
                  </a:rPr>
                  <a:t>特殊情况：</a:t>
                </a:r>
                <a:r>
                  <a:rPr lang="zh-CN" altLang="zh-CN" sz="1200" kern="1200" dirty="0" smtClean="0">
                    <a:solidFill>
                      <a:schemeClr val="tx1"/>
                    </a:solidFill>
                    <a:effectLst/>
                    <a:latin typeface="+mn-lt"/>
                    <a:ea typeface="+mn-ea"/>
                    <a:cs typeface="+mn-cs"/>
                  </a:rPr>
                  <a:t>当组合中仅有两个资产进行风险平价配置时，风险平价模型直接等价于波动率倒数法，无需满足</a:t>
                </a:r>
                <a:r>
                  <a:rPr lang="en-US" altLang="zh-CN" sz="1200" kern="1200" dirty="0" smtClean="0">
                    <a:solidFill>
                      <a:schemeClr val="tx1"/>
                    </a:solidFill>
                    <a:effectLst/>
                    <a:latin typeface="+mn-lt"/>
                    <a:ea typeface="+mn-ea"/>
                    <a:cs typeface="+mn-cs"/>
                  </a:rPr>
                  <a:t>ρ=0</a:t>
                </a:r>
                <a:r>
                  <a:rPr lang="zh-CN" altLang="en-US" sz="1200" kern="1200" dirty="0" smtClean="0">
                    <a:solidFill>
                      <a:schemeClr val="tx1"/>
                    </a:solidFill>
                    <a:effectLst/>
                    <a:latin typeface="+mn-lt"/>
                    <a:ea typeface="+mn-ea"/>
                    <a:cs typeface="+mn-cs"/>
                  </a:rPr>
                  <a:t>，</a:t>
                </a:r>
                <a:r>
                  <a:rPr lang="en-US" altLang="zh-CN" sz="1200" i="0" kern="1200">
                    <a:solidFill>
                      <a:schemeClr val="tx1"/>
                    </a:solidFill>
                    <a:effectLst/>
                    <a:latin typeface="+mn-lt"/>
                    <a:ea typeface="+mn-ea"/>
                    <a:cs typeface="+mn-cs"/>
                  </a:rPr>
                  <a:t>𝑤</a:t>
                </a:r>
                <a:r>
                  <a:rPr lang="zh-CN" altLang="zh-CN" sz="1200" i="0" kern="1200" smtClean="0">
                    <a:solidFill>
                      <a:schemeClr val="tx1"/>
                    </a:solidFill>
                    <a:effectLst/>
                    <a:latin typeface="+mn-lt"/>
                    <a:ea typeface="+mn-ea"/>
                    <a:cs typeface="+mn-cs"/>
                  </a:rPr>
                  <a:t>_</a:t>
                </a:r>
                <a:r>
                  <a:rPr lang="en-US" altLang="zh-CN" sz="1200" i="0" kern="1200">
                    <a:solidFill>
                      <a:schemeClr val="tx1"/>
                    </a:solidFill>
                    <a:effectLst/>
                    <a:latin typeface="+mn-lt"/>
                    <a:ea typeface="+mn-ea"/>
                    <a:cs typeface="+mn-cs"/>
                  </a:rPr>
                  <a:t>𝑋/𝑤</a:t>
                </a:r>
                <a:r>
                  <a:rPr lang="zh-CN" altLang="zh-CN" sz="1200" i="0" kern="1200">
                    <a:solidFill>
                      <a:schemeClr val="tx1"/>
                    </a:solidFill>
                    <a:effectLst/>
                    <a:latin typeface="+mn-lt"/>
                    <a:ea typeface="+mn-ea"/>
                    <a:cs typeface="+mn-cs"/>
                  </a:rPr>
                  <a:t>_</a:t>
                </a:r>
                <a:r>
                  <a:rPr lang="en-US" altLang="zh-CN" sz="1200" i="0" kern="1200">
                    <a:solidFill>
                      <a:schemeClr val="tx1"/>
                    </a:solidFill>
                    <a:effectLst/>
                    <a:latin typeface="+mn-lt"/>
                    <a:ea typeface="+mn-ea"/>
                    <a:cs typeface="+mn-cs"/>
                  </a:rPr>
                  <a:t>𝑌=𝜎</a:t>
                </a:r>
                <a:r>
                  <a:rPr lang="zh-CN" altLang="zh-CN" sz="1200" i="0" kern="1200">
                    <a:solidFill>
                      <a:schemeClr val="tx1"/>
                    </a:solidFill>
                    <a:effectLst/>
                    <a:latin typeface="+mn-lt"/>
                    <a:ea typeface="+mn-ea"/>
                    <a:cs typeface="+mn-cs"/>
                  </a:rPr>
                  <a:t>_</a:t>
                </a:r>
                <a:r>
                  <a:rPr lang="en-US" altLang="zh-CN" sz="1200" i="0" kern="1200">
                    <a:solidFill>
                      <a:schemeClr val="tx1"/>
                    </a:solidFill>
                    <a:effectLst/>
                    <a:latin typeface="+mn-lt"/>
                    <a:ea typeface="+mn-ea"/>
                    <a:cs typeface="+mn-cs"/>
                  </a:rPr>
                  <a:t>𝑌/𝜎</a:t>
                </a:r>
                <a:r>
                  <a:rPr lang="zh-CN" altLang="zh-CN" sz="1200" i="0" kern="1200">
                    <a:solidFill>
                      <a:schemeClr val="tx1"/>
                    </a:solidFill>
                    <a:effectLst/>
                    <a:latin typeface="+mn-lt"/>
                    <a:ea typeface="+mn-ea"/>
                    <a:cs typeface="+mn-cs"/>
                  </a:rPr>
                  <a:t>_</a:t>
                </a:r>
                <a:r>
                  <a:rPr lang="en-US" altLang="zh-CN" sz="1200" i="0" kern="1200">
                    <a:solidFill>
                      <a:schemeClr val="tx1"/>
                    </a:solidFill>
                    <a:effectLst/>
                    <a:latin typeface="+mn-lt"/>
                    <a:ea typeface="+mn-ea"/>
                    <a:cs typeface="+mn-cs"/>
                  </a:rPr>
                  <a:t>𝑋</a:t>
                </a:r>
                <a:r>
                  <a:rPr lang="zh-CN" altLang="en-US" sz="1200" kern="1200" dirty="0" smtClean="0">
                    <a:solidFill>
                      <a:schemeClr val="tx1"/>
                    </a:solidFill>
                    <a:effectLst/>
                    <a:latin typeface="+mn-lt"/>
                    <a:ea typeface="+mn-ea"/>
                    <a:cs typeface="+mn-cs"/>
                  </a:rPr>
                  <a:t>，</a:t>
                </a:r>
                <a:r>
                  <a:rPr lang="en-US" altLang="zh-CN" sz="1200" i="0" kern="1200">
                    <a:solidFill>
                      <a:schemeClr val="tx1"/>
                    </a:solidFill>
                    <a:effectLst/>
                    <a:latin typeface="+mn-lt"/>
                    <a:ea typeface="+mn-ea"/>
                    <a:cs typeface="+mn-cs"/>
                  </a:rPr>
                  <a:t>𝑤</a:t>
                </a:r>
                <a:r>
                  <a:rPr lang="zh-CN" altLang="zh-CN" sz="1200" i="0" kern="1200" smtClean="0">
                    <a:solidFill>
                      <a:schemeClr val="tx1"/>
                    </a:solidFill>
                    <a:effectLst/>
                    <a:latin typeface="+mn-lt"/>
                    <a:ea typeface="+mn-ea"/>
                    <a:cs typeface="+mn-cs"/>
                  </a:rPr>
                  <a:t>_</a:t>
                </a:r>
                <a:r>
                  <a:rPr lang="en-US" altLang="zh-CN" sz="1200" i="0" kern="1200">
                    <a:solidFill>
                      <a:schemeClr val="tx1"/>
                    </a:solidFill>
                    <a:effectLst/>
                    <a:latin typeface="+mn-lt"/>
                    <a:ea typeface="+mn-ea"/>
                    <a:cs typeface="+mn-cs"/>
                  </a:rPr>
                  <a:t>𝑋=𝜎</a:t>
                </a:r>
                <a:r>
                  <a:rPr lang="zh-CN" altLang="zh-CN" sz="1200" i="0" kern="1200">
                    <a:solidFill>
                      <a:schemeClr val="tx1"/>
                    </a:solidFill>
                    <a:effectLst/>
                    <a:latin typeface="+mn-lt"/>
                    <a:ea typeface="+mn-ea"/>
                    <a:cs typeface="+mn-cs"/>
                  </a:rPr>
                  <a:t>_</a:t>
                </a:r>
                <a:r>
                  <a:rPr lang="en-US" altLang="zh-CN" sz="1200" i="0" kern="1200">
                    <a:solidFill>
                      <a:schemeClr val="tx1"/>
                    </a:solidFill>
                    <a:effectLst/>
                    <a:latin typeface="+mn-lt"/>
                    <a:ea typeface="+mn-ea"/>
                    <a:cs typeface="+mn-cs"/>
                  </a:rPr>
                  <a:t>𝑌</a:t>
                </a:r>
                <a:r>
                  <a:rPr lang="zh-CN" altLang="zh-CN" sz="1200" i="0" kern="1200">
                    <a:solidFill>
                      <a:schemeClr val="tx1"/>
                    </a:solidFill>
                    <a:effectLst/>
                    <a:latin typeface="+mn-lt"/>
                    <a:ea typeface="+mn-ea"/>
                    <a:cs typeface="+mn-cs"/>
                  </a:rPr>
                  <a:t>/(</a:t>
                </a:r>
                <a:r>
                  <a:rPr lang="en-US" altLang="zh-CN" sz="1200" i="0" kern="1200">
                    <a:solidFill>
                      <a:schemeClr val="tx1"/>
                    </a:solidFill>
                    <a:effectLst/>
                    <a:latin typeface="+mn-lt"/>
                    <a:ea typeface="+mn-ea"/>
                    <a:cs typeface="+mn-cs"/>
                  </a:rPr>
                  <a:t>𝜎</a:t>
                </a:r>
                <a:r>
                  <a:rPr lang="zh-CN" altLang="zh-CN" sz="1200" i="0" kern="1200">
                    <a:solidFill>
                      <a:schemeClr val="tx1"/>
                    </a:solidFill>
                    <a:effectLst/>
                    <a:latin typeface="+mn-lt"/>
                    <a:ea typeface="+mn-ea"/>
                    <a:cs typeface="+mn-cs"/>
                  </a:rPr>
                  <a:t>_</a:t>
                </a:r>
                <a:r>
                  <a:rPr lang="en-US" altLang="zh-CN" sz="1200" i="0" kern="1200">
                    <a:solidFill>
                      <a:schemeClr val="tx1"/>
                    </a:solidFill>
                    <a:effectLst/>
                    <a:latin typeface="+mn-lt"/>
                    <a:ea typeface="+mn-ea"/>
                    <a:cs typeface="+mn-cs"/>
                  </a:rPr>
                  <a:t>𝑋+𝜎</a:t>
                </a:r>
                <a:r>
                  <a:rPr lang="zh-CN" altLang="zh-CN" sz="1200" i="0" kern="1200">
                    <a:solidFill>
                      <a:schemeClr val="tx1"/>
                    </a:solidFill>
                    <a:effectLst/>
                    <a:latin typeface="+mn-lt"/>
                    <a:ea typeface="+mn-ea"/>
                    <a:cs typeface="+mn-cs"/>
                  </a:rPr>
                  <a:t>_</a:t>
                </a:r>
                <a:r>
                  <a:rPr lang="en-US" altLang="zh-CN" sz="1200" i="0" kern="1200">
                    <a:solidFill>
                      <a:schemeClr val="tx1"/>
                    </a:solidFill>
                    <a:effectLst/>
                    <a:latin typeface="+mn-lt"/>
                    <a:ea typeface="+mn-ea"/>
                    <a:cs typeface="+mn-cs"/>
                  </a:rPr>
                  <a:t>𝑌 </a:t>
                </a:r>
                <a:r>
                  <a:rPr lang="zh-CN" altLang="zh-CN" sz="1200" i="0" kern="1200">
                    <a:solidFill>
                      <a:schemeClr val="tx1"/>
                    </a:solidFill>
                    <a:effectLst/>
                    <a:latin typeface="+mn-lt"/>
                    <a:ea typeface="+mn-ea"/>
                    <a:cs typeface="+mn-cs"/>
                  </a:rPr>
                  <a:t>)</a:t>
                </a:r>
                <a:endParaRPr lang="en-US" altLang="zh-CN" sz="120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effectLst/>
                    <a:latin typeface="+mn-lt"/>
                    <a:ea typeface="+mn-ea"/>
                    <a:cs typeface="+mn-cs"/>
                  </a:rPr>
                  <a:t>相关性：</a:t>
                </a:r>
                <a:endParaRPr lang="en-US" altLang="zh-CN" sz="120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effectLst/>
                    <a:latin typeface="+mn-lt"/>
                    <a:ea typeface="+mn-ea"/>
                    <a:cs typeface="+mn-cs"/>
                  </a:rPr>
                  <a:t>当</a:t>
                </a:r>
                <a:r>
                  <a:rPr lang="en-US" altLang="zh-CN" sz="1200" kern="1200" dirty="0" smtClean="0">
                    <a:solidFill>
                      <a:schemeClr val="tx1"/>
                    </a:solidFill>
                    <a:effectLst/>
                    <a:latin typeface="+mn-lt"/>
                    <a:ea typeface="+mn-ea"/>
                    <a:cs typeface="+mn-cs"/>
                  </a:rPr>
                  <a:t>ρ</a:t>
                </a:r>
                <a:r>
                  <a:rPr lang="zh-CN" altLang="en-US"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0</a:t>
                </a:r>
                <a:r>
                  <a:rPr lang="zh-CN" altLang="en-US" sz="1200" kern="1200" dirty="0" smtClean="0">
                    <a:solidFill>
                      <a:schemeClr val="tx1"/>
                    </a:solidFill>
                    <a:effectLst/>
                    <a:latin typeface="+mn-lt"/>
                    <a:ea typeface="+mn-ea"/>
                    <a:cs typeface="+mn-cs"/>
                  </a:rPr>
                  <a:t>时，</a:t>
                </a:r>
                <a:r>
                  <a:rPr lang="en-US" altLang="zh-CN" sz="1200" i="0" kern="1200">
                    <a:solidFill>
                      <a:schemeClr val="tx1"/>
                    </a:solidFill>
                    <a:effectLst/>
                    <a:latin typeface="Cambria Math" panose="02040503050406030204" pitchFamily="18" charset="0"/>
                    <a:ea typeface="+mn-ea"/>
                    <a:cs typeface="+mn-cs"/>
                  </a:rPr>
                  <a:t>𝑤</a:t>
                </a:r>
                <a:r>
                  <a:rPr lang="zh-CN" altLang="zh-CN" sz="1200" i="0" kern="1200" smtClean="0">
                    <a:solidFill>
                      <a:schemeClr val="tx1"/>
                    </a:solidFill>
                    <a:effectLst/>
                    <a:latin typeface="Cambria Math" panose="02040503050406030204" pitchFamily="18" charset="0"/>
                    <a:ea typeface="+mn-ea"/>
                    <a:cs typeface="+mn-cs"/>
                  </a:rPr>
                  <a:t>_</a:t>
                </a:r>
                <a:r>
                  <a:rPr lang="en-US" altLang="zh-CN" sz="1200" i="0" kern="1200">
                    <a:solidFill>
                      <a:schemeClr val="tx1"/>
                    </a:solidFill>
                    <a:effectLst/>
                    <a:latin typeface="Cambria Math" panose="02040503050406030204" pitchFamily="18" charset="0"/>
                    <a:ea typeface="+mn-ea"/>
                    <a:cs typeface="+mn-cs"/>
                  </a:rPr>
                  <a:t>𝑋/𝑤</a:t>
                </a:r>
                <a:r>
                  <a:rPr lang="zh-CN" altLang="zh-CN" sz="1200" i="0" kern="1200">
                    <a:solidFill>
                      <a:schemeClr val="tx1"/>
                    </a:solidFill>
                    <a:effectLst/>
                    <a:latin typeface="Cambria Math" panose="02040503050406030204" pitchFamily="18" charset="0"/>
                    <a:ea typeface="+mn-ea"/>
                    <a:cs typeface="+mn-cs"/>
                  </a:rPr>
                  <a:t>_</a:t>
                </a:r>
                <a:r>
                  <a:rPr lang="en-US" altLang="zh-CN" sz="1200" i="0" kern="1200">
                    <a:solidFill>
                      <a:schemeClr val="tx1"/>
                    </a:solidFill>
                    <a:effectLst/>
                    <a:latin typeface="Cambria Math" panose="02040503050406030204" pitchFamily="18" charset="0"/>
                    <a:ea typeface="+mn-ea"/>
                    <a:cs typeface="+mn-cs"/>
                  </a:rPr>
                  <a:t>𝑌=𝜎</a:t>
                </a:r>
                <a:r>
                  <a:rPr lang="zh-CN" altLang="zh-CN" sz="1200" i="0" kern="1200">
                    <a:solidFill>
                      <a:schemeClr val="tx1"/>
                    </a:solidFill>
                    <a:effectLst/>
                    <a:latin typeface="Cambria Math" panose="02040503050406030204" pitchFamily="18" charset="0"/>
                    <a:ea typeface="+mn-ea"/>
                    <a:cs typeface="+mn-cs"/>
                  </a:rPr>
                  <a:t>_</a:t>
                </a:r>
                <a:r>
                  <a:rPr lang="en-US" altLang="zh-CN" sz="1200" i="0" kern="1200">
                    <a:solidFill>
                      <a:schemeClr val="tx1"/>
                    </a:solidFill>
                    <a:effectLst/>
                    <a:latin typeface="Cambria Math" panose="02040503050406030204" pitchFamily="18" charset="0"/>
                    <a:ea typeface="+mn-ea"/>
                    <a:cs typeface="+mn-cs"/>
                  </a:rPr>
                  <a:t>𝑌/𝜎</a:t>
                </a:r>
                <a:r>
                  <a:rPr lang="zh-CN" altLang="zh-CN" sz="1200" i="0" kern="1200">
                    <a:solidFill>
                      <a:schemeClr val="tx1"/>
                    </a:solidFill>
                    <a:effectLst/>
                    <a:latin typeface="Cambria Math" panose="02040503050406030204" pitchFamily="18" charset="0"/>
                    <a:ea typeface="+mn-ea"/>
                    <a:cs typeface="+mn-cs"/>
                  </a:rPr>
                  <a:t>_</a:t>
                </a:r>
                <a:r>
                  <a:rPr lang="en-US" altLang="zh-CN" sz="1200" i="0" kern="1200">
                    <a:solidFill>
                      <a:schemeClr val="tx1"/>
                    </a:solidFill>
                    <a:effectLst/>
                    <a:latin typeface="Cambria Math" panose="02040503050406030204" pitchFamily="18" charset="0"/>
                    <a:ea typeface="+mn-ea"/>
                    <a:cs typeface="+mn-cs"/>
                  </a:rPr>
                  <a:t>𝑋</a:t>
                </a:r>
                <a:r>
                  <a:rPr lang="zh-CN" altLang="zh-CN" sz="1200" kern="1200" dirty="0">
                    <a:solidFill>
                      <a:schemeClr val="tx1"/>
                    </a:solidFill>
                    <a:effectLst/>
                    <a:latin typeface="+mn-lt"/>
                    <a:ea typeface="+mn-ea"/>
                    <a:cs typeface="+mn-cs"/>
                  </a:rPr>
                  <a:t>，</a:t>
                </a:r>
                <a:r>
                  <a:rPr lang="en-US" altLang="zh-CN" sz="1200" i="0" kern="1200">
                    <a:solidFill>
                      <a:schemeClr val="tx1"/>
                    </a:solidFill>
                    <a:effectLst/>
                    <a:latin typeface="Cambria Math" panose="02040503050406030204" pitchFamily="18" charset="0"/>
                    <a:ea typeface="+mn-ea"/>
                    <a:cs typeface="+mn-cs"/>
                  </a:rPr>
                  <a:t>𝑤</a:t>
                </a:r>
                <a:r>
                  <a:rPr lang="zh-CN" altLang="zh-CN" sz="1200" i="0" kern="1200">
                    <a:solidFill>
                      <a:schemeClr val="tx1"/>
                    </a:solidFill>
                    <a:effectLst/>
                    <a:latin typeface="Cambria Math" panose="02040503050406030204" pitchFamily="18" charset="0"/>
                    <a:ea typeface="+mn-ea"/>
                    <a:cs typeface="+mn-cs"/>
                  </a:rPr>
                  <a:t>_</a:t>
                </a:r>
                <a:r>
                  <a:rPr lang="en-US" altLang="zh-CN" sz="1200" i="0" kern="1200">
                    <a:solidFill>
                      <a:schemeClr val="tx1"/>
                    </a:solidFill>
                    <a:effectLst/>
                    <a:latin typeface="Cambria Math" panose="02040503050406030204" pitchFamily="18" charset="0"/>
                    <a:ea typeface="+mn-ea"/>
                    <a:cs typeface="+mn-cs"/>
                  </a:rPr>
                  <a:t>𝑋/𝑤</a:t>
                </a:r>
                <a:r>
                  <a:rPr lang="zh-CN" altLang="zh-CN" sz="1200" i="0" kern="1200">
                    <a:solidFill>
                      <a:schemeClr val="tx1"/>
                    </a:solidFill>
                    <a:effectLst/>
                    <a:latin typeface="Cambria Math" panose="02040503050406030204" pitchFamily="18" charset="0"/>
                    <a:ea typeface="+mn-ea"/>
                    <a:cs typeface="+mn-cs"/>
                  </a:rPr>
                  <a:t>_</a:t>
                </a:r>
                <a:r>
                  <a:rPr lang="en-US" altLang="zh-CN" sz="1200" i="0" kern="1200">
                    <a:solidFill>
                      <a:schemeClr val="tx1"/>
                    </a:solidFill>
                    <a:effectLst/>
                    <a:latin typeface="Cambria Math" panose="02040503050406030204" pitchFamily="18" charset="0"/>
                    <a:ea typeface="+mn-ea"/>
                    <a:cs typeface="+mn-cs"/>
                  </a:rPr>
                  <a:t>𝑍=𝜎</a:t>
                </a:r>
                <a:r>
                  <a:rPr lang="zh-CN" altLang="zh-CN" sz="1200" i="0" kern="1200">
                    <a:solidFill>
                      <a:schemeClr val="tx1"/>
                    </a:solidFill>
                    <a:effectLst/>
                    <a:latin typeface="Cambria Math" panose="02040503050406030204" pitchFamily="18" charset="0"/>
                    <a:ea typeface="+mn-ea"/>
                    <a:cs typeface="+mn-cs"/>
                  </a:rPr>
                  <a:t>_</a:t>
                </a:r>
                <a:r>
                  <a:rPr lang="en-US" altLang="zh-CN" sz="1200" i="0" kern="1200">
                    <a:solidFill>
                      <a:schemeClr val="tx1"/>
                    </a:solidFill>
                    <a:effectLst/>
                    <a:latin typeface="Cambria Math" panose="02040503050406030204" pitchFamily="18" charset="0"/>
                    <a:ea typeface="+mn-ea"/>
                    <a:cs typeface="+mn-cs"/>
                  </a:rPr>
                  <a:t>𝑍/𝜎</a:t>
                </a:r>
                <a:r>
                  <a:rPr lang="zh-CN" altLang="zh-CN" sz="1200" i="0" kern="1200">
                    <a:solidFill>
                      <a:schemeClr val="tx1"/>
                    </a:solidFill>
                    <a:effectLst/>
                    <a:latin typeface="Cambria Math" panose="02040503050406030204" pitchFamily="18" charset="0"/>
                    <a:ea typeface="+mn-ea"/>
                    <a:cs typeface="+mn-cs"/>
                  </a:rPr>
                  <a:t>_</a:t>
                </a:r>
                <a:r>
                  <a:rPr lang="en-US" altLang="zh-CN" sz="1200" i="0" kern="1200">
                    <a:solidFill>
                      <a:schemeClr val="tx1"/>
                    </a:solidFill>
                    <a:effectLst/>
                    <a:latin typeface="Cambria Math" panose="02040503050406030204" pitchFamily="18" charset="0"/>
                    <a:ea typeface="+mn-ea"/>
                    <a:cs typeface="+mn-cs"/>
                  </a:rPr>
                  <a:t>𝑋</a:t>
                </a:r>
                <a:r>
                  <a:rPr lang="zh-CN" altLang="zh-CN" sz="1200" kern="1200" dirty="0">
                    <a:solidFill>
                      <a:schemeClr val="tx1"/>
                    </a:solidFill>
                    <a:effectLst/>
                    <a:latin typeface="+mn-lt"/>
                    <a:ea typeface="+mn-ea"/>
                    <a:cs typeface="+mn-cs"/>
                  </a:rPr>
                  <a:t>，</a:t>
                </a:r>
                <a:r>
                  <a:rPr lang="en-US" altLang="zh-CN" sz="1200" i="0" kern="1200">
                    <a:solidFill>
                      <a:schemeClr val="tx1"/>
                    </a:solidFill>
                    <a:effectLst/>
                    <a:latin typeface="Cambria Math" panose="02040503050406030204" pitchFamily="18" charset="0"/>
                    <a:ea typeface="+mn-ea"/>
                    <a:cs typeface="+mn-cs"/>
                  </a:rPr>
                  <a:t>𝑤</a:t>
                </a:r>
                <a:r>
                  <a:rPr lang="zh-CN" altLang="zh-CN" sz="1200" i="0" kern="1200">
                    <a:solidFill>
                      <a:schemeClr val="tx1"/>
                    </a:solidFill>
                    <a:effectLst/>
                    <a:latin typeface="Cambria Math" panose="02040503050406030204" pitchFamily="18" charset="0"/>
                    <a:ea typeface="+mn-ea"/>
                    <a:cs typeface="+mn-cs"/>
                  </a:rPr>
                  <a:t>_</a:t>
                </a:r>
                <a:r>
                  <a:rPr lang="en-US" altLang="zh-CN" sz="1200" i="0" kern="1200">
                    <a:solidFill>
                      <a:schemeClr val="tx1"/>
                    </a:solidFill>
                    <a:effectLst/>
                    <a:latin typeface="Cambria Math" panose="02040503050406030204" pitchFamily="18" charset="0"/>
                    <a:ea typeface="+mn-ea"/>
                    <a:cs typeface="+mn-cs"/>
                  </a:rPr>
                  <a:t>𝑌/𝑤</a:t>
                </a:r>
                <a:r>
                  <a:rPr lang="zh-CN" altLang="zh-CN" sz="1200" i="0" kern="1200">
                    <a:solidFill>
                      <a:schemeClr val="tx1"/>
                    </a:solidFill>
                    <a:effectLst/>
                    <a:latin typeface="Cambria Math" panose="02040503050406030204" pitchFamily="18" charset="0"/>
                    <a:ea typeface="+mn-ea"/>
                    <a:cs typeface="+mn-cs"/>
                  </a:rPr>
                  <a:t>_</a:t>
                </a:r>
                <a:r>
                  <a:rPr lang="en-US" altLang="zh-CN" sz="1200" i="0" kern="1200">
                    <a:solidFill>
                      <a:schemeClr val="tx1"/>
                    </a:solidFill>
                    <a:effectLst/>
                    <a:latin typeface="Cambria Math" panose="02040503050406030204" pitchFamily="18" charset="0"/>
                    <a:ea typeface="+mn-ea"/>
                    <a:cs typeface="+mn-cs"/>
                  </a:rPr>
                  <a:t>𝑍=𝜎</a:t>
                </a:r>
                <a:r>
                  <a:rPr lang="zh-CN" altLang="zh-CN" sz="1200" i="0" kern="1200">
                    <a:solidFill>
                      <a:schemeClr val="tx1"/>
                    </a:solidFill>
                    <a:effectLst/>
                    <a:latin typeface="Cambria Math" panose="02040503050406030204" pitchFamily="18" charset="0"/>
                    <a:ea typeface="+mn-ea"/>
                    <a:cs typeface="+mn-cs"/>
                  </a:rPr>
                  <a:t>_</a:t>
                </a:r>
                <a:r>
                  <a:rPr lang="en-US" altLang="zh-CN" sz="1200" i="0" kern="1200">
                    <a:solidFill>
                      <a:schemeClr val="tx1"/>
                    </a:solidFill>
                    <a:effectLst/>
                    <a:latin typeface="Cambria Math" panose="02040503050406030204" pitchFamily="18" charset="0"/>
                    <a:ea typeface="+mn-ea"/>
                    <a:cs typeface="+mn-cs"/>
                  </a:rPr>
                  <a:t>𝑍/𝜎</a:t>
                </a:r>
                <a:r>
                  <a:rPr lang="zh-CN" altLang="zh-CN" sz="1200" i="0" kern="1200">
                    <a:solidFill>
                      <a:schemeClr val="tx1"/>
                    </a:solidFill>
                    <a:effectLst/>
                    <a:latin typeface="Cambria Math" panose="02040503050406030204" pitchFamily="18" charset="0"/>
                    <a:ea typeface="+mn-ea"/>
                    <a:cs typeface="+mn-cs"/>
                  </a:rPr>
                  <a:t>_</a:t>
                </a:r>
                <a:r>
                  <a:rPr lang="en-US" altLang="zh-CN" sz="1200" i="0" kern="1200">
                    <a:solidFill>
                      <a:schemeClr val="tx1"/>
                    </a:solidFill>
                    <a:effectLst/>
                    <a:latin typeface="Cambria Math" panose="02040503050406030204" pitchFamily="18" charset="0"/>
                    <a:ea typeface="+mn-ea"/>
                    <a:cs typeface="+mn-cs"/>
                  </a:rPr>
                  <a:t>𝑌</a:t>
                </a:r>
                <a:endParaRPr lang="en-US" altLang="zh-CN" sz="120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effectLst/>
                    <a:latin typeface="+mn-lt"/>
                    <a:ea typeface="+mn-ea"/>
                    <a:cs typeface="+mn-cs"/>
                  </a:rPr>
                  <a:t>当</a:t>
                </a:r>
                <a:r>
                  <a:rPr lang="en-US" altLang="zh-CN" sz="1200" kern="1200" dirty="0" smtClean="0">
                    <a:solidFill>
                      <a:schemeClr val="tx1"/>
                    </a:solidFill>
                    <a:effectLst/>
                    <a:latin typeface="+mn-lt"/>
                    <a:ea typeface="+mn-ea"/>
                    <a:cs typeface="+mn-cs"/>
                  </a:rPr>
                  <a:t>ρ</a:t>
                </a:r>
                <a:r>
                  <a:rPr lang="zh-CN" altLang="en-US"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0</a:t>
                </a:r>
                <a:r>
                  <a:rPr lang="zh-CN" altLang="en-US" sz="1200" kern="1200" dirty="0" smtClean="0">
                    <a:solidFill>
                      <a:schemeClr val="tx1"/>
                    </a:solidFill>
                    <a:effectLst/>
                    <a:latin typeface="+mn-lt"/>
                    <a:ea typeface="+mn-ea"/>
                    <a:cs typeface="+mn-cs"/>
                  </a:rPr>
                  <a:t>时但相同时，有</a:t>
                </a:r>
                <a:r>
                  <a:rPr lang="zh-CN" altLang="zh-CN" sz="1200" kern="1200" dirty="0" smtClean="0">
                    <a:solidFill>
                      <a:schemeClr val="tx1"/>
                    </a:solidFill>
                    <a:effectLst/>
                    <a:latin typeface="+mn-lt"/>
                    <a:ea typeface="+mn-ea"/>
                    <a:cs typeface="+mn-cs"/>
                  </a:rPr>
                  <a:t>解析式</a:t>
                </a:r>
                <a:r>
                  <a:rPr lang="zh-CN" altLang="en-US"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即波动率的贡献</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effectLst/>
                    <a:latin typeface="+mn-lt"/>
                    <a:ea typeface="+mn-ea"/>
                    <a:cs typeface="+mn-cs"/>
                  </a:rPr>
                  <a:t>当</a:t>
                </a:r>
                <a:r>
                  <a:rPr lang="en-US" altLang="zh-CN" sz="1200" kern="1200" dirty="0" smtClean="0">
                    <a:solidFill>
                      <a:schemeClr val="tx1"/>
                    </a:solidFill>
                    <a:effectLst/>
                    <a:latin typeface="+mn-lt"/>
                    <a:ea typeface="+mn-ea"/>
                    <a:cs typeface="+mn-cs"/>
                  </a:rPr>
                  <a:t>ρ</a:t>
                </a:r>
                <a:r>
                  <a:rPr lang="zh-CN" altLang="en-US"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0</a:t>
                </a:r>
                <a:r>
                  <a:rPr lang="zh-CN" altLang="en-US" sz="1200" kern="1200" dirty="0" smtClean="0">
                    <a:solidFill>
                      <a:schemeClr val="tx1"/>
                    </a:solidFill>
                    <a:effectLst/>
                    <a:latin typeface="+mn-lt"/>
                    <a:ea typeface="+mn-ea"/>
                    <a:cs typeface="+mn-cs"/>
                  </a:rPr>
                  <a:t>且不同时，</a:t>
                </a:r>
                <a:r>
                  <a:rPr lang="zh-CN" altLang="zh-CN" sz="1200" kern="1200" dirty="0" smtClean="0">
                    <a:solidFill>
                      <a:schemeClr val="tx1"/>
                    </a:solidFill>
                    <a:effectLst/>
                    <a:latin typeface="+mn-lt"/>
                    <a:ea typeface="+mn-ea"/>
                    <a:cs typeface="+mn-cs"/>
                  </a:rPr>
                  <a:t>无解析式，数值求解，即转换为程序中的最优化问题进行规划求解</a:t>
                </a:r>
                <a:endParaRPr lang="en-US" altLang="zh-CN" dirty="0" smtClean="0"/>
              </a:p>
              <a:p>
                <a:r>
                  <a:rPr lang="en-US" altLang="zh-CN" dirty="0" smtClean="0"/>
                  <a:t>A</a:t>
                </a:r>
                <a:r>
                  <a:rPr lang="zh-CN" altLang="en-US" baseline="0" dirty="0" smtClean="0"/>
                  <a:t> </a:t>
                </a:r>
                <a:r>
                  <a:rPr lang="zh-CN" altLang="en-US" dirty="0" smtClean="0"/>
                  <a:t>资产</a:t>
                </a:r>
                <a:r>
                  <a:rPr lang="en-US" altLang="zh-CN" dirty="0" err="1" smtClean="0"/>
                  <a:t>i</a:t>
                </a:r>
                <a:r>
                  <a:rPr lang="zh-CN" altLang="en-US" dirty="0" smtClean="0"/>
                  <a:t>的边际风险贡献</a:t>
                </a:r>
                <a:r>
                  <a:rPr lang="en-US" altLang="zh-CN" dirty="0" err="1" smtClean="0"/>
                  <a:t>σi</a:t>
                </a:r>
                <a:r>
                  <a:rPr lang="en-US" altLang="zh-CN" dirty="0" smtClean="0"/>
                  <a:t>(x)</a:t>
                </a:r>
                <a:r>
                  <a:rPr lang="zh-CN" altLang="en-US" dirty="0" smtClean="0"/>
                  <a:t>可化简为如图，结合</a:t>
                </a:r>
                <a:r>
                  <a:rPr lang="en-US" altLang="zh-CN" dirty="0" err="1" smtClean="0"/>
                  <a:t>i</a:t>
                </a:r>
                <a:r>
                  <a:rPr lang="zh-CN" altLang="en-US" dirty="0" smtClean="0"/>
                  <a:t>和</a:t>
                </a:r>
                <a:r>
                  <a:rPr lang="en-US" altLang="zh-CN" dirty="0" smtClean="0"/>
                  <a:t>j</a:t>
                </a:r>
                <a:r>
                  <a:rPr lang="zh-CN" altLang="en-US" dirty="0" smtClean="0"/>
                  <a:t>的</a:t>
                </a:r>
                <a:r>
                  <a:rPr lang="en-US" altLang="zh-CN" dirty="0" smtClean="0"/>
                  <a:t>σ</a:t>
                </a:r>
                <a:r>
                  <a:rPr lang="zh-CN" altLang="en-US" dirty="0" smtClean="0"/>
                  <a:t>相同，可得到</a:t>
                </a:r>
                <a:r>
                  <a:rPr lang="zh-CN" altLang="en-US" sz="1200" kern="1200" dirty="0" smtClean="0">
                    <a:solidFill>
                      <a:schemeClr val="tx1"/>
                    </a:solidFill>
                    <a:effectLst/>
                    <a:latin typeface="+mn-lt"/>
                    <a:ea typeface="+mn-ea"/>
                    <a:cs typeface="+mn-cs"/>
                  </a:rPr>
                  <a:t>𝑥𝑖𝜎𝑖 </a:t>
                </a:r>
                <a:r>
                  <a:rPr lang="en-US" altLang="zh-CN" sz="1200" kern="120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𝑥𝑗𝜎𝑗，即各资产的权重与方差之积相同。又权重和为</a:t>
                </a:r>
                <a:r>
                  <a:rPr lang="en-US" altLang="zh-CN" sz="1200" kern="1200" dirty="0" smtClean="0">
                    <a:solidFill>
                      <a:schemeClr val="tx1"/>
                    </a:solidFill>
                    <a:effectLst/>
                    <a:latin typeface="+mn-lt"/>
                    <a:ea typeface="+mn-ea"/>
                    <a:cs typeface="+mn-cs"/>
                  </a:rPr>
                  <a:t>1</a:t>
                </a:r>
                <a:r>
                  <a:rPr lang="zh-CN" altLang="en-US" sz="1200" kern="1200" dirty="0" smtClean="0">
                    <a:solidFill>
                      <a:schemeClr val="tx1"/>
                    </a:solidFill>
                    <a:effectLst/>
                    <a:latin typeface="+mn-lt"/>
                    <a:ea typeface="+mn-ea"/>
                    <a:cs typeface="+mn-cs"/>
                  </a:rPr>
                  <a:t>，可得到解析解</a:t>
                </a:r>
                <a:endParaRPr lang="en-US" altLang="zh-CN" sz="1200" kern="1200" dirty="0" smtClean="0">
                  <a:solidFill>
                    <a:schemeClr val="tx1"/>
                  </a:solidFill>
                  <a:effectLst/>
                  <a:latin typeface="+mn-lt"/>
                  <a:ea typeface="+mn-ea"/>
                  <a:cs typeface="+mn-cs"/>
                </a:endParaRPr>
              </a:p>
              <a:p>
                <a:r>
                  <a:rPr lang="en-US" altLang="zh-CN" sz="1200" kern="1200" dirty="0" smtClean="0">
                    <a:solidFill>
                      <a:schemeClr val="tx1"/>
                    </a:solidFill>
                    <a:effectLst/>
                    <a:latin typeface="+mn-lt"/>
                    <a:ea typeface="+mn-ea"/>
                    <a:cs typeface="+mn-cs"/>
                  </a:rPr>
                  <a:t>B </a:t>
                </a:r>
                <a:r>
                  <a:rPr lang="zh-CN" altLang="en-US" sz="1200" kern="1200" dirty="0" smtClean="0">
                    <a:solidFill>
                      <a:schemeClr val="tx1"/>
                    </a:solidFill>
                    <a:effectLst/>
                    <a:latin typeface="+mn-lt"/>
                    <a:ea typeface="+mn-ea"/>
                    <a:cs typeface="+mn-cs"/>
                  </a:rPr>
                  <a:t>通常情况只能非线性规划求数值解，用到的是</a:t>
                </a:r>
                <a:r>
                  <a:rPr lang="en-US" altLang="zh-CN" sz="1200" kern="1200" dirty="0" err="1" smtClean="0">
                    <a:solidFill>
                      <a:schemeClr val="tx1"/>
                    </a:solidFill>
                    <a:effectLst/>
                    <a:latin typeface="+mn-lt"/>
                    <a:ea typeface="+mn-ea"/>
                    <a:cs typeface="+mn-cs"/>
                  </a:rPr>
                  <a:t>SQP</a:t>
                </a:r>
                <a:r>
                  <a:rPr lang="zh-CN" altLang="en-US"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Sequential Quadratic Programming</a:t>
                </a:r>
                <a:r>
                  <a:rPr lang="zh-CN" altLang="en-US" sz="1200" kern="1200" dirty="0" smtClean="0">
                    <a:solidFill>
                      <a:schemeClr val="tx1"/>
                    </a:solidFill>
                    <a:effectLst/>
                    <a:latin typeface="+mn-lt"/>
                    <a:ea typeface="+mn-ea"/>
                    <a:cs typeface="+mn-cs"/>
                  </a:rPr>
                  <a:t>）算法，结合不能卖空的权重限制，来求解优化</a:t>
                </a:r>
                <a:endParaRPr lang="zh-CN" altLang="en-US" dirty="0"/>
              </a:p>
            </p:txBody>
          </p:sp>
        </mc:Fallback>
      </mc:AlternateContent>
      <p:sp>
        <p:nvSpPr>
          <p:cNvPr id="4" name="灯片编号占位符 3"/>
          <p:cNvSpPr>
            <a:spLocks noGrp="1"/>
          </p:cNvSpPr>
          <p:nvPr>
            <p:ph type="sldNum" sz="quarter" idx="10"/>
          </p:nvPr>
        </p:nvSpPr>
        <p:spPr/>
        <p:txBody>
          <a:bodyPr/>
          <a:lstStyle/>
          <a:p>
            <a:fld id="{5A096EAE-40E0-41EF-BE24-BFC6198EB1DF}" type="slidenum">
              <a:rPr lang="zh-CN" altLang="en-US" smtClean="0"/>
              <a:t>26</a:t>
            </a:fld>
            <a:endParaRPr lang="zh-CN" altLang="en-US"/>
          </a:p>
        </p:txBody>
      </p:sp>
    </p:spTree>
    <p:extLst>
      <p:ext uri="{BB962C8B-B14F-4D97-AF65-F5344CB8AC3E}">
        <p14:creationId xmlns:p14="http://schemas.microsoft.com/office/powerpoint/2010/main" val="39888673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最小方差追求整体波动率最小；风险平价追求</a:t>
            </a:r>
            <a:endParaRPr lang="en-US" altLang="zh-CN" dirty="0"/>
          </a:p>
        </p:txBody>
      </p:sp>
      <p:sp>
        <p:nvSpPr>
          <p:cNvPr id="4" name="灯片编号占位符 3"/>
          <p:cNvSpPr>
            <a:spLocks noGrp="1"/>
          </p:cNvSpPr>
          <p:nvPr>
            <p:ph type="sldNum" sz="quarter" idx="10"/>
          </p:nvPr>
        </p:nvSpPr>
        <p:spPr/>
        <p:txBody>
          <a:bodyPr/>
          <a:lstStyle/>
          <a:p>
            <a:fld id="{5A096EAE-40E0-41EF-BE24-BFC6198EB1DF}" type="slidenum">
              <a:rPr lang="zh-CN" altLang="en-US" smtClean="0"/>
              <a:t>27</a:t>
            </a:fld>
            <a:endParaRPr lang="zh-CN" altLang="en-US"/>
          </a:p>
        </p:txBody>
      </p:sp>
    </p:spTree>
    <p:extLst>
      <p:ext uri="{BB962C8B-B14F-4D97-AF65-F5344CB8AC3E}">
        <p14:creationId xmlns:p14="http://schemas.microsoft.com/office/powerpoint/2010/main" val="16729176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A096EAE-40E0-41EF-BE24-BFC6198EB1DF}" type="slidenum">
              <a:rPr lang="zh-CN" altLang="en-US" smtClean="0"/>
              <a:t>28</a:t>
            </a:fld>
            <a:endParaRPr lang="zh-CN" altLang="en-US"/>
          </a:p>
        </p:txBody>
      </p:sp>
    </p:spTree>
    <p:extLst>
      <p:ext uri="{BB962C8B-B14F-4D97-AF65-F5344CB8AC3E}">
        <p14:creationId xmlns:p14="http://schemas.microsoft.com/office/powerpoint/2010/main" val="28717478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A096EAE-40E0-41EF-BE24-BFC6198EB1DF}" type="slidenum">
              <a:rPr lang="zh-CN" altLang="en-US" smtClean="0"/>
              <a:t>29</a:t>
            </a:fld>
            <a:endParaRPr lang="zh-CN" altLang="en-US"/>
          </a:p>
        </p:txBody>
      </p:sp>
    </p:spTree>
    <p:extLst>
      <p:ext uri="{BB962C8B-B14F-4D97-AF65-F5344CB8AC3E}">
        <p14:creationId xmlns:p14="http://schemas.microsoft.com/office/powerpoint/2010/main" val="18071039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在本系列之前的所有平价组合中，都是用协方差矩阵，即资产的波动率和相关性，度量风险，资产对组合的贡献率可通过组合风险对权重的偏导数来定义。这种约定俗成的定义方式最大的优点是便于计算，但是</a:t>
            </a:r>
            <a:r>
              <a:rPr lang="zh-CN" altLang="en-US" sz="1200" b="0" i="0" kern="1200" dirty="0">
                <a:solidFill>
                  <a:schemeClr val="tx1"/>
                </a:solidFill>
                <a:effectLst/>
                <a:latin typeface="+mn-lt"/>
                <a:ea typeface="+mn-ea"/>
                <a:cs typeface="+mn-cs"/>
              </a:rPr>
              <a:t>资产组合价值的正向与方向变化都会增加波动性，而投资者往往不会认为资产组合价值正向变化是一种风险</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大家似乎更习惯于将可能遭遇的亏损作为风险高低的评判标准。因此，在险价值（</a:t>
            </a:r>
            <a:r>
              <a:rPr lang="en-US" altLang="zh-CN" sz="1200" kern="1200" dirty="0" err="1">
                <a:solidFill>
                  <a:schemeClr val="tx1"/>
                </a:solidFill>
                <a:effectLst/>
                <a:latin typeface="+mn-lt"/>
                <a:ea typeface="+mn-ea"/>
                <a:cs typeface="+mn-cs"/>
              </a:rPr>
              <a:t>VaR</a:t>
            </a:r>
            <a:r>
              <a:rPr lang="zh-CN" altLang="en-US" sz="1200" kern="1200" dirty="0">
                <a:solidFill>
                  <a:schemeClr val="tx1"/>
                </a:solidFill>
                <a:effectLst/>
                <a:latin typeface="+mn-lt"/>
                <a:ea typeface="+mn-ea"/>
                <a:cs typeface="+mn-cs"/>
              </a:rPr>
              <a:t>）、条件在险价值（</a:t>
            </a:r>
            <a:r>
              <a:rPr lang="en-US" altLang="zh-CN" sz="1200" kern="1200" dirty="0" err="1">
                <a:solidFill>
                  <a:schemeClr val="tx1"/>
                </a:solidFill>
                <a:effectLst/>
                <a:latin typeface="+mn-lt"/>
                <a:ea typeface="+mn-ea"/>
                <a:cs typeface="+mn-cs"/>
              </a:rPr>
              <a:t>CVaR</a:t>
            </a:r>
            <a:r>
              <a:rPr lang="zh-CN" altLang="en-US" sz="1200" kern="1200" dirty="0">
                <a:solidFill>
                  <a:schemeClr val="tx1"/>
                </a:solidFill>
                <a:effectLst/>
                <a:latin typeface="+mn-lt"/>
                <a:ea typeface="+mn-ea"/>
                <a:cs typeface="+mn-cs"/>
              </a:rPr>
              <a:t>）和预期最大回撤（</a:t>
            </a:r>
            <a:r>
              <a:rPr lang="en-US" altLang="zh-CN" sz="1200" kern="1200" dirty="0">
                <a:solidFill>
                  <a:schemeClr val="tx1"/>
                </a:solidFill>
                <a:effectLst/>
                <a:latin typeface="+mn-lt"/>
                <a:ea typeface="+mn-ea"/>
                <a:cs typeface="+mn-cs"/>
              </a:rPr>
              <a:t>Expected Shortfall</a:t>
            </a:r>
            <a:r>
              <a:rPr lang="zh-CN" altLang="en-US" sz="1200" kern="1200" dirty="0">
                <a:solidFill>
                  <a:schemeClr val="tx1"/>
                </a:solidFill>
                <a:effectLst/>
                <a:latin typeface="+mn-lt"/>
                <a:ea typeface="+mn-ea"/>
                <a:cs typeface="+mn-cs"/>
              </a:rPr>
              <a:t>，</a:t>
            </a:r>
            <a:r>
              <a:rPr lang="en-US" altLang="zh-CN" sz="1200" kern="1200" dirty="0" err="1">
                <a:solidFill>
                  <a:schemeClr val="tx1"/>
                </a:solidFill>
                <a:effectLst/>
                <a:latin typeface="+mn-lt"/>
                <a:ea typeface="+mn-ea"/>
                <a:cs typeface="+mn-cs"/>
              </a:rPr>
              <a:t>ES</a:t>
            </a:r>
            <a:r>
              <a:rPr lang="zh-CN" altLang="en-US" sz="1200" kern="1200" dirty="0">
                <a:solidFill>
                  <a:schemeClr val="tx1"/>
                </a:solidFill>
                <a:effectLst/>
                <a:latin typeface="+mn-lt"/>
                <a:ea typeface="+mn-ea"/>
                <a:cs typeface="+mn-cs"/>
              </a:rPr>
              <a:t>）成为了一类十分流行的风险度量指标。</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1" kern="1200" dirty="0" err="1">
                <a:solidFill>
                  <a:schemeClr val="tx1"/>
                </a:solidFill>
                <a:effectLst/>
                <a:latin typeface="+mn-lt"/>
                <a:ea typeface="+mn-ea"/>
                <a:cs typeface="+mn-cs"/>
              </a:rPr>
              <a:t>ES</a:t>
            </a:r>
            <a:r>
              <a:rPr lang="zh-CN" altLang="en-US" sz="1200" b="1" dirty="0">
                <a:latin typeface="+mn-ea"/>
                <a:cs typeface="Times New Roman" pitchFamily="18" charset="0"/>
              </a:rPr>
              <a:t>：</a:t>
            </a:r>
            <a:r>
              <a:rPr lang="zh-CN" altLang="en-US" sz="1200" dirty="0">
                <a:latin typeface="+mn-ea"/>
                <a:cs typeface="Times New Roman" pitchFamily="18" charset="0"/>
              </a:rPr>
              <a:t>考虑资产之间的相关性，适用于面对共同危机（如</a:t>
            </a:r>
            <a:r>
              <a:rPr lang="en-US" altLang="zh-CN" sz="1200" dirty="0">
                <a:latin typeface="+mn-ea"/>
                <a:cs typeface="Times New Roman" pitchFamily="18" charset="0"/>
              </a:rPr>
              <a:t>2008</a:t>
            </a:r>
            <a:r>
              <a:rPr lang="zh-CN" altLang="en-US" sz="1200" dirty="0">
                <a:latin typeface="+mn-ea"/>
                <a:cs typeface="Times New Roman" pitchFamily="18" charset="0"/>
              </a:rPr>
              <a:t>年）时无法用资产间负相关性来抵消部分风险的情况</a:t>
            </a:r>
            <a:endParaRPr lang="en-US" altLang="zh-CN" sz="1200" dirty="0">
              <a:latin typeface="+mn-ea"/>
              <a:cs typeface="Times New Roman"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1" dirty="0" err="1">
                <a:latin typeface="+mn-ea"/>
                <a:cs typeface="Times New Roman" pitchFamily="18" charset="0"/>
              </a:rPr>
              <a:t>VaR</a:t>
            </a:r>
            <a:r>
              <a:rPr lang="zh-CN" altLang="en-US" sz="1200" b="1" dirty="0">
                <a:latin typeface="+mn-ea"/>
                <a:cs typeface="Times New Roman" pitchFamily="18" charset="0"/>
              </a:rPr>
              <a:t>：</a:t>
            </a:r>
            <a:r>
              <a:rPr lang="en-US" altLang="zh-CN" sz="1200" b="0" i="0" kern="1200" dirty="0">
                <a:solidFill>
                  <a:schemeClr val="tx1"/>
                </a:solidFill>
                <a:effectLst/>
                <a:latin typeface="+mn-lt"/>
                <a:ea typeface="+mn-ea"/>
                <a:cs typeface="+mn-cs"/>
              </a:rPr>
              <a:t>α</a:t>
            </a:r>
            <a:r>
              <a:rPr lang="zh-CN" altLang="en-US" sz="1200" b="0" i="0" kern="1200" dirty="0">
                <a:solidFill>
                  <a:schemeClr val="tx1"/>
                </a:solidFill>
                <a:effectLst/>
                <a:latin typeface="+mn-lt"/>
                <a:ea typeface="+mn-ea"/>
                <a:cs typeface="+mn-cs"/>
              </a:rPr>
              <a:t>是指风险水平 </a:t>
            </a:r>
            <a:r>
              <a:rPr lang="en-US" altLang="zh-CN" sz="1200" b="0" i="0" kern="1200" dirty="0">
                <a:solidFill>
                  <a:schemeClr val="tx1"/>
                </a:solidFill>
                <a:effectLst/>
                <a:latin typeface="+mn-lt"/>
                <a:ea typeface="+mn-ea"/>
                <a:cs typeface="+mn-cs"/>
              </a:rPr>
              <a:t>(1 - </a:t>
            </a:r>
            <a:r>
              <a:rPr lang="zh-CN" altLang="en-US" sz="1200" b="0" i="0" kern="1200" dirty="0">
                <a:solidFill>
                  <a:schemeClr val="tx1"/>
                </a:solidFill>
                <a:effectLst/>
                <a:latin typeface="+mn-lt"/>
                <a:ea typeface="+mn-ea"/>
                <a:cs typeface="+mn-cs"/>
              </a:rPr>
              <a:t>置信水平</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，取</a:t>
            </a:r>
            <a:r>
              <a:rPr lang="en-US" altLang="zh-CN" sz="1200" b="0" i="0" kern="1200" dirty="0">
                <a:solidFill>
                  <a:schemeClr val="tx1"/>
                </a:solidFill>
                <a:effectLst/>
                <a:latin typeface="+mn-lt"/>
                <a:ea typeface="+mn-ea"/>
                <a:cs typeface="+mn-cs"/>
              </a:rPr>
              <a:t>5%</a:t>
            </a:r>
            <a:r>
              <a:rPr lang="zh-CN" altLang="en-US" sz="1200" b="0" i="0" kern="1200" dirty="0">
                <a:solidFill>
                  <a:schemeClr val="tx1"/>
                </a:solidFill>
                <a:effectLst/>
                <a:latin typeface="+mn-lt"/>
                <a:ea typeface="+mn-ea"/>
                <a:cs typeface="+mn-cs"/>
              </a:rPr>
              <a:t>时可以这样理解，有</a:t>
            </a:r>
            <a:r>
              <a:rPr lang="en-US" altLang="zh-CN" sz="1200" b="0" i="0" kern="1200" dirty="0">
                <a:solidFill>
                  <a:schemeClr val="tx1"/>
                </a:solidFill>
                <a:effectLst/>
                <a:latin typeface="+mn-lt"/>
                <a:ea typeface="+mn-ea"/>
                <a:cs typeface="+mn-cs"/>
              </a:rPr>
              <a:t>100</a:t>
            </a:r>
            <a:r>
              <a:rPr lang="zh-CN" altLang="en-US" sz="1200" b="0" i="0" kern="1200" dirty="0">
                <a:solidFill>
                  <a:schemeClr val="tx1"/>
                </a:solidFill>
                <a:effectLst/>
                <a:latin typeface="+mn-lt"/>
                <a:ea typeface="+mn-ea"/>
                <a:cs typeface="+mn-cs"/>
              </a:rPr>
              <a:t>种可能发生的情况，最坏的</a:t>
            </a:r>
            <a:r>
              <a:rPr lang="en-US" altLang="zh-CN" sz="1200" b="0" i="0" kern="1200" dirty="0">
                <a:solidFill>
                  <a:schemeClr val="tx1"/>
                </a:solidFill>
                <a:effectLst/>
                <a:latin typeface="+mn-lt"/>
                <a:ea typeface="+mn-ea"/>
                <a:cs typeface="+mn-cs"/>
              </a:rPr>
              <a:t>5</a:t>
            </a:r>
            <a:r>
              <a:rPr lang="zh-CN" altLang="en-US" sz="1200" b="0" i="0" kern="1200" dirty="0">
                <a:solidFill>
                  <a:schemeClr val="tx1"/>
                </a:solidFill>
                <a:effectLst/>
                <a:latin typeface="+mn-lt"/>
                <a:ea typeface="+mn-ea"/>
                <a:cs typeface="+mn-cs"/>
              </a:rPr>
              <a:t>种情况发生时，资产将最低遭到多少的损失。</a:t>
            </a:r>
            <a:endParaRPr lang="zh-CN" altLang="en-US" sz="1200" b="1" dirty="0">
              <a:latin typeface="+mn-ea"/>
              <a:cs typeface="Times New Roman"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5A096EAE-40E0-41EF-BE24-BFC6198EB1DF}" type="slidenum">
              <a:rPr lang="zh-CN" altLang="en-US" smtClean="0"/>
              <a:t>30</a:t>
            </a:fld>
            <a:endParaRPr lang="zh-CN" altLang="en-US"/>
          </a:p>
        </p:txBody>
      </p:sp>
    </p:spTree>
    <p:extLst>
      <p:ext uri="{BB962C8B-B14F-4D97-AF65-F5344CB8AC3E}">
        <p14:creationId xmlns:p14="http://schemas.microsoft.com/office/powerpoint/2010/main" val="922063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t>
            </a:r>
            <a:r>
              <a:rPr lang="zh-CN" altLang="en-US" dirty="0"/>
              <a:t>资产最好不要用期权，因为期权非线性</a:t>
            </a:r>
            <a:r>
              <a:rPr lang="en-US" altLang="zh-CN" dirty="0"/>
              <a:t>】</a:t>
            </a:r>
          </a:p>
          <a:p>
            <a:r>
              <a:rPr lang="en-US" altLang="zh-CN" dirty="0"/>
              <a:t>【</a:t>
            </a:r>
            <a:r>
              <a:rPr lang="zh-CN" altLang="en-US" dirty="0"/>
              <a:t>统计显著通常由</a:t>
            </a:r>
            <a:r>
              <a:rPr lang="en-US" altLang="zh-CN" dirty="0"/>
              <a:t>p</a:t>
            </a:r>
            <a:r>
              <a:rPr lang="zh-CN" altLang="en-US" dirty="0"/>
              <a:t>值或</a:t>
            </a:r>
            <a:r>
              <a:rPr lang="en-US" altLang="zh-CN" dirty="0"/>
              <a:t>t</a:t>
            </a:r>
            <a:r>
              <a:rPr lang="zh-CN" altLang="en-US" dirty="0"/>
              <a:t>值衡量，反映估计结果在统计意义上是否由抽样误差引起；经济显著通常由估计系数的大小衡量，反映估计结果对科学研究、个人决策或政策制定的重要性。二者共同决定一项研究的价值。理论上，统计显著不一定经济显著，统计不显著也可能经济显著；但实际研究中，经济学家往往重统计显著而轻经济显著。</a:t>
            </a:r>
            <a:r>
              <a:rPr lang="en-US" altLang="zh-CN" dirty="0"/>
              <a:t>】</a:t>
            </a:r>
            <a:endParaRPr lang="zh-CN" altLang="en-US" dirty="0"/>
          </a:p>
        </p:txBody>
      </p:sp>
      <p:sp>
        <p:nvSpPr>
          <p:cNvPr id="4" name="灯片编号占位符 3"/>
          <p:cNvSpPr>
            <a:spLocks noGrp="1"/>
          </p:cNvSpPr>
          <p:nvPr>
            <p:ph type="sldNum" sz="quarter" idx="10"/>
          </p:nvPr>
        </p:nvSpPr>
        <p:spPr/>
        <p:txBody>
          <a:bodyPr/>
          <a:lstStyle/>
          <a:p>
            <a:fld id="{5A096EAE-40E0-41EF-BE24-BFC6198EB1DF}" type="slidenum">
              <a:rPr lang="zh-CN" altLang="en-US" smtClean="0"/>
              <a:t>32</a:t>
            </a:fld>
            <a:endParaRPr lang="zh-CN" altLang="en-US"/>
          </a:p>
        </p:txBody>
      </p:sp>
    </p:spTree>
    <p:extLst>
      <p:ext uri="{BB962C8B-B14F-4D97-AF65-F5344CB8AC3E}">
        <p14:creationId xmlns:p14="http://schemas.microsoft.com/office/powerpoint/2010/main" val="39582379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正文字号不做硬性规定，整洁美观即可。</a:t>
            </a:r>
            <a:endParaRPr lang="en-US" altLang="zh-CN" dirty="0"/>
          </a:p>
          <a:p>
            <a:r>
              <a:rPr lang="zh-CN" altLang="en-US" dirty="0"/>
              <a:t>自制图表颜色整体偏深红，要与模板协调</a:t>
            </a:r>
          </a:p>
        </p:txBody>
      </p:sp>
      <p:sp>
        <p:nvSpPr>
          <p:cNvPr id="4" name="灯片编号占位符 3"/>
          <p:cNvSpPr>
            <a:spLocks noGrp="1"/>
          </p:cNvSpPr>
          <p:nvPr>
            <p:ph type="sldNum" sz="quarter" idx="10"/>
          </p:nvPr>
        </p:nvSpPr>
        <p:spPr/>
        <p:txBody>
          <a:bodyPr/>
          <a:lstStyle/>
          <a:p>
            <a:fld id="{5A096EAE-40E0-41EF-BE24-BFC6198EB1DF}" type="slidenum">
              <a:rPr lang="zh-CN" altLang="en-US" smtClean="0"/>
              <a:t>33</a:t>
            </a:fld>
            <a:endParaRPr lang="zh-CN" altLang="en-US"/>
          </a:p>
        </p:txBody>
      </p:sp>
    </p:spTree>
    <p:extLst>
      <p:ext uri="{BB962C8B-B14F-4D97-AF65-F5344CB8AC3E}">
        <p14:creationId xmlns:p14="http://schemas.microsoft.com/office/powerpoint/2010/main" val="39079955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正文字号不做硬性规定，整洁美观即可。</a:t>
            </a:r>
            <a:endParaRPr lang="en-US" altLang="zh-CN" dirty="0"/>
          </a:p>
          <a:p>
            <a:r>
              <a:rPr lang="zh-CN" altLang="en-US" dirty="0"/>
              <a:t>自制图表颜色整体偏深红，要与模板协调</a:t>
            </a:r>
          </a:p>
        </p:txBody>
      </p:sp>
      <p:sp>
        <p:nvSpPr>
          <p:cNvPr id="4" name="灯片编号占位符 3"/>
          <p:cNvSpPr>
            <a:spLocks noGrp="1"/>
          </p:cNvSpPr>
          <p:nvPr>
            <p:ph type="sldNum" sz="quarter" idx="10"/>
          </p:nvPr>
        </p:nvSpPr>
        <p:spPr/>
        <p:txBody>
          <a:bodyPr/>
          <a:lstStyle/>
          <a:p>
            <a:fld id="{5A096EAE-40E0-41EF-BE24-BFC6198EB1DF}" type="slidenum">
              <a:rPr lang="zh-CN" altLang="en-US" smtClean="0"/>
              <a:t>34</a:t>
            </a:fld>
            <a:endParaRPr lang="zh-CN" altLang="en-US"/>
          </a:p>
        </p:txBody>
      </p:sp>
    </p:spTree>
    <p:extLst>
      <p:ext uri="{BB962C8B-B14F-4D97-AF65-F5344CB8AC3E}">
        <p14:creationId xmlns:p14="http://schemas.microsoft.com/office/powerpoint/2010/main" val="27068026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A096EAE-40E0-41EF-BE24-BFC6198EB1DF}" type="slidenum">
              <a:rPr lang="zh-CN" altLang="en-US" smtClean="0"/>
              <a:t>35</a:t>
            </a:fld>
            <a:endParaRPr lang="zh-CN" altLang="en-US"/>
          </a:p>
        </p:txBody>
      </p:sp>
    </p:spTree>
    <p:extLst>
      <p:ext uri="{BB962C8B-B14F-4D97-AF65-F5344CB8AC3E}">
        <p14:creationId xmlns:p14="http://schemas.microsoft.com/office/powerpoint/2010/main" val="32419868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最小方差追求整体波动率最小；风险平价追求</a:t>
            </a:r>
            <a:endParaRPr lang="en-US" altLang="zh-CN" dirty="0"/>
          </a:p>
        </p:txBody>
      </p:sp>
      <p:sp>
        <p:nvSpPr>
          <p:cNvPr id="4" name="灯片编号占位符 3"/>
          <p:cNvSpPr>
            <a:spLocks noGrp="1"/>
          </p:cNvSpPr>
          <p:nvPr>
            <p:ph type="sldNum" sz="quarter" idx="10"/>
          </p:nvPr>
        </p:nvSpPr>
        <p:spPr/>
        <p:txBody>
          <a:bodyPr/>
          <a:lstStyle/>
          <a:p>
            <a:fld id="{5A096EAE-40E0-41EF-BE24-BFC6198EB1DF}" type="slidenum">
              <a:rPr lang="zh-CN" altLang="en-US" smtClean="0"/>
              <a:t>36</a:t>
            </a:fld>
            <a:endParaRPr lang="zh-CN" altLang="en-US"/>
          </a:p>
        </p:txBody>
      </p:sp>
    </p:spTree>
    <p:extLst>
      <p:ext uri="{BB962C8B-B14F-4D97-AF65-F5344CB8AC3E}">
        <p14:creationId xmlns:p14="http://schemas.microsoft.com/office/powerpoint/2010/main" val="14460484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a:t>i</a:t>
            </a:r>
            <a:endParaRPr lang="zh-CN" altLang="en-US" dirty="0"/>
          </a:p>
        </p:txBody>
      </p:sp>
      <p:sp>
        <p:nvSpPr>
          <p:cNvPr id="4" name="灯片编号占位符 3"/>
          <p:cNvSpPr>
            <a:spLocks noGrp="1"/>
          </p:cNvSpPr>
          <p:nvPr>
            <p:ph type="sldNum" sz="quarter" idx="5"/>
          </p:nvPr>
        </p:nvSpPr>
        <p:spPr/>
        <p:txBody>
          <a:bodyPr/>
          <a:lstStyle/>
          <a:p>
            <a:fld id="{5A096EAE-40E0-41EF-BE24-BFC6198EB1DF}" type="slidenum">
              <a:rPr lang="zh-CN" altLang="en-US" smtClean="0"/>
              <a:t>5</a:t>
            </a:fld>
            <a:endParaRPr lang="zh-CN" altLang="en-US"/>
          </a:p>
        </p:txBody>
      </p:sp>
    </p:spTree>
    <p:extLst>
      <p:ext uri="{BB962C8B-B14F-4D97-AF65-F5344CB8AC3E}">
        <p14:creationId xmlns:p14="http://schemas.microsoft.com/office/powerpoint/2010/main" val="40947489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最小方差追求整体波动率最小；风险平价追求</a:t>
            </a:r>
            <a:endParaRPr lang="en-US" altLang="zh-CN" dirty="0"/>
          </a:p>
        </p:txBody>
      </p:sp>
      <p:sp>
        <p:nvSpPr>
          <p:cNvPr id="4" name="灯片编号占位符 3"/>
          <p:cNvSpPr>
            <a:spLocks noGrp="1"/>
          </p:cNvSpPr>
          <p:nvPr>
            <p:ph type="sldNum" sz="quarter" idx="10"/>
          </p:nvPr>
        </p:nvSpPr>
        <p:spPr/>
        <p:txBody>
          <a:bodyPr/>
          <a:lstStyle/>
          <a:p>
            <a:fld id="{5A096EAE-40E0-41EF-BE24-BFC6198EB1DF}" type="slidenum">
              <a:rPr lang="zh-CN" altLang="en-US" smtClean="0"/>
              <a:t>37</a:t>
            </a:fld>
            <a:endParaRPr lang="zh-CN" altLang="en-US"/>
          </a:p>
        </p:txBody>
      </p:sp>
    </p:spTree>
    <p:extLst>
      <p:ext uri="{BB962C8B-B14F-4D97-AF65-F5344CB8AC3E}">
        <p14:creationId xmlns:p14="http://schemas.microsoft.com/office/powerpoint/2010/main" val="39568237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A096EAE-40E0-41EF-BE24-BFC6198EB1DF}" type="slidenum">
              <a:rPr lang="zh-CN" altLang="en-US" smtClean="0"/>
              <a:t>38</a:t>
            </a:fld>
            <a:endParaRPr lang="zh-CN" altLang="en-US"/>
          </a:p>
        </p:txBody>
      </p:sp>
    </p:spTree>
    <p:extLst>
      <p:ext uri="{BB962C8B-B14F-4D97-AF65-F5344CB8AC3E}">
        <p14:creationId xmlns:p14="http://schemas.microsoft.com/office/powerpoint/2010/main" val="13020199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A096EAE-40E0-41EF-BE24-BFC6198EB1DF}" type="slidenum">
              <a:rPr lang="zh-CN" altLang="en-US" smtClean="0"/>
              <a:t>39</a:t>
            </a:fld>
            <a:endParaRPr lang="zh-CN" altLang="en-US"/>
          </a:p>
        </p:txBody>
      </p:sp>
    </p:spTree>
    <p:extLst>
      <p:ext uri="{BB962C8B-B14F-4D97-AF65-F5344CB8AC3E}">
        <p14:creationId xmlns:p14="http://schemas.microsoft.com/office/powerpoint/2010/main" val="4063487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A096EAE-40E0-41EF-BE24-BFC6198EB1DF}" type="slidenum">
              <a:rPr lang="zh-CN" altLang="en-US" smtClean="0"/>
              <a:t>40</a:t>
            </a:fld>
            <a:endParaRPr lang="zh-CN" altLang="en-US"/>
          </a:p>
        </p:txBody>
      </p:sp>
    </p:spTree>
    <p:extLst>
      <p:ext uri="{BB962C8B-B14F-4D97-AF65-F5344CB8AC3E}">
        <p14:creationId xmlns:p14="http://schemas.microsoft.com/office/powerpoint/2010/main" val="155156954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a:t>i</a:t>
            </a:r>
            <a:endParaRPr lang="zh-CN" altLang="en-US" dirty="0"/>
          </a:p>
        </p:txBody>
      </p:sp>
      <p:sp>
        <p:nvSpPr>
          <p:cNvPr id="4" name="灯片编号占位符 3"/>
          <p:cNvSpPr>
            <a:spLocks noGrp="1"/>
          </p:cNvSpPr>
          <p:nvPr>
            <p:ph type="sldNum" sz="quarter" idx="5"/>
          </p:nvPr>
        </p:nvSpPr>
        <p:spPr/>
        <p:txBody>
          <a:bodyPr/>
          <a:lstStyle/>
          <a:p>
            <a:fld id="{5A096EAE-40E0-41EF-BE24-BFC6198EB1DF}" type="slidenum">
              <a:rPr lang="zh-CN" altLang="en-US" smtClean="0"/>
              <a:t>43</a:t>
            </a:fld>
            <a:endParaRPr lang="zh-CN" altLang="en-US"/>
          </a:p>
        </p:txBody>
      </p:sp>
    </p:spTree>
    <p:extLst>
      <p:ext uri="{BB962C8B-B14F-4D97-AF65-F5344CB8AC3E}">
        <p14:creationId xmlns:p14="http://schemas.microsoft.com/office/powerpoint/2010/main" val="409474897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选择标的上进行改进</a:t>
            </a:r>
          </a:p>
        </p:txBody>
      </p:sp>
      <p:sp>
        <p:nvSpPr>
          <p:cNvPr id="4" name="灯片编号占位符 3"/>
          <p:cNvSpPr>
            <a:spLocks noGrp="1"/>
          </p:cNvSpPr>
          <p:nvPr>
            <p:ph type="sldNum" sz="quarter" idx="5"/>
          </p:nvPr>
        </p:nvSpPr>
        <p:spPr/>
        <p:txBody>
          <a:bodyPr/>
          <a:lstStyle/>
          <a:p>
            <a:fld id="{5A096EAE-40E0-41EF-BE24-BFC6198EB1DF}" type="slidenum">
              <a:rPr lang="zh-CN" altLang="en-US" smtClean="0"/>
              <a:t>44</a:t>
            </a:fld>
            <a:endParaRPr lang="zh-CN" altLang="en-US"/>
          </a:p>
        </p:txBody>
      </p:sp>
    </p:spTree>
    <p:extLst>
      <p:ext uri="{BB962C8B-B14F-4D97-AF65-F5344CB8AC3E}">
        <p14:creationId xmlns:p14="http://schemas.microsoft.com/office/powerpoint/2010/main" val="279338079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选择标的上进行改进</a:t>
            </a:r>
          </a:p>
        </p:txBody>
      </p:sp>
      <p:sp>
        <p:nvSpPr>
          <p:cNvPr id="4" name="灯片编号占位符 3"/>
          <p:cNvSpPr>
            <a:spLocks noGrp="1"/>
          </p:cNvSpPr>
          <p:nvPr>
            <p:ph type="sldNum" sz="quarter" idx="5"/>
          </p:nvPr>
        </p:nvSpPr>
        <p:spPr/>
        <p:txBody>
          <a:bodyPr/>
          <a:lstStyle/>
          <a:p>
            <a:fld id="{5A096EAE-40E0-41EF-BE24-BFC6198EB1DF}" type="slidenum">
              <a:rPr lang="zh-CN" altLang="en-US" smtClean="0"/>
              <a:t>45</a:t>
            </a:fld>
            <a:endParaRPr lang="zh-CN" altLang="en-US"/>
          </a:p>
        </p:txBody>
      </p:sp>
    </p:spTree>
    <p:extLst>
      <p:ext uri="{BB962C8B-B14F-4D97-AF65-F5344CB8AC3E}">
        <p14:creationId xmlns:p14="http://schemas.microsoft.com/office/powerpoint/2010/main" val="36435174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a:t>i</a:t>
            </a:r>
            <a:endParaRPr lang="zh-CN" altLang="en-US" dirty="0"/>
          </a:p>
        </p:txBody>
      </p:sp>
      <p:sp>
        <p:nvSpPr>
          <p:cNvPr id="4" name="灯片编号占位符 3"/>
          <p:cNvSpPr>
            <a:spLocks noGrp="1"/>
          </p:cNvSpPr>
          <p:nvPr>
            <p:ph type="sldNum" sz="quarter" idx="5"/>
          </p:nvPr>
        </p:nvSpPr>
        <p:spPr/>
        <p:txBody>
          <a:bodyPr/>
          <a:lstStyle/>
          <a:p>
            <a:fld id="{5A096EAE-40E0-41EF-BE24-BFC6198EB1DF}" type="slidenum">
              <a:rPr lang="zh-CN" altLang="en-US" smtClean="0"/>
              <a:t>6</a:t>
            </a:fld>
            <a:endParaRPr lang="zh-CN" altLang="en-US"/>
          </a:p>
        </p:txBody>
      </p:sp>
    </p:spTree>
    <p:extLst>
      <p:ext uri="{BB962C8B-B14F-4D97-AF65-F5344CB8AC3E}">
        <p14:creationId xmlns:p14="http://schemas.microsoft.com/office/powerpoint/2010/main" val="9644194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a:t>i</a:t>
            </a:r>
            <a:endParaRPr lang="zh-CN" altLang="en-US" dirty="0"/>
          </a:p>
        </p:txBody>
      </p:sp>
      <p:sp>
        <p:nvSpPr>
          <p:cNvPr id="4" name="灯片编号占位符 3"/>
          <p:cNvSpPr>
            <a:spLocks noGrp="1"/>
          </p:cNvSpPr>
          <p:nvPr>
            <p:ph type="sldNum" sz="quarter" idx="5"/>
          </p:nvPr>
        </p:nvSpPr>
        <p:spPr/>
        <p:txBody>
          <a:bodyPr/>
          <a:lstStyle/>
          <a:p>
            <a:fld id="{5A096EAE-40E0-41EF-BE24-BFC6198EB1DF}" type="slidenum">
              <a:rPr lang="zh-CN" altLang="en-US" smtClean="0"/>
              <a:t>7</a:t>
            </a:fld>
            <a:endParaRPr lang="zh-CN" altLang="en-US"/>
          </a:p>
        </p:txBody>
      </p:sp>
    </p:spTree>
    <p:extLst>
      <p:ext uri="{BB962C8B-B14F-4D97-AF65-F5344CB8AC3E}">
        <p14:creationId xmlns:p14="http://schemas.microsoft.com/office/powerpoint/2010/main" val="21534562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a:t>i</a:t>
            </a:r>
            <a:endParaRPr lang="zh-CN" altLang="en-US" dirty="0"/>
          </a:p>
        </p:txBody>
      </p:sp>
      <p:sp>
        <p:nvSpPr>
          <p:cNvPr id="4" name="灯片编号占位符 3"/>
          <p:cNvSpPr>
            <a:spLocks noGrp="1"/>
          </p:cNvSpPr>
          <p:nvPr>
            <p:ph type="sldNum" sz="quarter" idx="5"/>
          </p:nvPr>
        </p:nvSpPr>
        <p:spPr/>
        <p:txBody>
          <a:bodyPr/>
          <a:lstStyle/>
          <a:p>
            <a:fld id="{5A096EAE-40E0-41EF-BE24-BFC6198EB1DF}" type="slidenum">
              <a:rPr lang="zh-CN" altLang="en-US" smtClean="0"/>
              <a:t>8</a:t>
            </a:fld>
            <a:endParaRPr lang="zh-CN" altLang="en-US"/>
          </a:p>
        </p:txBody>
      </p:sp>
    </p:spTree>
    <p:extLst>
      <p:ext uri="{BB962C8B-B14F-4D97-AF65-F5344CB8AC3E}">
        <p14:creationId xmlns:p14="http://schemas.microsoft.com/office/powerpoint/2010/main" val="26726497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a:t>i</a:t>
            </a:r>
            <a:endParaRPr lang="zh-CN" altLang="en-US" dirty="0"/>
          </a:p>
        </p:txBody>
      </p:sp>
      <p:sp>
        <p:nvSpPr>
          <p:cNvPr id="4" name="灯片编号占位符 3"/>
          <p:cNvSpPr>
            <a:spLocks noGrp="1"/>
          </p:cNvSpPr>
          <p:nvPr>
            <p:ph type="sldNum" sz="quarter" idx="5"/>
          </p:nvPr>
        </p:nvSpPr>
        <p:spPr/>
        <p:txBody>
          <a:bodyPr/>
          <a:lstStyle/>
          <a:p>
            <a:fld id="{5A096EAE-40E0-41EF-BE24-BFC6198EB1DF}" type="slidenum">
              <a:rPr lang="zh-CN" altLang="en-US" smtClean="0"/>
              <a:t>9</a:t>
            </a:fld>
            <a:endParaRPr lang="zh-CN" altLang="en-US"/>
          </a:p>
        </p:txBody>
      </p:sp>
    </p:spTree>
    <p:extLst>
      <p:ext uri="{BB962C8B-B14F-4D97-AF65-F5344CB8AC3E}">
        <p14:creationId xmlns:p14="http://schemas.microsoft.com/office/powerpoint/2010/main" val="30473222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资产组合构建的问题最早由 Markowitz（1952）在均值—方差模型框架下进行系统讨论</a:t>
            </a:r>
            <a:r>
              <a:rPr lang="zh-CN" altLang="en-US" sz="1200" kern="1200" dirty="0">
                <a:solidFill>
                  <a:schemeClr val="tx1"/>
                </a:solidFill>
                <a:effectLst/>
                <a:latin typeface="+mn-lt"/>
                <a:ea typeface="+mn-ea"/>
                <a:cs typeface="+mn-cs"/>
              </a:rPr>
              <a:t>，鉴于其缺陷，</a:t>
            </a:r>
            <a:r>
              <a:rPr lang="zh-CN" altLang="zh-CN" sz="1200" kern="1200" dirty="0">
                <a:solidFill>
                  <a:schemeClr val="tx1"/>
                </a:solidFill>
                <a:effectLst/>
                <a:latin typeface="+mn-lt"/>
                <a:ea typeface="+mn-ea"/>
                <a:cs typeface="+mn-cs"/>
              </a:rPr>
              <a:t>投资者也在寻找相对直观简便、同时无需过度依赖期望收益的加权配置方法</a:t>
            </a:r>
            <a:r>
              <a:rPr lang="zh-CN" altLang="en-US" sz="1200" kern="1200" dirty="0">
                <a:solidFill>
                  <a:schemeClr val="tx1"/>
                </a:solidFill>
                <a:effectLst/>
                <a:latin typeface="+mn-lt"/>
                <a:ea typeface="+mn-ea"/>
                <a:cs typeface="+mn-cs"/>
              </a:rPr>
              <a:t>，如等权重模型、最小方差模型。</a:t>
            </a:r>
            <a:r>
              <a:rPr lang="zh-CN" altLang="zh-CN" sz="1200" kern="1200" dirty="0">
                <a:solidFill>
                  <a:schemeClr val="tx1"/>
                </a:solidFill>
                <a:effectLst/>
                <a:latin typeface="+mn-lt"/>
                <a:ea typeface="+mn-ea"/>
                <a:cs typeface="+mn-cs"/>
              </a:rPr>
              <a:t>然而从资产组合风险的角度来说，这两种方法都没有达到组合风险分散化的目标</a:t>
            </a:r>
            <a:r>
              <a:rPr lang="zh-CN" altLang="en-US" sz="1200" kern="1200" dirty="0">
                <a:solidFill>
                  <a:schemeClr val="tx1"/>
                </a:solidFill>
                <a:effectLst/>
                <a:latin typeface="+mn-lt"/>
                <a:ea typeface="+mn-ea"/>
                <a:cs typeface="+mn-cs"/>
              </a:rPr>
              <a:t>，这就产生了风险平价模型，</a:t>
            </a:r>
            <a:r>
              <a:rPr lang="zh-CN" altLang="zh-CN" sz="1200" kern="1200" dirty="0">
                <a:solidFill>
                  <a:schemeClr val="tx1"/>
                </a:solidFill>
                <a:effectLst/>
                <a:latin typeface="+mn-lt"/>
                <a:ea typeface="+mn-ea"/>
                <a:cs typeface="+mn-cs"/>
              </a:rPr>
              <a:t>追求资产本身的风险权重平衡</a:t>
            </a:r>
            <a:r>
              <a:rPr lang="zh-CN" altLang="en-US" sz="1200" kern="1200" dirty="0">
                <a:solidFill>
                  <a:schemeClr val="tx1"/>
                </a:solidFill>
                <a:effectLst/>
                <a:latin typeface="+mn-lt"/>
                <a:ea typeface="+mn-ea"/>
                <a:cs typeface="+mn-cs"/>
              </a:rPr>
              <a:t>。</a:t>
            </a:r>
            <a:endParaRPr lang="en-US" altLang="zh-CN" sz="1200" kern="1200" dirty="0">
              <a:solidFill>
                <a:schemeClr val="tx1"/>
              </a:solidFill>
              <a:effectLst/>
              <a:latin typeface="+mn-lt"/>
              <a:ea typeface="+mn-ea"/>
              <a:cs typeface="+mn-cs"/>
            </a:endParaRPr>
          </a:p>
          <a:p>
            <a:r>
              <a:rPr lang="zh-CN" altLang="en-US" sz="1200" kern="1200" dirty="0">
                <a:solidFill>
                  <a:schemeClr val="tx1"/>
                </a:solidFill>
                <a:effectLst/>
                <a:latin typeface="+mn-lt"/>
                <a:ea typeface="+mn-ea"/>
                <a:cs typeface="+mn-cs"/>
              </a:rPr>
              <a:t>图示如右，在相同风险水平下，风险平价组合的预期收益更高（图中紫色点），抑或是相同预期收益下，风险平价组合的风险更低（图中蓝色点）</a:t>
            </a:r>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5A096EAE-40E0-41EF-BE24-BFC6198EB1DF}" type="slidenum">
              <a:rPr lang="zh-CN" altLang="en-US" smtClean="0"/>
              <a:t>23</a:t>
            </a:fld>
            <a:endParaRPr lang="zh-CN" altLang="en-US"/>
          </a:p>
        </p:txBody>
      </p:sp>
    </p:spTree>
    <p:extLst>
      <p:ext uri="{BB962C8B-B14F-4D97-AF65-F5344CB8AC3E}">
        <p14:creationId xmlns:p14="http://schemas.microsoft.com/office/powerpoint/2010/main" val="35691922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sz="1200" kern="1200" dirty="0">
                    <a:solidFill>
                      <a:schemeClr val="tx1"/>
                    </a:solidFill>
                    <a:effectLst/>
                    <a:latin typeface="+mn-lt"/>
                    <a:ea typeface="+mn-ea"/>
                    <a:cs typeface="+mn-cs"/>
                  </a:rPr>
                  <a:t>𝑥为表示组合资产权重的列向量；</a:t>
                </a:r>
                <a:r>
                  <a:rPr lang="en-US" altLang="zh-CN" dirty="0" err="1"/>
                  <a:t>i</a:t>
                </a:r>
                <a:r>
                  <a:rPr lang="zh-CN" altLang="en-US" dirty="0"/>
                  <a:t>，</a:t>
                </a:r>
                <a:r>
                  <a:rPr lang="en-US" altLang="zh-CN" dirty="0"/>
                  <a:t>j</a:t>
                </a:r>
                <a:r>
                  <a:rPr lang="zh-CN" altLang="en-US" dirty="0"/>
                  <a:t>表示资产；</a:t>
                </a:r>
                <a:r>
                  <a:rPr lang="zh-CN" altLang="en-US" sz="1200" kern="1200" dirty="0">
                    <a:solidFill>
                      <a:schemeClr val="tx1"/>
                    </a:solidFill>
                    <a:effectLst/>
                    <a:latin typeface="+mn-lt"/>
                    <a:ea typeface="+mn-ea"/>
                    <a:cs typeface="+mn-cs"/>
                  </a:rPr>
                  <a:t>𝜎𝑖</a:t>
                </a:r>
                <a:r>
                  <a:rPr lang="en-US" altLang="zh-CN" sz="1200" kern="1200" dirty="0">
                    <a:solidFill>
                      <a:schemeClr val="tx1"/>
                    </a:solidFill>
                    <a:effectLst/>
                    <a:latin typeface="+mn-lt"/>
                    <a:ea typeface="+mn-ea"/>
                    <a:cs typeface="+mn-cs"/>
                  </a:rPr>
                  <a:t>2</a:t>
                </a:r>
                <a:r>
                  <a:rPr lang="zh-CN" altLang="en-US" sz="1200" kern="1200" dirty="0">
                    <a:solidFill>
                      <a:schemeClr val="tx1"/>
                    </a:solidFill>
                    <a:effectLst/>
                    <a:latin typeface="+mn-lt"/>
                    <a:ea typeface="+mn-ea"/>
                    <a:cs typeface="+mn-cs"/>
                  </a:rPr>
                  <a:t>为资产𝑖的方差</a:t>
                </a:r>
                <a:endParaRPr lang="en-US" altLang="zh-CN" dirty="0"/>
              </a:p>
              <a:p>
                <a:r>
                  <a:rPr lang="en-US" altLang="zh-CN" dirty="0" err="1"/>
                  <a:t>MRC</a:t>
                </a:r>
                <a:r>
                  <a:rPr lang="zh-CN" altLang="en-US" sz="1200" kern="1200" dirty="0">
                    <a:solidFill>
                      <a:schemeClr val="tx1"/>
                    </a:solidFill>
                    <a:effectLst/>
                    <a:latin typeface="+mn-lt"/>
                    <a:ea typeface="+mn-ea"/>
                    <a:cs typeface="+mn-cs"/>
                  </a:rPr>
                  <a:t>描述了单个资产权重的微小变化对组合波动率所带来的影响</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	</a:t>
                </a:r>
                <a:r>
                  <a:rPr lang="en-US" altLang="zh-CN" sz="1200" kern="1200" dirty="0" err="1">
                    <a:solidFill>
                      <a:schemeClr val="tx1"/>
                    </a:solidFill>
                    <a:effectLst/>
                    <a:latin typeface="+mn-lt"/>
                    <a:ea typeface="+mn-ea"/>
                    <a:cs typeface="+mn-cs"/>
                  </a:rPr>
                  <a:t>MRC</a:t>
                </a:r>
                <a:r>
                  <a:rPr lang="zh-CN" altLang="en-US" sz="1200" kern="1200" dirty="0">
                    <a:solidFill>
                      <a:schemeClr val="tx1"/>
                    </a:solidFill>
                    <a:effectLst/>
                    <a:latin typeface="+mn-lt"/>
                    <a:ea typeface="+mn-ea"/>
                    <a:cs typeface="+mn-cs"/>
                  </a:rPr>
                  <a:t>另一种表示方法：</a:t>
                </a:r>
                <a14:m>
                  <m:oMath xmlns:m="http://schemas.openxmlformats.org/officeDocument/2006/math">
                    <m:r>
                      <m:rPr>
                        <m:sty m:val="p"/>
                      </m:rPr>
                      <a:rPr lang="en-US" altLang="zh-CN" sz="1200" b="0" i="0" kern="1200" smtClean="0">
                        <a:solidFill>
                          <a:schemeClr val="tx1"/>
                        </a:solidFill>
                        <a:effectLst/>
                        <a:latin typeface="Cambria Math" panose="02040503050406030204" pitchFamily="18" charset="0"/>
                        <a:ea typeface="+mn-ea"/>
                        <a:cs typeface="+mn-cs"/>
                      </a:rPr>
                      <m:t>M</m:t>
                    </m:r>
                    <m:r>
                      <a:rPr lang="en-US" altLang="zh-CN" sz="1200" i="1" kern="1200" smtClean="0">
                        <a:solidFill>
                          <a:schemeClr val="tx1"/>
                        </a:solidFill>
                        <a:effectLst/>
                        <a:latin typeface="Cambria Math" panose="02040503050406030204" pitchFamily="18" charset="0"/>
                        <a:ea typeface="+mn-ea"/>
                        <a:cs typeface="+mn-cs"/>
                      </a:rPr>
                      <m:t>𝑅𝐶</m:t>
                    </m:r>
                    <m:d>
                      <m:dPr>
                        <m:ctrlPr>
                          <a:rPr lang="zh-CN" altLang="zh-CN" sz="1200" i="1" kern="1200">
                            <a:solidFill>
                              <a:schemeClr val="tx1"/>
                            </a:solidFill>
                            <a:effectLst/>
                            <a:latin typeface="Cambria Math" panose="02040503050406030204" pitchFamily="18" charset="0"/>
                            <a:ea typeface="+mn-ea"/>
                            <a:cs typeface="+mn-cs"/>
                          </a:rPr>
                        </m:ctrlPr>
                      </m:dPr>
                      <m:e>
                        <m:r>
                          <a:rPr lang="en-US" altLang="zh-CN" sz="1200" i="1" kern="1200">
                            <a:solidFill>
                              <a:schemeClr val="tx1"/>
                            </a:solidFill>
                            <a:effectLst/>
                            <a:latin typeface="Cambria Math" panose="02040503050406030204" pitchFamily="18" charset="0"/>
                            <a:ea typeface="+mn-ea"/>
                            <a:cs typeface="+mn-cs"/>
                          </a:rPr>
                          <m:t>𝑋</m:t>
                        </m:r>
                      </m:e>
                    </m:d>
                    <m:r>
                      <a:rPr lang="en-US" altLang="zh-CN" sz="1200" i="1" kern="1200">
                        <a:solidFill>
                          <a:schemeClr val="tx1"/>
                        </a:solidFill>
                        <a:effectLst/>
                        <a:latin typeface="Cambria Math" panose="02040503050406030204" pitchFamily="18" charset="0"/>
                        <a:ea typeface="+mn-ea"/>
                        <a:cs typeface="+mn-cs"/>
                      </a:rPr>
                      <m:t>=</m:t>
                    </m:r>
                    <m:sSubSup>
                      <m:sSubSupPr>
                        <m:ctrlPr>
                          <a:rPr lang="zh-CN" altLang="zh-CN" sz="1200" i="1" kern="1200">
                            <a:solidFill>
                              <a:schemeClr val="tx1"/>
                            </a:solidFill>
                            <a:effectLst/>
                            <a:latin typeface="Cambria Math" panose="02040503050406030204" pitchFamily="18" charset="0"/>
                            <a:ea typeface="+mn-ea"/>
                            <a:cs typeface="+mn-cs"/>
                          </a:rPr>
                        </m:ctrlPr>
                      </m:sSubSupPr>
                      <m:e>
                        <m:r>
                          <a:rPr lang="en-US" altLang="zh-CN" sz="1200" i="1" kern="1200">
                            <a:solidFill>
                              <a:schemeClr val="tx1"/>
                            </a:solidFill>
                            <a:effectLst/>
                            <a:latin typeface="Cambria Math" panose="02040503050406030204" pitchFamily="18" charset="0"/>
                            <a:ea typeface="+mn-ea"/>
                            <a:cs typeface="+mn-cs"/>
                          </a:rPr>
                          <m:t>𝑤</m:t>
                        </m:r>
                      </m:e>
                      <m:sub>
                        <m:r>
                          <a:rPr lang="en-US" altLang="zh-CN" sz="1200" i="1" kern="1200">
                            <a:solidFill>
                              <a:schemeClr val="tx1"/>
                            </a:solidFill>
                            <a:effectLst/>
                            <a:latin typeface="Cambria Math" panose="02040503050406030204" pitchFamily="18" charset="0"/>
                            <a:ea typeface="+mn-ea"/>
                            <a:cs typeface="+mn-cs"/>
                          </a:rPr>
                          <m:t>𝑋</m:t>
                        </m:r>
                      </m:sub>
                      <m:sup>
                        <m:r>
                          <a:rPr lang="en-US" altLang="zh-CN" sz="1200" i="1" kern="1200">
                            <a:solidFill>
                              <a:schemeClr val="tx1"/>
                            </a:solidFill>
                            <a:effectLst/>
                            <a:latin typeface="Cambria Math" panose="02040503050406030204" pitchFamily="18" charset="0"/>
                            <a:ea typeface="+mn-ea"/>
                            <a:cs typeface="+mn-cs"/>
                          </a:rPr>
                          <m:t>2</m:t>
                        </m:r>
                      </m:sup>
                    </m:sSubSup>
                    <m:sSubSup>
                      <m:sSubSupPr>
                        <m:ctrlPr>
                          <a:rPr lang="zh-CN" altLang="zh-CN" sz="1200" i="1" kern="1200">
                            <a:solidFill>
                              <a:schemeClr val="tx1"/>
                            </a:solidFill>
                            <a:effectLst/>
                            <a:latin typeface="Cambria Math" panose="02040503050406030204" pitchFamily="18" charset="0"/>
                            <a:ea typeface="+mn-ea"/>
                            <a:cs typeface="+mn-cs"/>
                          </a:rPr>
                        </m:ctrlPr>
                      </m:sSubSupPr>
                      <m:e>
                        <m:r>
                          <a:rPr lang="en-US" altLang="zh-CN" sz="1200" i="1" kern="1200">
                            <a:solidFill>
                              <a:schemeClr val="tx1"/>
                            </a:solidFill>
                            <a:effectLst/>
                            <a:latin typeface="Cambria Math" panose="02040503050406030204" pitchFamily="18" charset="0"/>
                            <a:ea typeface="+mn-ea"/>
                            <a:cs typeface="+mn-cs"/>
                          </a:rPr>
                          <m:t>𝜎</m:t>
                        </m:r>
                      </m:e>
                      <m:sub>
                        <m:r>
                          <a:rPr lang="en-US" altLang="zh-CN" sz="1200" i="1" kern="1200">
                            <a:solidFill>
                              <a:schemeClr val="tx1"/>
                            </a:solidFill>
                            <a:effectLst/>
                            <a:latin typeface="Cambria Math" panose="02040503050406030204" pitchFamily="18" charset="0"/>
                            <a:ea typeface="+mn-ea"/>
                            <a:cs typeface="+mn-cs"/>
                          </a:rPr>
                          <m:t>𝑋</m:t>
                        </m:r>
                      </m:sub>
                      <m:sup>
                        <m:r>
                          <a:rPr lang="en-US" altLang="zh-CN" sz="1200" i="1" kern="1200">
                            <a:solidFill>
                              <a:schemeClr val="tx1"/>
                            </a:solidFill>
                            <a:effectLst/>
                            <a:latin typeface="Cambria Math" panose="02040503050406030204" pitchFamily="18" charset="0"/>
                            <a:ea typeface="+mn-ea"/>
                            <a:cs typeface="+mn-cs"/>
                          </a:rPr>
                          <m:t>2</m:t>
                        </m:r>
                      </m:sup>
                    </m:sSubSup>
                    <m:r>
                      <a:rPr lang="en-US" altLang="zh-CN" sz="1200" i="1" kern="1200">
                        <a:solidFill>
                          <a:schemeClr val="tx1"/>
                        </a:solidFill>
                        <a:effectLst/>
                        <a:latin typeface="Cambria Math" panose="02040503050406030204" pitchFamily="18" charset="0"/>
                        <a:ea typeface="+mn-ea"/>
                        <a:cs typeface="+mn-cs"/>
                      </a:rPr>
                      <m:t>+</m:t>
                    </m:r>
                    <m:sSub>
                      <m:sSubPr>
                        <m:ctrlPr>
                          <a:rPr lang="zh-CN" altLang="zh-CN" sz="1200" i="1" kern="1200">
                            <a:solidFill>
                              <a:schemeClr val="tx1"/>
                            </a:solidFill>
                            <a:effectLst/>
                            <a:latin typeface="Cambria Math" panose="02040503050406030204" pitchFamily="18" charset="0"/>
                            <a:ea typeface="+mn-ea"/>
                            <a:cs typeface="+mn-cs"/>
                          </a:rPr>
                        </m:ctrlPr>
                      </m:sSubPr>
                      <m:e>
                        <m:r>
                          <a:rPr lang="en-US" altLang="zh-CN" sz="1200" i="1" kern="1200">
                            <a:solidFill>
                              <a:schemeClr val="tx1"/>
                            </a:solidFill>
                            <a:effectLst/>
                            <a:latin typeface="Cambria Math" panose="02040503050406030204" pitchFamily="18" charset="0"/>
                            <a:ea typeface="+mn-ea"/>
                            <a:cs typeface="+mn-cs"/>
                          </a:rPr>
                          <m:t>𝑤</m:t>
                        </m:r>
                      </m:e>
                      <m:sub>
                        <m:r>
                          <a:rPr lang="en-US" altLang="zh-CN" sz="1200" i="1" kern="1200">
                            <a:solidFill>
                              <a:schemeClr val="tx1"/>
                            </a:solidFill>
                            <a:effectLst/>
                            <a:latin typeface="Cambria Math" panose="02040503050406030204" pitchFamily="18" charset="0"/>
                            <a:ea typeface="+mn-ea"/>
                            <a:cs typeface="+mn-cs"/>
                          </a:rPr>
                          <m:t>𝑋</m:t>
                        </m:r>
                      </m:sub>
                    </m:sSub>
                    <m:sSub>
                      <m:sSubPr>
                        <m:ctrlPr>
                          <a:rPr lang="zh-CN" altLang="zh-CN" sz="1200" i="1" kern="1200">
                            <a:solidFill>
                              <a:schemeClr val="tx1"/>
                            </a:solidFill>
                            <a:effectLst/>
                            <a:latin typeface="Cambria Math" panose="02040503050406030204" pitchFamily="18" charset="0"/>
                            <a:ea typeface="+mn-ea"/>
                            <a:cs typeface="+mn-cs"/>
                          </a:rPr>
                        </m:ctrlPr>
                      </m:sSubPr>
                      <m:e>
                        <m:r>
                          <a:rPr lang="en-US" altLang="zh-CN" sz="1200" i="1" kern="1200">
                            <a:solidFill>
                              <a:schemeClr val="tx1"/>
                            </a:solidFill>
                            <a:effectLst/>
                            <a:latin typeface="Cambria Math" panose="02040503050406030204" pitchFamily="18" charset="0"/>
                            <a:ea typeface="+mn-ea"/>
                            <a:cs typeface="+mn-cs"/>
                          </a:rPr>
                          <m:t>𝑤</m:t>
                        </m:r>
                      </m:e>
                      <m:sub>
                        <m:r>
                          <a:rPr lang="en-US" altLang="zh-CN" sz="1200" i="1" kern="1200">
                            <a:solidFill>
                              <a:schemeClr val="tx1"/>
                            </a:solidFill>
                            <a:effectLst/>
                            <a:latin typeface="Cambria Math" panose="02040503050406030204" pitchFamily="18" charset="0"/>
                            <a:ea typeface="+mn-ea"/>
                            <a:cs typeface="+mn-cs"/>
                          </a:rPr>
                          <m:t>𝑌</m:t>
                        </m:r>
                      </m:sub>
                    </m:sSub>
                    <m:sSub>
                      <m:sSubPr>
                        <m:ctrlPr>
                          <a:rPr lang="zh-CN" altLang="zh-CN" sz="1200" i="1" kern="1200">
                            <a:solidFill>
                              <a:schemeClr val="tx1"/>
                            </a:solidFill>
                            <a:effectLst/>
                            <a:latin typeface="Cambria Math" panose="02040503050406030204" pitchFamily="18" charset="0"/>
                            <a:ea typeface="+mn-ea"/>
                            <a:cs typeface="+mn-cs"/>
                          </a:rPr>
                        </m:ctrlPr>
                      </m:sSubPr>
                      <m:e>
                        <m:r>
                          <a:rPr lang="en-US" altLang="zh-CN" sz="1200" i="1" kern="1200">
                            <a:solidFill>
                              <a:schemeClr val="tx1"/>
                            </a:solidFill>
                            <a:effectLst/>
                            <a:latin typeface="Cambria Math" panose="02040503050406030204" pitchFamily="18" charset="0"/>
                            <a:ea typeface="+mn-ea"/>
                            <a:cs typeface="+mn-cs"/>
                          </a:rPr>
                          <m:t>𝜌</m:t>
                        </m:r>
                      </m:e>
                      <m:sub>
                        <m:r>
                          <a:rPr lang="en-US" altLang="zh-CN" sz="1200" i="1" kern="1200">
                            <a:solidFill>
                              <a:schemeClr val="tx1"/>
                            </a:solidFill>
                            <a:effectLst/>
                            <a:latin typeface="Cambria Math" panose="02040503050406030204" pitchFamily="18" charset="0"/>
                            <a:ea typeface="+mn-ea"/>
                            <a:cs typeface="+mn-cs"/>
                          </a:rPr>
                          <m:t>𝑋𝑌</m:t>
                        </m:r>
                      </m:sub>
                    </m:sSub>
                    <m:sSub>
                      <m:sSubPr>
                        <m:ctrlPr>
                          <a:rPr lang="zh-CN" altLang="zh-CN" sz="1200" i="1" kern="1200">
                            <a:solidFill>
                              <a:schemeClr val="tx1"/>
                            </a:solidFill>
                            <a:effectLst/>
                            <a:latin typeface="Cambria Math" panose="02040503050406030204" pitchFamily="18" charset="0"/>
                            <a:ea typeface="+mn-ea"/>
                            <a:cs typeface="+mn-cs"/>
                          </a:rPr>
                        </m:ctrlPr>
                      </m:sSubPr>
                      <m:e>
                        <m:r>
                          <a:rPr lang="en-US" altLang="zh-CN" sz="1200" i="1" kern="1200">
                            <a:solidFill>
                              <a:schemeClr val="tx1"/>
                            </a:solidFill>
                            <a:effectLst/>
                            <a:latin typeface="Cambria Math" panose="02040503050406030204" pitchFamily="18" charset="0"/>
                            <a:ea typeface="+mn-ea"/>
                            <a:cs typeface="+mn-cs"/>
                          </a:rPr>
                          <m:t>𝜎</m:t>
                        </m:r>
                      </m:e>
                      <m:sub>
                        <m:r>
                          <a:rPr lang="en-US" altLang="zh-CN" sz="1200" i="1" kern="1200">
                            <a:solidFill>
                              <a:schemeClr val="tx1"/>
                            </a:solidFill>
                            <a:effectLst/>
                            <a:latin typeface="Cambria Math" panose="02040503050406030204" pitchFamily="18" charset="0"/>
                            <a:ea typeface="+mn-ea"/>
                            <a:cs typeface="+mn-cs"/>
                          </a:rPr>
                          <m:t>𝑋</m:t>
                        </m:r>
                      </m:sub>
                    </m:sSub>
                    <m:sSub>
                      <m:sSubPr>
                        <m:ctrlPr>
                          <a:rPr lang="zh-CN" altLang="zh-CN" sz="1200" i="1" kern="1200">
                            <a:solidFill>
                              <a:schemeClr val="tx1"/>
                            </a:solidFill>
                            <a:effectLst/>
                            <a:latin typeface="Cambria Math" panose="02040503050406030204" pitchFamily="18" charset="0"/>
                            <a:ea typeface="+mn-ea"/>
                            <a:cs typeface="+mn-cs"/>
                          </a:rPr>
                        </m:ctrlPr>
                      </m:sSubPr>
                      <m:e>
                        <m:r>
                          <a:rPr lang="en-US" altLang="zh-CN" sz="1200" i="1" kern="1200">
                            <a:solidFill>
                              <a:schemeClr val="tx1"/>
                            </a:solidFill>
                            <a:effectLst/>
                            <a:latin typeface="Cambria Math" panose="02040503050406030204" pitchFamily="18" charset="0"/>
                            <a:ea typeface="+mn-ea"/>
                            <a:cs typeface="+mn-cs"/>
                          </a:rPr>
                          <m:t>𝜎</m:t>
                        </m:r>
                      </m:e>
                      <m:sub>
                        <m:r>
                          <a:rPr lang="en-US" altLang="zh-CN" sz="1200" i="1" kern="1200">
                            <a:solidFill>
                              <a:schemeClr val="tx1"/>
                            </a:solidFill>
                            <a:effectLst/>
                            <a:latin typeface="Cambria Math" panose="02040503050406030204" pitchFamily="18" charset="0"/>
                            <a:ea typeface="+mn-ea"/>
                            <a:cs typeface="+mn-cs"/>
                          </a:rPr>
                          <m:t>𝑌</m:t>
                        </m:r>
                      </m:sub>
                    </m:sSub>
                    <m:r>
                      <a:rPr lang="en-US" altLang="zh-CN" sz="1200" i="1" kern="1200">
                        <a:solidFill>
                          <a:schemeClr val="tx1"/>
                        </a:solidFill>
                        <a:effectLst/>
                        <a:latin typeface="Cambria Math" panose="02040503050406030204" pitchFamily="18" charset="0"/>
                        <a:ea typeface="+mn-ea"/>
                        <a:cs typeface="+mn-cs"/>
                      </a:rPr>
                      <m:t>+</m:t>
                    </m:r>
                    <m:sSub>
                      <m:sSubPr>
                        <m:ctrlPr>
                          <a:rPr lang="zh-CN" altLang="zh-CN" sz="1200" i="1" kern="1200">
                            <a:solidFill>
                              <a:schemeClr val="tx1"/>
                            </a:solidFill>
                            <a:effectLst/>
                            <a:latin typeface="Cambria Math" panose="02040503050406030204" pitchFamily="18" charset="0"/>
                            <a:ea typeface="+mn-ea"/>
                            <a:cs typeface="+mn-cs"/>
                          </a:rPr>
                        </m:ctrlPr>
                      </m:sSubPr>
                      <m:e>
                        <m:r>
                          <a:rPr lang="en-US" altLang="zh-CN" sz="1200" i="1" kern="1200">
                            <a:solidFill>
                              <a:schemeClr val="tx1"/>
                            </a:solidFill>
                            <a:effectLst/>
                            <a:latin typeface="Cambria Math" panose="02040503050406030204" pitchFamily="18" charset="0"/>
                            <a:ea typeface="+mn-ea"/>
                            <a:cs typeface="+mn-cs"/>
                          </a:rPr>
                          <m:t>𝑤</m:t>
                        </m:r>
                      </m:e>
                      <m:sub>
                        <m:r>
                          <a:rPr lang="en-US" altLang="zh-CN" sz="1200" i="1" kern="1200">
                            <a:solidFill>
                              <a:schemeClr val="tx1"/>
                            </a:solidFill>
                            <a:effectLst/>
                            <a:latin typeface="Cambria Math" panose="02040503050406030204" pitchFamily="18" charset="0"/>
                            <a:ea typeface="+mn-ea"/>
                            <a:cs typeface="+mn-cs"/>
                          </a:rPr>
                          <m:t>𝑋</m:t>
                        </m:r>
                      </m:sub>
                    </m:sSub>
                    <m:sSub>
                      <m:sSubPr>
                        <m:ctrlPr>
                          <a:rPr lang="zh-CN" altLang="zh-CN" sz="1200" i="1" kern="1200">
                            <a:solidFill>
                              <a:schemeClr val="tx1"/>
                            </a:solidFill>
                            <a:effectLst/>
                            <a:latin typeface="Cambria Math" panose="02040503050406030204" pitchFamily="18" charset="0"/>
                            <a:ea typeface="+mn-ea"/>
                            <a:cs typeface="+mn-cs"/>
                          </a:rPr>
                        </m:ctrlPr>
                      </m:sSubPr>
                      <m:e>
                        <m:r>
                          <a:rPr lang="en-US" altLang="zh-CN" sz="1200" i="1" kern="1200">
                            <a:solidFill>
                              <a:schemeClr val="tx1"/>
                            </a:solidFill>
                            <a:effectLst/>
                            <a:latin typeface="Cambria Math" panose="02040503050406030204" pitchFamily="18" charset="0"/>
                            <a:ea typeface="+mn-ea"/>
                            <a:cs typeface="+mn-cs"/>
                          </a:rPr>
                          <m:t>𝑤</m:t>
                        </m:r>
                      </m:e>
                      <m:sub>
                        <m:r>
                          <a:rPr lang="en-US" altLang="zh-CN" sz="1200" i="1" kern="1200">
                            <a:solidFill>
                              <a:schemeClr val="tx1"/>
                            </a:solidFill>
                            <a:effectLst/>
                            <a:latin typeface="Cambria Math" panose="02040503050406030204" pitchFamily="18" charset="0"/>
                            <a:ea typeface="+mn-ea"/>
                            <a:cs typeface="+mn-cs"/>
                          </a:rPr>
                          <m:t>𝑍</m:t>
                        </m:r>
                      </m:sub>
                    </m:sSub>
                    <m:sSub>
                      <m:sSubPr>
                        <m:ctrlPr>
                          <a:rPr lang="zh-CN" altLang="zh-CN" sz="1200" i="1" kern="1200">
                            <a:solidFill>
                              <a:schemeClr val="tx1"/>
                            </a:solidFill>
                            <a:effectLst/>
                            <a:latin typeface="Cambria Math" panose="02040503050406030204" pitchFamily="18" charset="0"/>
                            <a:ea typeface="+mn-ea"/>
                            <a:cs typeface="+mn-cs"/>
                          </a:rPr>
                        </m:ctrlPr>
                      </m:sSubPr>
                      <m:e>
                        <m:r>
                          <a:rPr lang="en-US" altLang="zh-CN" sz="1200" i="1" kern="1200">
                            <a:solidFill>
                              <a:schemeClr val="tx1"/>
                            </a:solidFill>
                            <a:effectLst/>
                            <a:latin typeface="Cambria Math" panose="02040503050406030204" pitchFamily="18" charset="0"/>
                            <a:ea typeface="+mn-ea"/>
                            <a:cs typeface="+mn-cs"/>
                          </a:rPr>
                          <m:t>𝜌</m:t>
                        </m:r>
                      </m:e>
                      <m:sub>
                        <m:r>
                          <a:rPr lang="en-US" altLang="zh-CN" sz="1200" i="1" kern="1200">
                            <a:solidFill>
                              <a:schemeClr val="tx1"/>
                            </a:solidFill>
                            <a:effectLst/>
                            <a:latin typeface="Cambria Math" panose="02040503050406030204" pitchFamily="18" charset="0"/>
                            <a:ea typeface="+mn-ea"/>
                            <a:cs typeface="+mn-cs"/>
                          </a:rPr>
                          <m:t>𝑋𝑍</m:t>
                        </m:r>
                      </m:sub>
                    </m:sSub>
                    <m:sSub>
                      <m:sSubPr>
                        <m:ctrlPr>
                          <a:rPr lang="zh-CN" altLang="zh-CN" sz="1200" i="1" kern="1200">
                            <a:solidFill>
                              <a:schemeClr val="tx1"/>
                            </a:solidFill>
                            <a:effectLst/>
                            <a:latin typeface="Cambria Math" panose="02040503050406030204" pitchFamily="18" charset="0"/>
                            <a:ea typeface="+mn-ea"/>
                            <a:cs typeface="+mn-cs"/>
                          </a:rPr>
                        </m:ctrlPr>
                      </m:sSubPr>
                      <m:e>
                        <m:r>
                          <a:rPr lang="en-US" altLang="zh-CN" sz="1200" i="1" kern="1200">
                            <a:solidFill>
                              <a:schemeClr val="tx1"/>
                            </a:solidFill>
                            <a:effectLst/>
                            <a:latin typeface="Cambria Math" panose="02040503050406030204" pitchFamily="18" charset="0"/>
                            <a:ea typeface="+mn-ea"/>
                            <a:cs typeface="+mn-cs"/>
                          </a:rPr>
                          <m:t>𝜎</m:t>
                        </m:r>
                      </m:e>
                      <m:sub>
                        <m:r>
                          <a:rPr lang="en-US" altLang="zh-CN" sz="1200" i="1" kern="1200">
                            <a:solidFill>
                              <a:schemeClr val="tx1"/>
                            </a:solidFill>
                            <a:effectLst/>
                            <a:latin typeface="Cambria Math" panose="02040503050406030204" pitchFamily="18" charset="0"/>
                            <a:ea typeface="+mn-ea"/>
                            <a:cs typeface="+mn-cs"/>
                          </a:rPr>
                          <m:t>𝑋</m:t>
                        </m:r>
                      </m:sub>
                    </m:sSub>
                    <m:sSub>
                      <m:sSubPr>
                        <m:ctrlPr>
                          <a:rPr lang="zh-CN" altLang="zh-CN" sz="1200" i="1" kern="1200">
                            <a:solidFill>
                              <a:schemeClr val="tx1"/>
                            </a:solidFill>
                            <a:effectLst/>
                            <a:latin typeface="Cambria Math" panose="02040503050406030204" pitchFamily="18" charset="0"/>
                            <a:ea typeface="+mn-ea"/>
                            <a:cs typeface="+mn-cs"/>
                          </a:rPr>
                        </m:ctrlPr>
                      </m:sSubPr>
                      <m:e>
                        <m:r>
                          <a:rPr lang="en-US" altLang="zh-CN" sz="1200" i="1" kern="1200">
                            <a:solidFill>
                              <a:schemeClr val="tx1"/>
                            </a:solidFill>
                            <a:effectLst/>
                            <a:latin typeface="Cambria Math" panose="02040503050406030204" pitchFamily="18" charset="0"/>
                            <a:ea typeface="+mn-ea"/>
                            <a:cs typeface="+mn-cs"/>
                          </a:rPr>
                          <m:t>𝜎</m:t>
                        </m:r>
                      </m:e>
                      <m:sub>
                        <m:r>
                          <a:rPr lang="en-US" altLang="zh-CN" sz="1200" i="1" kern="1200">
                            <a:solidFill>
                              <a:schemeClr val="tx1"/>
                            </a:solidFill>
                            <a:effectLst/>
                            <a:latin typeface="Cambria Math" panose="02040503050406030204" pitchFamily="18" charset="0"/>
                            <a:ea typeface="+mn-ea"/>
                            <a:cs typeface="+mn-cs"/>
                          </a:rPr>
                          <m:t>𝑍</m:t>
                        </m:r>
                      </m:sub>
                    </m:sSub>
                  </m:oMath>
                </a14:m>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组合波动率可视为各资产总体风险贡献（权重*</a:t>
                </a:r>
                <a:r>
                  <a:rPr lang="en-US" altLang="zh-CN" sz="1200" kern="1200" dirty="0" err="1">
                    <a:solidFill>
                      <a:schemeClr val="tx1"/>
                    </a:solidFill>
                    <a:effectLst/>
                    <a:latin typeface="+mn-lt"/>
                    <a:ea typeface="+mn-ea"/>
                    <a:cs typeface="+mn-cs"/>
                  </a:rPr>
                  <a:t>TRC</a:t>
                </a:r>
                <a:r>
                  <a:rPr lang="zh-CN" altLang="en-US" sz="1200" kern="1200" dirty="0">
                    <a:solidFill>
                      <a:schemeClr val="tx1"/>
                    </a:solidFill>
                    <a:effectLst/>
                    <a:latin typeface="+mn-lt"/>
                    <a:ea typeface="+mn-ea"/>
                    <a:cs typeface="+mn-cs"/>
                  </a:rPr>
                  <a:t>）的加总</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特殊情况</a:t>
                </a:r>
                <a:r>
                  <a:rPr lang="en-US" altLang="zh-CN" sz="1200" kern="1200" dirty="0">
                    <a:solidFill>
                      <a:schemeClr val="tx1"/>
                    </a:solidFill>
                    <a:effectLst/>
                    <a:latin typeface="+mn-lt"/>
                    <a:ea typeface="+mn-ea"/>
                    <a:cs typeface="+mn-cs"/>
                  </a:rPr>
                  <a:t>1</a:t>
                </a:r>
                <a:r>
                  <a:rPr lang="zh-CN" altLang="en-US" sz="1200" kern="1200" dirty="0">
                    <a:solidFill>
                      <a:schemeClr val="tx1"/>
                    </a:solidFill>
                    <a:effectLst/>
                    <a:latin typeface="+mn-lt"/>
                    <a:ea typeface="+mn-ea"/>
                    <a:cs typeface="+mn-cs"/>
                  </a:rPr>
                  <a:t>：若各资产拥有相同的波动率</a:t>
                </a:r>
                <a:r>
                  <a:rPr lang="en-US" altLang="zh-CN" sz="1200" kern="1200" dirty="0">
                    <a:solidFill>
                      <a:schemeClr val="tx1"/>
                    </a:solidFill>
                    <a:effectLst/>
                    <a:latin typeface="+mn-lt"/>
                    <a:ea typeface="+mn-ea"/>
                    <a:cs typeface="+mn-cs"/>
                  </a:rPr>
                  <a:t>σ</a:t>
                </a:r>
                <a:r>
                  <a:rPr lang="zh-CN" altLang="en-US" sz="1200" kern="1200" dirty="0">
                    <a:solidFill>
                      <a:schemeClr val="tx1"/>
                    </a:solidFill>
                    <a:effectLst/>
                    <a:latin typeface="+mn-lt"/>
                    <a:ea typeface="+mn-ea"/>
                    <a:cs typeface="+mn-cs"/>
                  </a:rPr>
                  <a:t>，则有唯一解，</a:t>
                </a:r>
                <a:r>
                  <a:rPr lang="en-US" altLang="zh-CN" sz="1200" kern="1200" dirty="0">
                    <a:solidFill>
                      <a:schemeClr val="tx1"/>
                    </a:solidFill>
                    <a:effectLst/>
                    <a:latin typeface="+mn-lt"/>
                    <a:ea typeface="+mn-ea"/>
                    <a:cs typeface="+mn-cs"/>
                  </a:rPr>
                  <a:t>xi=β</a:t>
                </a:r>
                <a:r>
                  <a:rPr lang="en-US" altLang="zh-CN" sz="1200" kern="1200" dirty="0" err="1">
                    <a:solidFill>
                      <a:schemeClr val="tx1"/>
                    </a:solidFill>
                    <a:effectLst/>
                    <a:latin typeface="+mn-lt"/>
                    <a:ea typeface="+mn-ea"/>
                    <a:cs typeface="+mn-cs"/>
                  </a:rPr>
                  <a:t>i</a:t>
                </a:r>
                <a:r>
                  <a:rPr lang="en-US" altLang="zh-CN" sz="1200" kern="1200" dirty="0">
                    <a:solidFill>
                      <a:schemeClr val="tx1"/>
                    </a:solidFill>
                    <a:effectLst/>
                    <a:latin typeface="+mn-lt"/>
                    <a:ea typeface="+mn-ea"/>
                    <a:cs typeface="+mn-cs"/>
                  </a:rPr>
                  <a:t>^(-1) / </a:t>
                </a:r>
                <a:r>
                  <a:rPr lang="zh-CN" altLang="en-US"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β</a:t>
                </a:r>
                <a:r>
                  <a:rPr lang="en-US" altLang="zh-CN" sz="1200" kern="1200" dirty="0" err="1">
                    <a:solidFill>
                      <a:schemeClr val="tx1"/>
                    </a:solidFill>
                    <a:effectLst/>
                    <a:latin typeface="+mn-lt"/>
                    <a:ea typeface="+mn-ea"/>
                    <a:cs typeface="+mn-cs"/>
                  </a:rPr>
                  <a:t>i</a:t>
                </a:r>
                <a:r>
                  <a:rPr lang="en-US" altLang="zh-CN" sz="1200" kern="1200" dirty="0">
                    <a:solidFill>
                      <a:schemeClr val="tx1"/>
                    </a:solidFill>
                    <a:effectLst/>
                    <a:latin typeface="+mn-lt"/>
                    <a:ea typeface="+mn-ea"/>
                    <a:cs typeface="+mn-cs"/>
                  </a:rPr>
                  <a:t>^(-1)</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特殊情况</a:t>
                </a:r>
                <a:r>
                  <a:rPr lang="en-US" altLang="zh-CN" sz="1200" kern="1200" dirty="0">
                    <a:solidFill>
                      <a:schemeClr val="tx1"/>
                    </a:solidFill>
                    <a:effectLst/>
                    <a:latin typeface="+mn-lt"/>
                    <a:ea typeface="+mn-ea"/>
                    <a:cs typeface="+mn-cs"/>
                  </a:rPr>
                  <a:t>2</a:t>
                </a:r>
                <a:r>
                  <a:rPr lang="zh-CN" altLang="en-US" sz="1200" kern="1200" dirty="0">
                    <a:solidFill>
                      <a:schemeClr val="tx1"/>
                    </a:solidFill>
                    <a:effectLst/>
                    <a:latin typeface="+mn-lt"/>
                    <a:ea typeface="+mn-ea"/>
                    <a:cs typeface="+mn-cs"/>
                  </a:rPr>
                  <a:t>：若各资产间拥有相同的相关系数，则也有唯一解，如下一页</a:t>
                </a:r>
                <a:endParaRPr lang="en-US" altLang="zh-CN" sz="1200" kern="1200" dirty="0">
                  <a:solidFill>
                    <a:schemeClr val="tx1"/>
                  </a:solidFill>
                  <a:effectLst/>
                  <a:latin typeface="+mn-lt"/>
                  <a:ea typeface="+mn-ea"/>
                  <a:cs typeface="+mn-cs"/>
                </a:endParaRPr>
              </a:p>
            </p:txBody>
          </p:sp>
        </mc:Choice>
        <mc:Fallback xmlns="">
          <p:sp>
            <p:nvSpPr>
              <p:cNvPr id="3" name="备注占位符 2"/>
              <p:cNvSpPr>
                <a:spLocks noGrp="1"/>
              </p:cNvSpPr>
              <p:nvPr>
                <p:ph type="body" idx="1"/>
              </p:nvPr>
            </p:nvSpPr>
            <p:spPr/>
            <p:txBody>
              <a:bodyPr/>
              <a:lstStyle/>
              <a:p>
                <a:r>
                  <a:rPr lang="zh-CN" altLang="en-US" sz="1200" kern="1200" dirty="0" smtClean="0">
                    <a:solidFill>
                      <a:schemeClr val="tx1"/>
                    </a:solidFill>
                    <a:effectLst/>
                    <a:latin typeface="+mn-lt"/>
                    <a:ea typeface="+mn-ea"/>
                    <a:cs typeface="+mn-cs"/>
                  </a:rPr>
                  <a:t>𝑥为表示组合资产权重的列向量；</a:t>
                </a:r>
                <a:r>
                  <a:rPr lang="en-US" altLang="zh-CN" dirty="0" err="1" smtClean="0"/>
                  <a:t>i</a:t>
                </a:r>
                <a:r>
                  <a:rPr lang="zh-CN" altLang="en-US" dirty="0" smtClean="0"/>
                  <a:t>，</a:t>
                </a:r>
                <a:r>
                  <a:rPr lang="en-US" altLang="zh-CN" dirty="0" smtClean="0"/>
                  <a:t>j</a:t>
                </a:r>
                <a:r>
                  <a:rPr lang="zh-CN" altLang="en-US" dirty="0" smtClean="0"/>
                  <a:t>表示资产；</a:t>
                </a:r>
                <a:r>
                  <a:rPr lang="zh-CN" altLang="en-US" sz="1200" kern="1200" dirty="0" smtClean="0">
                    <a:solidFill>
                      <a:schemeClr val="tx1"/>
                    </a:solidFill>
                    <a:effectLst/>
                    <a:latin typeface="+mn-lt"/>
                    <a:ea typeface="+mn-ea"/>
                    <a:cs typeface="+mn-cs"/>
                  </a:rPr>
                  <a:t>𝜎𝑖</a:t>
                </a:r>
                <a:r>
                  <a:rPr lang="en-US" altLang="zh-CN" sz="1200" kern="1200" dirty="0" smtClean="0">
                    <a:solidFill>
                      <a:schemeClr val="tx1"/>
                    </a:solidFill>
                    <a:effectLst/>
                    <a:latin typeface="+mn-lt"/>
                    <a:ea typeface="+mn-ea"/>
                    <a:cs typeface="+mn-cs"/>
                  </a:rPr>
                  <a:t>2</a:t>
                </a:r>
                <a:r>
                  <a:rPr lang="zh-CN" altLang="en-US" sz="1200" kern="1200" dirty="0" smtClean="0">
                    <a:solidFill>
                      <a:schemeClr val="tx1"/>
                    </a:solidFill>
                    <a:effectLst/>
                    <a:latin typeface="+mn-lt"/>
                    <a:ea typeface="+mn-ea"/>
                    <a:cs typeface="+mn-cs"/>
                  </a:rPr>
                  <a:t>为资产𝑖的方差</a:t>
                </a:r>
                <a:endParaRPr lang="en-US" altLang="zh-CN" dirty="0" smtClean="0"/>
              </a:p>
              <a:p>
                <a:r>
                  <a:rPr lang="en-US" altLang="zh-CN" dirty="0" err="1" smtClean="0"/>
                  <a:t>MRC</a:t>
                </a:r>
                <a:r>
                  <a:rPr lang="zh-CN" altLang="en-US" sz="1200" kern="1200" dirty="0" smtClean="0">
                    <a:solidFill>
                      <a:schemeClr val="tx1"/>
                    </a:solidFill>
                    <a:effectLst/>
                    <a:latin typeface="+mn-lt"/>
                    <a:ea typeface="+mn-ea"/>
                    <a:cs typeface="+mn-cs"/>
                  </a:rPr>
                  <a:t>描述了单个资产权重的微小变化对组合波动率所带来的</a:t>
                </a:r>
                <a:r>
                  <a:rPr lang="zh-CN" altLang="en-US" sz="1200" kern="1200" dirty="0" smtClean="0">
                    <a:solidFill>
                      <a:schemeClr val="tx1"/>
                    </a:solidFill>
                    <a:effectLst/>
                    <a:latin typeface="+mn-lt"/>
                    <a:ea typeface="+mn-ea"/>
                    <a:cs typeface="+mn-cs"/>
                  </a:rPr>
                  <a:t>影响</a:t>
                </a:r>
                <a:endParaRPr lang="en-US" altLang="zh-CN" sz="120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	</a:t>
                </a:r>
                <a:r>
                  <a:rPr lang="en-US" altLang="zh-CN" sz="1200" kern="1200" dirty="0" err="1" smtClean="0">
                    <a:solidFill>
                      <a:schemeClr val="tx1"/>
                    </a:solidFill>
                    <a:effectLst/>
                    <a:latin typeface="+mn-lt"/>
                    <a:ea typeface="+mn-ea"/>
                    <a:cs typeface="+mn-cs"/>
                  </a:rPr>
                  <a:t>MRC</a:t>
                </a:r>
                <a:r>
                  <a:rPr lang="zh-CN" altLang="en-US" sz="1200" kern="1200" dirty="0" smtClean="0">
                    <a:solidFill>
                      <a:schemeClr val="tx1"/>
                    </a:solidFill>
                    <a:effectLst/>
                    <a:latin typeface="+mn-lt"/>
                    <a:ea typeface="+mn-ea"/>
                    <a:cs typeface="+mn-cs"/>
                  </a:rPr>
                  <a:t>另一种表示方法：</a:t>
                </a:r>
                <a:r>
                  <a:rPr lang="en-US" altLang="zh-CN" sz="1200" b="0" i="0" kern="1200" smtClean="0">
                    <a:solidFill>
                      <a:schemeClr val="tx1"/>
                    </a:solidFill>
                    <a:effectLst/>
                    <a:latin typeface="Cambria Math" panose="02040503050406030204" pitchFamily="18" charset="0"/>
                    <a:ea typeface="+mn-ea"/>
                    <a:cs typeface="+mn-cs"/>
                  </a:rPr>
                  <a:t>M</a:t>
                </a:r>
                <a:r>
                  <a:rPr lang="en-US" altLang="zh-CN" sz="1200" i="0" kern="1200" smtClean="0">
                    <a:solidFill>
                      <a:schemeClr val="tx1"/>
                    </a:solidFill>
                    <a:effectLst/>
                    <a:latin typeface="+mn-lt"/>
                    <a:ea typeface="+mn-ea"/>
                    <a:cs typeface="+mn-cs"/>
                  </a:rPr>
                  <a:t>𝑅𝐶</a:t>
                </a:r>
                <a:r>
                  <a:rPr lang="zh-CN" altLang="zh-CN" sz="1200" i="0" kern="1200">
                    <a:solidFill>
                      <a:schemeClr val="tx1"/>
                    </a:solidFill>
                    <a:effectLst/>
                    <a:latin typeface="+mn-lt"/>
                    <a:ea typeface="+mn-ea"/>
                    <a:cs typeface="+mn-cs"/>
                  </a:rPr>
                  <a:t>(</a:t>
                </a:r>
                <a:r>
                  <a:rPr lang="en-US" altLang="zh-CN" sz="1200" i="0" kern="1200">
                    <a:solidFill>
                      <a:schemeClr val="tx1"/>
                    </a:solidFill>
                    <a:effectLst/>
                    <a:latin typeface="+mn-lt"/>
                    <a:ea typeface="+mn-ea"/>
                    <a:cs typeface="+mn-cs"/>
                  </a:rPr>
                  <a:t>𝑋)=𝑤</a:t>
                </a:r>
                <a:r>
                  <a:rPr lang="zh-CN" altLang="zh-CN" sz="1200" i="0" kern="1200">
                    <a:solidFill>
                      <a:schemeClr val="tx1"/>
                    </a:solidFill>
                    <a:effectLst/>
                    <a:latin typeface="+mn-lt"/>
                    <a:ea typeface="+mn-ea"/>
                    <a:cs typeface="+mn-cs"/>
                  </a:rPr>
                  <a:t>_</a:t>
                </a:r>
                <a:r>
                  <a:rPr lang="en-US" altLang="zh-CN" sz="1200" i="0" kern="1200">
                    <a:solidFill>
                      <a:schemeClr val="tx1"/>
                    </a:solidFill>
                    <a:effectLst/>
                    <a:latin typeface="+mn-lt"/>
                    <a:ea typeface="+mn-ea"/>
                    <a:cs typeface="+mn-cs"/>
                  </a:rPr>
                  <a:t>𝑋^2</a:t>
                </a:r>
                <a:r>
                  <a:rPr lang="zh-CN" altLang="zh-CN" sz="1200" i="0" kern="1200">
                    <a:solidFill>
                      <a:schemeClr val="tx1"/>
                    </a:solidFill>
                    <a:effectLst/>
                    <a:latin typeface="+mn-lt"/>
                    <a:ea typeface="+mn-ea"/>
                    <a:cs typeface="+mn-cs"/>
                  </a:rPr>
                  <a:t> </a:t>
                </a:r>
                <a:r>
                  <a:rPr lang="en-US" altLang="zh-CN" sz="1200" i="0" kern="1200">
                    <a:solidFill>
                      <a:schemeClr val="tx1"/>
                    </a:solidFill>
                    <a:effectLst/>
                    <a:latin typeface="+mn-lt"/>
                    <a:ea typeface="+mn-ea"/>
                    <a:cs typeface="+mn-cs"/>
                  </a:rPr>
                  <a:t>𝜎</a:t>
                </a:r>
                <a:r>
                  <a:rPr lang="zh-CN" altLang="zh-CN" sz="1200" i="0" kern="1200">
                    <a:solidFill>
                      <a:schemeClr val="tx1"/>
                    </a:solidFill>
                    <a:effectLst/>
                    <a:latin typeface="+mn-lt"/>
                    <a:ea typeface="+mn-ea"/>
                    <a:cs typeface="+mn-cs"/>
                  </a:rPr>
                  <a:t>_</a:t>
                </a:r>
                <a:r>
                  <a:rPr lang="en-US" altLang="zh-CN" sz="1200" i="0" kern="1200">
                    <a:solidFill>
                      <a:schemeClr val="tx1"/>
                    </a:solidFill>
                    <a:effectLst/>
                    <a:latin typeface="+mn-lt"/>
                    <a:ea typeface="+mn-ea"/>
                    <a:cs typeface="+mn-cs"/>
                  </a:rPr>
                  <a:t>𝑋^2+𝑤</a:t>
                </a:r>
                <a:r>
                  <a:rPr lang="zh-CN" altLang="zh-CN" sz="1200" i="0" kern="1200">
                    <a:solidFill>
                      <a:schemeClr val="tx1"/>
                    </a:solidFill>
                    <a:effectLst/>
                    <a:latin typeface="+mn-lt"/>
                    <a:ea typeface="+mn-ea"/>
                    <a:cs typeface="+mn-cs"/>
                  </a:rPr>
                  <a:t>_</a:t>
                </a:r>
                <a:r>
                  <a:rPr lang="en-US" altLang="zh-CN" sz="1200" i="0" kern="1200">
                    <a:solidFill>
                      <a:schemeClr val="tx1"/>
                    </a:solidFill>
                    <a:effectLst/>
                    <a:latin typeface="+mn-lt"/>
                    <a:ea typeface="+mn-ea"/>
                    <a:cs typeface="+mn-cs"/>
                  </a:rPr>
                  <a:t>𝑋</a:t>
                </a:r>
                <a:r>
                  <a:rPr lang="zh-CN" altLang="zh-CN" sz="1200" i="0" kern="1200">
                    <a:solidFill>
                      <a:schemeClr val="tx1"/>
                    </a:solidFill>
                    <a:effectLst/>
                    <a:latin typeface="+mn-lt"/>
                    <a:ea typeface="+mn-ea"/>
                    <a:cs typeface="+mn-cs"/>
                  </a:rPr>
                  <a:t> </a:t>
                </a:r>
                <a:r>
                  <a:rPr lang="en-US" altLang="zh-CN" sz="1200" i="0" kern="1200">
                    <a:solidFill>
                      <a:schemeClr val="tx1"/>
                    </a:solidFill>
                    <a:effectLst/>
                    <a:latin typeface="+mn-lt"/>
                    <a:ea typeface="+mn-ea"/>
                    <a:cs typeface="+mn-cs"/>
                  </a:rPr>
                  <a:t>𝑤</a:t>
                </a:r>
                <a:r>
                  <a:rPr lang="zh-CN" altLang="zh-CN" sz="1200" i="0" kern="1200">
                    <a:solidFill>
                      <a:schemeClr val="tx1"/>
                    </a:solidFill>
                    <a:effectLst/>
                    <a:latin typeface="+mn-lt"/>
                    <a:ea typeface="+mn-ea"/>
                    <a:cs typeface="+mn-cs"/>
                  </a:rPr>
                  <a:t>_</a:t>
                </a:r>
                <a:r>
                  <a:rPr lang="en-US" altLang="zh-CN" sz="1200" i="0" kern="1200">
                    <a:solidFill>
                      <a:schemeClr val="tx1"/>
                    </a:solidFill>
                    <a:effectLst/>
                    <a:latin typeface="+mn-lt"/>
                    <a:ea typeface="+mn-ea"/>
                    <a:cs typeface="+mn-cs"/>
                  </a:rPr>
                  <a:t>𝑌</a:t>
                </a:r>
                <a:r>
                  <a:rPr lang="zh-CN" altLang="zh-CN" sz="1200" i="0" kern="1200">
                    <a:solidFill>
                      <a:schemeClr val="tx1"/>
                    </a:solidFill>
                    <a:effectLst/>
                    <a:latin typeface="+mn-lt"/>
                    <a:ea typeface="+mn-ea"/>
                    <a:cs typeface="+mn-cs"/>
                  </a:rPr>
                  <a:t> </a:t>
                </a:r>
                <a:r>
                  <a:rPr lang="en-US" altLang="zh-CN" sz="1200" i="0" kern="1200">
                    <a:solidFill>
                      <a:schemeClr val="tx1"/>
                    </a:solidFill>
                    <a:effectLst/>
                    <a:latin typeface="+mn-lt"/>
                    <a:ea typeface="+mn-ea"/>
                    <a:cs typeface="+mn-cs"/>
                  </a:rPr>
                  <a:t>𝜌</a:t>
                </a:r>
                <a:r>
                  <a:rPr lang="zh-CN" altLang="zh-CN" sz="1200" i="0" kern="1200">
                    <a:solidFill>
                      <a:schemeClr val="tx1"/>
                    </a:solidFill>
                    <a:effectLst/>
                    <a:latin typeface="+mn-lt"/>
                    <a:ea typeface="+mn-ea"/>
                    <a:cs typeface="+mn-cs"/>
                  </a:rPr>
                  <a:t>_</a:t>
                </a:r>
                <a:r>
                  <a:rPr lang="en-US" altLang="zh-CN" sz="1200" i="0" kern="1200">
                    <a:solidFill>
                      <a:schemeClr val="tx1"/>
                    </a:solidFill>
                    <a:effectLst/>
                    <a:latin typeface="+mn-lt"/>
                    <a:ea typeface="+mn-ea"/>
                    <a:cs typeface="+mn-cs"/>
                  </a:rPr>
                  <a:t>𝑋𝑌</a:t>
                </a:r>
                <a:r>
                  <a:rPr lang="zh-CN" altLang="zh-CN" sz="1200" i="0" kern="1200">
                    <a:solidFill>
                      <a:schemeClr val="tx1"/>
                    </a:solidFill>
                    <a:effectLst/>
                    <a:latin typeface="+mn-lt"/>
                    <a:ea typeface="+mn-ea"/>
                    <a:cs typeface="+mn-cs"/>
                  </a:rPr>
                  <a:t> </a:t>
                </a:r>
                <a:r>
                  <a:rPr lang="en-US" altLang="zh-CN" sz="1200" i="0" kern="1200">
                    <a:solidFill>
                      <a:schemeClr val="tx1"/>
                    </a:solidFill>
                    <a:effectLst/>
                    <a:latin typeface="+mn-lt"/>
                    <a:ea typeface="+mn-ea"/>
                    <a:cs typeface="+mn-cs"/>
                  </a:rPr>
                  <a:t>𝜎</a:t>
                </a:r>
                <a:r>
                  <a:rPr lang="zh-CN" altLang="zh-CN" sz="1200" i="0" kern="1200">
                    <a:solidFill>
                      <a:schemeClr val="tx1"/>
                    </a:solidFill>
                    <a:effectLst/>
                    <a:latin typeface="+mn-lt"/>
                    <a:ea typeface="+mn-ea"/>
                    <a:cs typeface="+mn-cs"/>
                  </a:rPr>
                  <a:t>_</a:t>
                </a:r>
                <a:r>
                  <a:rPr lang="en-US" altLang="zh-CN" sz="1200" i="0" kern="1200">
                    <a:solidFill>
                      <a:schemeClr val="tx1"/>
                    </a:solidFill>
                    <a:effectLst/>
                    <a:latin typeface="+mn-lt"/>
                    <a:ea typeface="+mn-ea"/>
                    <a:cs typeface="+mn-cs"/>
                  </a:rPr>
                  <a:t>𝑋</a:t>
                </a:r>
                <a:r>
                  <a:rPr lang="zh-CN" altLang="zh-CN" sz="1200" i="0" kern="1200">
                    <a:solidFill>
                      <a:schemeClr val="tx1"/>
                    </a:solidFill>
                    <a:effectLst/>
                    <a:latin typeface="+mn-lt"/>
                    <a:ea typeface="+mn-ea"/>
                    <a:cs typeface="+mn-cs"/>
                  </a:rPr>
                  <a:t> </a:t>
                </a:r>
                <a:r>
                  <a:rPr lang="en-US" altLang="zh-CN" sz="1200" i="0" kern="1200">
                    <a:solidFill>
                      <a:schemeClr val="tx1"/>
                    </a:solidFill>
                    <a:effectLst/>
                    <a:latin typeface="+mn-lt"/>
                    <a:ea typeface="+mn-ea"/>
                    <a:cs typeface="+mn-cs"/>
                  </a:rPr>
                  <a:t>𝜎</a:t>
                </a:r>
                <a:r>
                  <a:rPr lang="zh-CN" altLang="zh-CN" sz="1200" i="0" kern="1200">
                    <a:solidFill>
                      <a:schemeClr val="tx1"/>
                    </a:solidFill>
                    <a:effectLst/>
                    <a:latin typeface="+mn-lt"/>
                    <a:ea typeface="+mn-ea"/>
                    <a:cs typeface="+mn-cs"/>
                  </a:rPr>
                  <a:t>_</a:t>
                </a:r>
                <a:r>
                  <a:rPr lang="en-US" altLang="zh-CN" sz="1200" i="0" kern="1200">
                    <a:solidFill>
                      <a:schemeClr val="tx1"/>
                    </a:solidFill>
                    <a:effectLst/>
                    <a:latin typeface="+mn-lt"/>
                    <a:ea typeface="+mn-ea"/>
                    <a:cs typeface="+mn-cs"/>
                  </a:rPr>
                  <a:t>𝑌+𝑤</a:t>
                </a:r>
                <a:r>
                  <a:rPr lang="zh-CN" altLang="zh-CN" sz="1200" i="0" kern="1200">
                    <a:solidFill>
                      <a:schemeClr val="tx1"/>
                    </a:solidFill>
                    <a:effectLst/>
                    <a:latin typeface="+mn-lt"/>
                    <a:ea typeface="+mn-ea"/>
                    <a:cs typeface="+mn-cs"/>
                  </a:rPr>
                  <a:t>_</a:t>
                </a:r>
                <a:r>
                  <a:rPr lang="en-US" altLang="zh-CN" sz="1200" i="0" kern="1200">
                    <a:solidFill>
                      <a:schemeClr val="tx1"/>
                    </a:solidFill>
                    <a:effectLst/>
                    <a:latin typeface="+mn-lt"/>
                    <a:ea typeface="+mn-ea"/>
                    <a:cs typeface="+mn-cs"/>
                  </a:rPr>
                  <a:t>𝑋</a:t>
                </a:r>
                <a:r>
                  <a:rPr lang="zh-CN" altLang="zh-CN" sz="1200" i="0" kern="1200">
                    <a:solidFill>
                      <a:schemeClr val="tx1"/>
                    </a:solidFill>
                    <a:effectLst/>
                    <a:latin typeface="+mn-lt"/>
                    <a:ea typeface="+mn-ea"/>
                    <a:cs typeface="+mn-cs"/>
                  </a:rPr>
                  <a:t> </a:t>
                </a:r>
                <a:r>
                  <a:rPr lang="en-US" altLang="zh-CN" sz="1200" i="0" kern="1200">
                    <a:solidFill>
                      <a:schemeClr val="tx1"/>
                    </a:solidFill>
                    <a:effectLst/>
                    <a:latin typeface="+mn-lt"/>
                    <a:ea typeface="+mn-ea"/>
                    <a:cs typeface="+mn-cs"/>
                  </a:rPr>
                  <a:t>𝑤</a:t>
                </a:r>
                <a:r>
                  <a:rPr lang="zh-CN" altLang="zh-CN" sz="1200" i="0" kern="1200">
                    <a:solidFill>
                      <a:schemeClr val="tx1"/>
                    </a:solidFill>
                    <a:effectLst/>
                    <a:latin typeface="+mn-lt"/>
                    <a:ea typeface="+mn-ea"/>
                    <a:cs typeface="+mn-cs"/>
                  </a:rPr>
                  <a:t>_</a:t>
                </a:r>
                <a:r>
                  <a:rPr lang="en-US" altLang="zh-CN" sz="1200" i="0" kern="1200">
                    <a:solidFill>
                      <a:schemeClr val="tx1"/>
                    </a:solidFill>
                    <a:effectLst/>
                    <a:latin typeface="+mn-lt"/>
                    <a:ea typeface="+mn-ea"/>
                    <a:cs typeface="+mn-cs"/>
                  </a:rPr>
                  <a:t>𝑍</a:t>
                </a:r>
                <a:r>
                  <a:rPr lang="zh-CN" altLang="zh-CN" sz="1200" i="0" kern="1200">
                    <a:solidFill>
                      <a:schemeClr val="tx1"/>
                    </a:solidFill>
                    <a:effectLst/>
                    <a:latin typeface="+mn-lt"/>
                    <a:ea typeface="+mn-ea"/>
                    <a:cs typeface="+mn-cs"/>
                  </a:rPr>
                  <a:t> </a:t>
                </a:r>
                <a:r>
                  <a:rPr lang="en-US" altLang="zh-CN" sz="1200" i="0" kern="1200">
                    <a:solidFill>
                      <a:schemeClr val="tx1"/>
                    </a:solidFill>
                    <a:effectLst/>
                    <a:latin typeface="+mn-lt"/>
                    <a:ea typeface="+mn-ea"/>
                    <a:cs typeface="+mn-cs"/>
                  </a:rPr>
                  <a:t>𝜌</a:t>
                </a:r>
                <a:r>
                  <a:rPr lang="zh-CN" altLang="zh-CN" sz="1200" i="0" kern="1200">
                    <a:solidFill>
                      <a:schemeClr val="tx1"/>
                    </a:solidFill>
                    <a:effectLst/>
                    <a:latin typeface="+mn-lt"/>
                    <a:ea typeface="+mn-ea"/>
                    <a:cs typeface="+mn-cs"/>
                  </a:rPr>
                  <a:t>_</a:t>
                </a:r>
                <a:r>
                  <a:rPr lang="en-US" altLang="zh-CN" sz="1200" i="0" kern="1200">
                    <a:solidFill>
                      <a:schemeClr val="tx1"/>
                    </a:solidFill>
                    <a:effectLst/>
                    <a:latin typeface="+mn-lt"/>
                    <a:ea typeface="+mn-ea"/>
                    <a:cs typeface="+mn-cs"/>
                  </a:rPr>
                  <a:t>𝑋𝑍</a:t>
                </a:r>
                <a:r>
                  <a:rPr lang="zh-CN" altLang="zh-CN" sz="1200" i="0" kern="1200">
                    <a:solidFill>
                      <a:schemeClr val="tx1"/>
                    </a:solidFill>
                    <a:effectLst/>
                    <a:latin typeface="+mn-lt"/>
                    <a:ea typeface="+mn-ea"/>
                    <a:cs typeface="+mn-cs"/>
                  </a:rPr>
                  <a:t> </a:t>
                </a:r>
                <a:r>
                  <a:rPr lang="en-US" altLang="zh-CN" sz="1200" i="0" kern="1200">
                    <a:solidFill>
                      <a:schemeClr val="tx1"/>
                    </a:solidFill>
                    <a:effectLst/>
                    <a:latin typeface="+mn-lt"/>
                    <a:ea typeface="+mn-ea"/>
                    <a:cs typeface="+mn-cs"/>
                  </a:rPr>
                  <a:t>𝜎</a:t>
                </a:r>
                <a:r>
                  <a:rPr lang="zh-CN" altLang="zh-CN" sz="1200" i="0" kern="1200">
                    <a:solidFill>
                      <a:schemeClr val="tx1"/>
                    </a:solidFill>
                    <a:effectLst/>
                    <a:latin typeface="+mn-lt"/>
                    <a:ea typeface="+mn-ea"/>
                    <a:cs typeface="+mn-cs"/>
                  </a:rPr>
                  <a:t>_</a:t>
                </a:r>
                <a:r>
                  <a:rPr lang="en-US" altLang="zh-CN" sz="1200" i="0" kern="1200">
                    <a:solidFill>
                      <a:schemeClr val="tx1"/>
                    </a:solidFill>
                    <a:effectLst/>
                    <a:latin typeface="+mn-lt"/>
                    <a:ea typeface="+mn-ea"/>
                    <a:cs typeface="+mn-cs"/>
                  </a:rPr>
                  <a:t>𝑋</a:t>
                </a:r>
                <a:r>
                  <a:rPr lang="zh-CN" altLang="zh-CN" sz="1200" i="0" kern="1200">
                    <a:solidFill>
                      <a:schemeClr val="tx1"/>
                    </a:solidFill>
                    <a:effectLst/>
                    <a:latin typeface="+mn-lt"/>
                    <a:ea typeface="+mn-ea"/>
                    <a:cs typeface="+mn-cs"/>
                  </a:rPr>
                  <a:t> </a:t>
                </a:r>
                <a:r>
                  <a:rPr lang="en-US" altLang="zh-CN" sz="1200" i="0" kern="1200">
                    <a:solidFill>
                      <a:schemeClr val="tx1"/>
                    </a:solidFill>
                    <a:effectLst/>
                    <a:latin typeface="+mn-lt"/>
                    <a:ea typeface="+mn-ea"/>
                    <a:cs typeface="+mn-cs"/>
                  </a:rPr>
                  <a:t>𝜎</a:t>
                </a:r>
                <a:r>
                  <a:rPr lang="zh-CN" altLang="zh-CN" sz="1200" i="0" kern="1200">
                    <a:solidFill>
                      <a:schemeClr val="tx1"/>
                    </a:solidFill>
                    <a:effectLst/>
                    <a:latin typeface="+mn-lt"/>
                    <a:ea typeface="+mn-ea"/>
                    <a:cs typeface="+mn-cs"/>
                  </a:rPr>
                  <a:t>_</a:t>
                </a:r>
                <a:r>
                  <a:rPr lang="en-US" altLang="zh-CN" sz="1200" i="0" kern="1200">
                    <a:solidFill>
                      <a:schemeClr val="tx1"/>
                    </a:solidFill>
                    <a:effectLst/>
                    <a:latin typeface="+mn-lt"/>
                    <a:ea typeface="+mn-ea"/>
                    <a:cs typeface="+mn-cs"/>
                  </a:rPr>
                  <a:t>𝑍</a:t>
                </a:r>
                <a:endParaRPr lang="en-US" altLang="zh-CN" sz="120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effectLst/>
                    <a:latin typeface="+mn-lt"/>
                    <a:ea typeface="+mn-ea"/>
                    <a:cs typeface="+mn-cs"/>
                  </a:rPr>
                  <a:t>组合波动率可视为各资产总体风险贡献（权重*</a:t>
                </a:r>
                <a:r>
                  <a:rPr lang="en-US" altLang="zh-CN" sz="1200" kern="1200" dirty="0" err="1" smtClean="0">
                    <a:solidFill>
                      <a:schemeClr val="tx1"/>
                    </a:solidFill>
                    <a:effectLst/>
                    <a:latin typeface="+mn-lt"/>
                    <a:ea typeface="+mn-ea"/>
                    <a:cs typeface="+mn-cs"/>
                  </a:rPr>
                  <a:t>TRC</a:t>
                </a:r>
                <a:r>
                  <a:rPr lang="zh-CN" altLang="en-US" sz="1200" kern="1200" dirty="0" smtClean="0">
                    <a:solidFill>
                      <a:schemeClr val="tx1"/>
                    </a:solidFill>
                    <a:effectLst/>
                    <a:latin typeface="+mn-lt"/>
                    <a:ea typeface="+mn-ea"/>
                    <a:cs typeface="+mn-cs"/>
                  </a:rPr>
                  <a:t>）的加总</a:t>
                </a:r>
                <a:endParaRPr lang="zh-CN" altLang="en-US" dirty="0"/>
              </a:p>
            </p:txBody>
          </p:sp>
        </mc:Fallback>
      </mc:AlternateContent>
      <p:sp>
        <p:nvSpPr>
          <p:cNvPr id="4" name="灯片编号占位符 3"/>
          <p:cNvSpPr>
            <a:spLocks noGrp="1"/>
          </p:cNvSpPr>
          <p:nvPr>
            <p:ph type="sldNum" sz="quarter" idx="10"/>
          </p:nvPr>
        </p:nvSpPr>
        <p:spPr/>
        <p:txBody>
          <a:bodyPr/>
          <a:lstStyle/>
          <a:p>
            <a:fld id="{5A096EAE-40E0-41EF-BE24-BFC6198EB1DF}" type="slidenum">
              <a:rPr lang="zh-CN" altLang="en-US" smtClean="0"/>
              <a:t>24</a:t>
            </a:fld>
            <a:endParaRPr lang="zh-CN" altLang="en-US"/>
          </a:p>
        </p:txBody>
      </p:sp>
    </p:spTree>
    <p:extLst>
      <p:ext uri="{BB962C8B-B14F-4D97-AF65-F5344CB8AC3E}">
        <p14:creationId xmlns:p14="http://schemas.microsoft.com/office/powerpoint/2010/main" val="24381387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特殊情况：</a:t>
                </a:r>
                <a:r>
                  <a:rPr lang="zh-CN" altLang="zh-CN" sz="1200" kern="1200" dirty="0">
                    <a:solidFill>
                      <a:schemeClr val="tx1"/>
                    </a:solidFill>
                    <a:effectLst/>
                    <a:latin typeface="+mn-lt"/>
                    <a:ea typeface="+mn-ea"/>
                    <a:cs typeface="+mn-cs"/>
                  </a:rPr>
                  <a:t>当组合中仅有两个资产进行风险平价配置时，风险平价模型直接等价于波动率倒数法，无需满足</a:t>
                </a:r>
                <a:r>
                  <a:rPr lang="en-US" altLang="zh-CN" sz="1200" kern="1200" dirty="0">
                    <a:solidFill>
                      <a:schemeClr val="tx1"/>
                    </a:solidFill>
                    <a:effectLst/>
                    <a:latin typeface="+mn-lt"/>
                    <a:ea typeface="+mn-ea"/>
                    <a:cs typeface="+mn-cs"/>
                  </a:rPr>
                  <a:t>ρ=0</a:t>
                </a:r>
                <a:r>
                  <a:rPr lang="zh-CN" altLang="en-US" sz="1200" kern="1200" dirty="0">
                    <a:solidFill>
                      <a:schemeClr val="tx1"/>
                    </a:solidFill>
                    <a:effectLst/>
                    <a:latin typeface="+mn-lt"/>
                    <a:ea typeface="+mn-ea"/>
                    <a:cs typeface="+mn-cs"/>
                  </a:rPr>
                  <a:t>，</a:t>
                </a:r>
                <a14:m>
                  <m:oMath xmlns:m="http://schemas.openxmlformats.org/officeDocument/2006/math">
                    <m:sSub>
                      <m:sSubPr>
                        <m:ctrlPr>
                          <a:rPr lang="zh-CN" altLang="zh-CN" sz="1200" i="1" kern="1200" smtClean="0">
                            <a:solidFill>
                              <a:schemeClr val="tx1"/>
                            </a:solidFill>
                            <a:effectLst/>
                            <a:latin typeface="Cambria Math" panose="02040503050406030204" pitchFamily="18" charset="0"/>
                            <a:ea typeface="+mn-ea"/>
                            <a:cs typeface="+mn-cs"/>
                          </a:rPr>
                        </m:ctrlPr>
                      </m:sSubPr>
                      <m:e>
                        <m:r>
                          <a:rPr lang="en-US" altLang="zh-CN" sz="1200" i="1" kern="1200">
                            <a:solidFill>
                              <a:schemeClr val="tx1"/>
                            </a:solidFill>
                            <a:effectLst/>
                            <a:latin typeface="Cambria Math" panose="02040503050406030204" pitchFamily="18" charset="0"/>
                            <a:ea typeface="+mn-ea"/>
                            <a:cs typeface="+mn-cs"/>
                          </a:rPr>
                          <m:t>𝑤</m:t>
                        </m:r>
                      </m:e>
                      <m:sub>
                        <m:r>
                          <a:rPr lang="en-US" altLang="zh-CN" sz="1200" i="1" kern="1200">
                            <a:solidFill>
                              <a:schemeClr val="tx1"/>
                            </a:solidFill>
                            <a:effectLst/>
                            <a:latin typeface="Cambria Math" panose="02040503050406030204" pitchFamily="18" charset="0"/>
                            <a:ea typeface="+mn-ea"/>
                            <a:cs typeface="+mn-cs"/>
                          </a:rPr>
                          <m:t>𝑋</m:t>
                        </m:r>
                      </m:sub>
                    </m:sSub>
                    <m:r>
                      <a:rPr lang="en-US" altLang="zh-CN" sz="1200" i="1" kern="1200">
                        <a:solidFill>
                          <a:schemeClr val="tx1"/>
                        </a:solidFill>
                        <a:effectLst/>
                        <a:latin typeface="Cambria Math" panose="02040503050406030204" pitchFamily="18" charset="0"/>
                        <a:ea typeface="+mn-ea"/>
                        <a:cs typeface="+mn-cs"/>
                      </a:rPr>
                      <m:t>/</m:t>
                    </m:r>
                    <m:sSub>
                      <m:sSubPr>
                        <m:ctrlPr>
                          <a:rPr lang="zh-CN" altLang="zh-CN" sz="1200" i="1" kern="1200">
                            <a:solidFill>
                              <a:schemeClr val="tx1"/>
                            </a:solidFill>
                            <a:effectLst/>
                            <a:latin typeface="Cambria Math" panose="02040503050406030204" pitchFamily="18" charset="0"/>
                            <a:ea typeface="+mn-ea"/>
                            <a:cs typeface="+mn-cs"/>
                          </a:rPr>
                        </m:ctrlPr>
                      </m:sSubPr>
                      <m:e>
                        <m:r>
                          <a:rPr lang="en-US" altLang="zh-CN" sz="1200" i="1" kern="1200">
                            <a:solidFill>
                              <a:schemeClr val="tx1"/>
                            </a:solidFill>
                            <a:effectLst/>
                            <a:latin typeface="Cambria Math" panose="02040503050406030204" pitchFamily="18" charset="0"/>
                            <a:ea typeface="+mn-ea"/>
                            <a:cs typeface="+mn-cs"/>
                          </a:rPr>
                          <m:t>𝑤</m:t>
                        </m:r>
                      </m:e>
                      <m:sub>
                        <m:r>
                          <a:rPr lang="en-US" altLang="zh-CN" sz="1200" i="1" kern="1200">
                            <a:solidFill>
                              <a:schemeClr val="tx1"/>
                            </a:solidFill>
                            <a:effectLst/>
                            <a:latin typeface="Cambria Math" panose="02040503050406030204" pitchFamily="18" charset="0"/>
                            <a:ea typeface="+mn-ea"/>
                            <a:cs typeface="+mn-cs"/>
                          </a:rPr>
                          <m:t>𝑌</m:t>
                        </m:r>
                      </m:sub>
                    </m:sSub>
                    <m:r>
                      <a:rPr lang="en-US" altLang="zh-CN" sz="1200" i="1" kern="1200">
                        <a:solidFill>
                          <a:schemeClr val="tx1"/>
                        </a:solidFill>
                        <a:effectLst/>
                        <a:latin typeface="Cambria Math" panose="02040503050406030204" pitchFamily="18" charset="0"/>
                        <a:ea typeface="+mn-ea"/>
                        <a:cs typeface="+mn-cs"/>
                      </a:rPr>
                      <m:t>=</m:t>
                    </m:r>
                    <m:sSub>
                      <m:sSubPr>
                        <m:ctrlPr>
                          <a:rPr lang="zh-CN" altLang="zh-CN" sz="1200" i="1" kern="1200">
                            <a:solidFill>
                              <a:schemeClr val="tx1"/>
                            </a:solidFill>
                            <a:effectLst/>
                            <a:latin typeface="Cambria Math" panose="02040503050406030204" pitchFamily="18" charset="0"/>
                            <a:ea typeface="+mn-ea"/>
                            <a:cs typeface="+mn-cs"/>
                          </a:rPr>
                        </m:ctrlPr>
                      </m:sSubPr>
                      <m:e>
                        <m:r>
                          <a:rPr lang="en-US" altLang="zh-CN" sz="1200" i="1" kern="1200">
                            <a:solidFill>
                              <a:schemeClr val="tx1"/>
                            </a:solidFill>
                            <a:effectLst/>
                            <a:latin typeface="Cambria Math" panose="02040503050406030204" pitchFamily="18" charset="0"/>
                            <a:ea typeface="+mn-ea"/>
                            <a:cs typeface="+mn-cs"/>
                          </a:rPr>
                          <m:t>𝜎</m:t>
                        </m:r>
                      </m:e>
                      <m:sub>
                        <m:r>
                          <a:rPr lang="en-US" altLang="zh-CN" sz="1200" i="1" kern="1200">
                            <a:solidFill>
                              <a:schemeClr val="tx1"/>
                            </a:solidFill>
                            <a:effectLst/>
                            <a:latin typeface="Cambria Math" panose="02040503050406030204" pitchFamily="18" charset="0"/>
                            <a:ea typeface="+mn-ea"/>
                            <a:cs typeface="+mn-cs"/>
                          </a:rPr>
                          <m:t>𝑌</m:t>
                        </m:r>
                      </m:sub>
                    </m:sSub>
                    <m:r>
                      <a:rPr lang="en-US" altLang="zh-CN" sz="1200" i="1" kern="1200">
                        <a:solidFill>
                          <a:schemeClr val="tx1"/>
                        </a:solidFill>
                        <a:effectLst/>
                        <a:latin typeface="Cambria Math" panose="02040503050406030204" pitchFamily="18" charset="0"/>
                        <a:ea typeface="+mn-ea"/>
                        <a:cs typeface="+mn-cs"/>
                      </a:rPr>
                      <m:t>/</m:t>
                    </m:r>
                    <m:sSub>
                      <m:sSubPr>
                        <m:ctrlPr>
                          <a:rPr lang="zh-CN" altLang="zh-CN" sz="1200" i="1" kern="1200">
                            <a:solidFill>
                              <a:schemeClr val="tx1"/>
                            </a:solidFill>
                            <a:effectLst/>
                            <a:latin typeface="Cambria Math" panose="02040503050406030204" pitchFamily="18" charset="0"/>
                            <a:ea typeface="+mn-ea"/>
                            <a:cs typeface="+mn-cs"/>
                          </a:rPr>
                        </m:ctrlPr>
                      </m:sSubPr>
                      <m:e>
                        <m:r>
                          <a:rPr lang="en-US" altLang="zh-CN" sz="1200" i="1" kern="1200">
                            <a:solidFill>
                              <a:schemeClr val="tx1"/>
                            </a:solidFill>
                            <a:effectLst/>
                            <a:latin typeface="Cambria Math" panose="02040503050406030204" pitchFamily="18" charset="0"/>
                            <a:ea typeface="+mn-ea"/>
                            <a:cs typeface="+mn-cs"/>
                          </a:rPr>
                          <m:t>𝜎</m:t>
                        </m:r>
                      </m:e>
                      <m:sub>
                        <m:r>
                          <a:rPr lang="en-US" altLang="zh-CN" sz="1200" i="1" kern="1200">
                            <a:solidFill>
                              <a:schemeClr val="tx1"/>
                            </a:solidFill>
                            <a:effectLst/>
                            <a:latin typeface="Cambria Math" panose="02040503050406030204" pitchFamily="18" charset="0"/>
                            <a:ea typeface="+mn-ea"/>
                            <a:cs typeface="+mn-cs"/>
                          </a:rPr>
                          <m:t>𝑋</m:t>
                        </m:r>
                      </m:sub>
                    </m:sSub>
                  </m:oMath>
                </a14:m>
                <a:r>
                  <a:rPr lang="zh-CN" altLang="en-US" sz="1200" kern="1200" dirty="0">
                    <a:solidFill>
                      <a:schemeClr val="tx1"/>
                    </a:solidFill>
                    <a:effectLst/>
                    <a:latin typeface="+mn-lt"/>
                    <a:ea typeface="+mn-ea"/>
                    <a:cs typeface="+mn-cs"/>
                  </a:rPr>
                  <a:t>，</a:t>
                </a:r>
                <a14:m>
                  <m:oMath xmlns:m="http://schemas.openxmlformats.org/officeDocument/2006/math">
                    <m:sSub>
                      <m:sSubPr>
                        <m:ctrlPr>
                          <a:rPr lang="zh-CN" altLang="zh-CN" sz="1200" i="1" kern="1200" smtClean="0">
                            <a:solidFill>
                              <a:schemeClr val="tx1"/>
                            </a:solidFill>
                            <a:effectLst/>
                            <a:latin typeface="Cambria Math" panose="02040503050406030204" pitchFamily="18" charset="0"/>
                            <a:ea typeface="+mn-ea"/>
                            <a:cs typeface="+mn-cs"/>
                          </a:rPr>
                        </m:ctrlPr>
                      </m:sSubPr>
                      <m:e>
                        <m:r>
                          <a:rPr lang="en-US" altLang="zh-CN" sz="1200" i="1" kern="1200">
                            <a:solidFill>
                              <a:schemeClr val="tx1"/>
                            </a:solidFill>
                            <a:effectLst/>
                            <a:latin typeface="Cambria Math" panose="02040503050406030204" pitchFamily="18" charset="0"/>
                            <a:ea typeface="+mn-ea"/>
                            <a:cs typeface="+mn-cs"/>
                          </a:rPr>
                          <m:t>𝑤</m:t>
                        </m:r>
                      </m:e>
                      <m:sub>
                        <m:r>
                          <a:rPr lang="en-US" altLang="zh-CN" sz="1200" i="1" kern="1200">
                            <a:solidFill>
                              <a:schemeClr val="tx1"/>
                            </a:solidFill>
                            <a:effectLst/>
                            <a:latin typeface="Cambria Math" panose="02040503050406030204" pitchFamily="18" charset="0"/>
                            <a:ea typeface="+mn-ea"/>
                            <a:cs typeface="+mn-cs"/>
                          </a:rPr>
                          <m:t>𝑋</m:t>
                        </m:r>
                      </m:sub>
                    </m:sSub>
                    <m:r>
                      <a:rPr lang="en-US" altLang="zh-CN" sz="1200" i="1" kern="1200">
                        <a:solidFill>
                          <a:schemeClr val="tx1"/>
                        </a:solidFill>
                        <a:effectLst/>
                        <a:latin typeface="Cambria Math" panose="02040503050406030204" pitchFamily="18" charset="0"/>
                        <a:ea typeface="+mn-ea"/>
                        <a:cs typeface="+mn-cs"/>
                      </a:rPr>
                      <m:t>=</m:t>
                    </m:r>
                    <m:f>
                      <m:fPr>
                        <m:ctrlPr>
                          <a:rPr lang="zh-CN" altLang="zh-CN" sz="1200" i="1" kern="1200">
                            <a:solidFill>
                              <a:schemeClr val="tx1"/>
                            </a:solidFill>
                            <a:effectLst/>
                            <a:latin typeface="Cambria Math" panose="02040503050406030204" pitchFamily="18" charset="0"/>
                            <a:ea typeface="+mn-ea"/>
                            <a:cs typeface="+mn-cs"/>
                          </a:rPr>
                        </m:ctrlPr>
                      </m:fPr>
                      <m:num>
                        <m:sSub>
                          <m:sSubPr>
                            <m:ctrlPr>
                              <a:rPr lang="zh-CN" altLang="zh-CN" sz="1200" i="1" kern="1200">
                                <a:solidFill>
                                  <a:schemeClr val="tx1"/>
                                </a:solidFill>
                                <a:effectLst/>
                                <a:latin typeface="Cambria Math" panose="02040503050406030204" pitchFamily="18" charset="0"/>
                                <a:ea typeface="+mn-ea"/>
                                <a:cs typeface="+mn-cs"/>
                              </a:rPr>
                            </m:ctrlPr>
                          </m:sSubPr>
                          <m:e>
                            <m:r>
                              <a:rPr lang="en-US" altLang="zh-CN" sz="1200" i="1" kern="1200">
                                <a:solidFill>
                                  <a:schemeClr val="tx1"/>
                                </a:solidFill>
                                <a:effectLst/>
                                <a:latin typeface="Cambria Math" panose="02040503050406030204" pitchFamily="18" charset="0"/>
                                <a:ea typeface="+mn-ea"/>
                                <a:cs typeface="+mn-cs"/>
                              </a:rPr>
                              <m:t>𝜎</m:t>
                            </m:r>
                          </m:e>
                          <m:sub>
                            <m:r>
                              <a:rPr lang="en-US" altLang="zh-CN" sz="1200" i="1" kern="1200">
                                <a:solidFill>
                                  <a:schemeClr val="tx1"/>
                                </a:solidFill>
                                <a:effectLst/>
                                <a:latin typeface="Cambria Math" panose="02040503050406030204" pitchFamily="18" charset="0"/>
                                <a:ea typeface="+mn-ea"/>
                                <a:cs typeface="+mn-cs"/>
                              </a:rPr>
                              <m:t>𝑌</m:t>
                            </m:r>
                          </m:sub>
                        </m:sSub>
                      </m:num>
                      <m:den>
                        <m:sSub>
                          <m:sSubPr>
                            <m:ctrlPr>
                              <a:rPr lang="zh-CN" altLang="zh-CN" sz="1200" i="1" kern="1200">
                                <a:solidFill>
                                  <a:schemeClr val="tx1"/>
                                </a:solidFill>
                                <a:effectLst/>
                                <a:latin typeface="Cambria Math" panose="02040503050406030204" pitchFamily="18" charset="0"/>
                                <a:ea typeface="+mn-ea"/>
                                <a:cs typeface="+mn-cs"/>
                              </a:rPr>
                            </m:ctrlPr>
                          </m:sSubPr>
                          <m:e>
                            <m:r>
                              <a:rPr lang="en-US" altLang="zh-CN" sz="1200" i="1" kern="1200">
                                <a:solidFill>
                                  <a:schemeClr val="tx1"/>
                                </a:solidFill>
                                <a:effectLst/>
                                <a:latin typeface="Cambria Math" panose="02040503050406030204" pitchFamily="18" charset="0"/>
                                <a:ea typeface="+mn-ea"/>
                                <a:cs typeface="+mn-cs"/>
                              </a:rPr>
                              <m:t>𝜎</m:t>
                            </m:r>
                          </m:e>
                          <m:sub>
                            <m:r>
                              <a:rPr lang="en-US" altLang="zh-CN" sz="1200" i="1" kern="1200">
                                <a:solidFill>
                                  <a:schemeClr val="tx1"/>
                                </a:solidFill>
                                <a:effectLst/>
                                <a:latin typeface="Cambria Math" panose="02040503050406030204" pitchFamily="18" charset="0"/>
                                <a:ea typeface="+mn-ea"/>
                                <a:cs typeface="+mn-cs"/>
                              </a:rPr>
                              <m:t>𝑋</m:t>
                            </m:r>
                          </m:sub>
                        </m:sSub>
                        <m:r>
                          <a:rPr lang="en-US" altLang="zh-CN" sz="1200" i="1" kern="1200">
                            <a:solidFill>
                              <a:schemeClr val="tx1"/>
                            </a:solidFill>
                            <a:effectLst/>
                            <a:latin typeface="Cambria Math" panose="02040503050406030204" pitchFamily="18" charset="0"/>
                            <a:ea typeface="+mn-ea"/>
                            <a:cs typeface="+mn-cs"/>
                          </a:rPr>
                          <m:t>+</m:t>
                        </m:r>
                        <m:sSub>
                          <m:sSubPr>
                            <m:ctrlPr>
                              <a:rPr lang="zh-CN" altLang="zh-CN" sz="1200" i="1" kern="1200">
                                <a:solidFill>
                                  <a:schemeClr val="tx1"/>
                                </a:solidFill>
                                <a:effectLst/>
                                <a:latin typeface="Cambria Math" panose="02040503050406030204" pitchFamily="18" charset="0"/>
                                <a:ea typeface="+mn-ea"/>
                                <a:cs typeface="+mn-cs"/>
                              </a:rPr>
                            </m:ctrlPr>
                          </m:sSubPr>
                          <m:e>
                            <m:r>
                              <a:rPr lang="en-US" altLang="zh-CN" sz="1200" i="1" kern="1200">
                                <a:solidFill>
                                  <a:schemeClr val="tx1"/>
                                </a:solidFill>
                                <a:effectLst/>
                                <a:latin typeface="Cambria Math" panose="02040503050406030204" pitchFamily="18" charset="0"/>
                                <a:ea typeface="+mn-ea"/>
                                <a:cs typeface="+mn-cs"/>
                              </a:rPr>
                              <m:t>𝜎</m:t>
                            </m:r>
                          </m:e>
                          <m:sub>
                            <m:r>
                              <a:rPr lang="en-US" altLang="zh-CN" sz="1200" i="1" kern="1200">
                                <a:solidFill>
                                  <a:schemeClr val="tx1"/>
                                </a:solidFill>
                                <a:effectLst/>
                                <a:latin typeface="Cambria Math" panose="02040503050406030204" pitchFamily="18" charset="0"/>
                                <a:ea typeface="+mn-ea"/>
                                <a:cs typeface="+mn-cs"/>
                              </a:rPr>
                              <m:t>𝑌</m:t>
                            </m:r>
                          </m:sub>
                        </m:sSub>
                      </m:den>
                    </m:f>
                  </m:oMath>
                </a14:m>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相关性：</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当</a:t>
                </a:r>
                <a:r>
                  <a:rPr lang="en-US" altLang="zh-CN" sz="1200" kern="1200" dirty="0">
                    <a:solidFill>
                      <a:schemeClr val="tx1"/>
                    </a:solidFill>
                    <a:effectLst/>
                    <a:latin typeface="+mn-lt"/>
                    <a:ea typeface="+mn-ea"/>
                    <a:cs typeface="+mn-cs"/>
                  </a:rPr>
                  <a:t>ρ</a:t>
                </a:r>
                <a:r>
                  <a:rPr lang="zh-CN" altLang="en-US"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0</a:t>
                </a:r>
                <a:r>
                  <a:rPr lang="zh-CN" altLang="en-US" sz="1200" kern="1200" dirty="0">
                    <a:solidFill>
                      <a:schemeClr val="tx1"/>
                    </a:solidFill>
                    <a:effectLst/>
                    <a:latin typeface="+mn-lt"/>
                    <a:ea typeface="+mn-ea"/>
                    <a:cs typeface="+mn-cs"/>
                  </a:rPr>
                  <a:t>时，</a:t>
                </a:r>
                <a14:m>
                  <m:oMath xmlns:m="http://schemas.openxmlformats.org/officeDocument/2006/math">
                    <m:sSub>
                      <m:sSubPr>
                        <m:ctrlPr>
                          <a:rPr lang="zh-CN" altLang="zh-CN" sz="1200" i="1" kern="1200" smtClean="0">
                            <a:solidFill>
                              <a:schemeClr val="tx1"/>
                            </a:solidFill>
                            <a:effectLst/>
                            <a:latin typeface="Cambria Math" panose="02040503050406030204" pitchFamily="18" charset="0"/>
                            <a:ea typeface="+mn-ea"/>
                            <a:cs typeface="+mn-cs"/>
                          </a:rPr>
                        </m:ctrlPr>
                      </m:sSubPr>
                      <m:e>
                        <m:r>
                          <a:rPr lang="en-US" altLang="zh-CN" sz="1200" i="1" kern="1200">
                            <a:solidFill>
                              <a:schemeClr val="tx1"/>
                            </a:solidFill>
                            <a:effectLst/>
                            <a:latin typeface="Cambria Math" panose="02040503050406030204" pitchFamily="18" charset="0"/>
                            <a:ea typeface="+mn-ea"/>
                            <a:cs typeface="+mn-cs"/>
                          </a:rPr>
                          <m:t>𝑤</m:t>
                        </m:r>
                      </m:e>
                      <m:sub>
                        <m:r>
                          <a:rPr lang="en-US" altLang="zh-CN" sz="1200" i="1" kern="1200">
                            <a:solidFill>
                              <a:schemeClr val="tx1"/>
                            </a:solidFill>
                            <a:effectLst/>
                            <a:latin typeface="Cambria Math" panose="02040503050406030204" pitchFamily="18" charset="0"/>
                            <a:ea typeface="+mn-ea"/>
                            <a:cs typeface="+mn-cs"/>
                          </a:rPr>
                          <m:t>𝑋</m:t>
                        </m:r>
                      </m:sub>
                    </m:sSub>
                    <m:r>
                      <a:rPr lang="en-US" altLang="zh-CN" sz="1200" i="1" kern="1200">
                        <a:solidFill>
                          <a:schemeClr val="tx1"/>
                        </a:solidFill>
                        <a:effectLst/>
                        <a:latin typeface="Cambria Math" panose="02040503050406030204" pitchFamily="18" charset="0"/>
                        <a:ea typeface="+mn-ea"/>
                        <a:cs typeface="+mn-cs"/>
                      </a:rPr>
                      <m:t>/</m:t>
                    </m:r>
                    <m:sSub>
                      <m:sSubPr>
                        <m:ctrlPr>
                          <a:rPr lang="zh-CN" altLang="zh-CN" sz="1200" i="1" kern="1200">
                            <a:solidFill>
                              <a:schemeClr val="tx1"/>
                            </a:solidFill>
                            <a:effectLst/>
                            <a:latin typeface="Cambria Math" panose="02040503050406030204" pitchFamily="18" charset="0"/>
                            <a:ea typeface="+mn-ea"/>
                            <a:cs typeface="+mn-cs"/>
                          </a:rPr>
                        </m:ctrlPr>
                      </m:sSubPr>
                      <m:e>
                        <m:r>
                          <a:rPr lang="en-US" altLang="zh-CN" sz="1200" i="1" kern="1200">
                            <a:solidFill>
                              <a:schemeClr val="tx1"/>
                            </a:solidFill>
                            <a:effectLst/>
                            <a:latin typeface="Cambria Math" panose="02040503050406030204" pitchFamily="18" charset="0"/>
                            <a:ea typeface="+mn-ea"/>
                            <a:cs typeface="+mn-cs"/>
                          </a:rPr>
                          <m:t>𝑤</m:t>
                        </m:r>
                      </m:e>
                      <m:sub>
                        <m:r>
                          <a:rPr lang="en-US" altLang="zh-CN" sz="1200" i="1" kern="1200">
                            <a:solidFill>
                              <a:schemeClr val="tx1"/>
                            </a:solidFill>
                            <a:effectLst/>
                            <a:latin typeface="Cambria Math" panose="02040503050406030204" pitchFamily="18" charset="0"/>
                            <a:ea typeface="+mn-ea"/>
                            <a:cs typeface="+mn-cs"/>
                          </a:rPr>
                          <m:t>𝑌</m:t>
                        </m:r>
                      </m:sub>
                    </m:sSub>
                    <m:r>
                      <a:rPr lang="en-US" altLang="zh-CN" sz="1200" i="1" kern="1200">
                        <a:solidFill>
                          <a:schemeClr val="tx1"/>
                        </a:solidFill>
                        <a:effectLst/>
                        <a:latin typeface="Cambria Math" panose="02040503050406030204" pitchFamily="18" charset="0"/>
                        <a:ea typeface="+mn-ea"/>
                        <a:cs typeface="+mn-cs"/>
                      </a:rPr>
                      <m:t>=</m:t>
                    </m:r>
                    <m:sSub>
                      <m:sSubPr>
                        <m:ctrlPr>
                          <a:rPr lang="zh-CN" altLang="zh-CN" sz="1200" i="1" kern="1200">
                            <a:solidFill>
                              <a:schemeClr val="tx1"/>
                            </a:solidFill>
                            <a:effectLst/>
                            <a:latin typeface="Cambria Math" panose="02040503050406030204" pitchFamily="18" charset="0"/>
                            <a:ea typeface="+mn-ea"/>
                            <a:cs typeface="+mn-cs"/>
                          </a:rPr>
                        </m:ctrlPr>
                      </m:sSubPr>
                      <m:e>
                        <m:r>
                          <a:rPr lang="en-US" altLang="zh-CN" sz="1200" i="1" kern="1200">
                            <a:solidFill>
                              <a:schemeClr val="tx1"/>
                            </a:solidFill>
                            <a:effectLst/>
                            <a:latin typeface="Cambria Math" panose="02040503050406030204" pitchFamily="18" charset="0"/>
                            <a:ea typeface="+mn-ea"/>
                            <a:cs typeface="+mn-cs"/>
                          </a:rPr>
                          <m:t>𝜎</m:t>
                        </m:r>
                      </m:e>
                      <m:sub>
                        <m:r>
                          <a:rPr lang="en-US" altLang="zh-CN" sz="1200" i="1" kern="1200">
                            <a:solidFill>
                              <a:schemeClr val="tx1"/>
                            </a:solidFill>
                            <a:effectLst/>
                            <a:latin typeface="Cambria Math" panose="02040503050406030204" pitchFamily="18" charset="0"/>
                            <a:ea typeface="+mn-ea"/>
                            <a:cs typeface="+mn-cs"/>
                          </a:rPr>
                          <m:t>𝑌</m:t>
                        </m:r>
                      </m:sub>
                    </m:sSub>
                    <m:r>
                      <a:rPr lang="en-US" altLang="zh-CN" sz="1200" i="1" kern="1200">
                        <a:solidFill>
                          <a:schemeClr val="tx1"/>
                        </a:solidFill>
                        <a:effectLst/>
                        <a:latin typeface="Cambria Math" panose="02040503050406030204" pitchFamily="18" charset="0"/>
                        <a:ea typeface="+mn-ea"/>
                        <a:cs typeface="+mn-cs"/>
                      </a:rPr>
                      <m:t>/</m:t>
                    </m:r>
                    <m:sSub>
                      <m:sSubPr>
                        <m:ctrlPr>
                          <a:rPr lang="zh-CN" altLang="zh-CN" sz="1200" i="1" kern="1200">
                            <a:solidFill>
                              <a:schemeClr val="tx1"/>
                            </a:solidFill>
                            <a:effectLst/>
                            <a:latin typeface="Cambria Math" panose="02040503050406030204" pitchFamily="18" charset="0"/>
                            <a:ea typeface="+mn-ea"/>
                            <a:cs typeface="+mn-cs"/>
                          </a:rPr>
                        </m:ctrlPr>
                      </m:sSubPr>
                      <m:e>
                        <m:r>
                          <a:rPr lang="en-US" altLang="zh-CN" sz="1200" i="1" kern="1200">
                            <a:solidFill>
                              <a:schemeClr val="tx1"/>
                            </a:solidFill>
                            <a:effectLst/>
                            <a:latin typeface="Cambria Math" panose="02040503050406030204" pitchFamily="18" charset="0"/>
                            <a:ea typeface="+mn-ea"/>
                            <a:cs typeface="+mn-cs"/>
                          </a:rPr>
                          <m:t>𝜎</m:t>
                        </m:r>
                      </m:e>
                      <m:sub>
                        <m:r>
                          <a:rPr lang="en-US" altLang="zh-CN" sz="1200" i="1" kern="1200">
                            <a:solidFill>
                              <a:schemeClr val="tx1"/>
                            </a:solidFill>
                            <a:effectLst/>
                            <a:latin typeface="Cambria Math" panose="02040503050406030204" pitchFamily="18" charset="0"/>
                            <a:ea typeface="+mn-ea"/>
                            <a:cs typeface="+mn-cs"/>
                          </a:rPr>
                          <m:t>𝑋</m:t>
                        </m:r>
                      </m:sub>
                    </m:sSub>
                  </m:oMath>
                </a14:m>
                <a:r>
                  <a:rPr lang="zh-CN" altLang="zh-CN" sz="1200" kern="1200" dirty="0">
                    <a:solidFill>
                      <a:schemeClr val="tx1"/>
                    </a:solidFill>
                    <a:effectLst/>
                    <a:latin typeface="+mn-lt"/>
                    <a:ea typeface="+mn-ea"/>
                    <a:cs typeface="+mn-cs"/>
                  </a:rPr>
                  <a:t>，</a:t>
                </a:r>
                <a14:m>
                  <m:oMath xmlns:m="http://schemas.openxmlformats.org/officeDocument/2006/math">
                    <m:sSub>
                      <m:sSubPr>
                        <m:ctrlPr>
                          <a:rPr lang="zh-CN" altLang="zh-CN" sz="1200" i="1" kern="1200">
                            <a:solidFill>
                              <a:schemeClr val="tx1"/>
                            </a:solidFill>
                            <a:effectLst/>
                            <a:latin typeface="Cambria Math" panose="02040503050406030204" pitchFamily="18" charset="0"/>
                            <a:ea typeface="+mn-ea"/>
                            <a:cs typeface="+mn-cs"/>
                          </a:rPr>
                        </m:ctrlPr>
                      </m:sSubPr>
                      <m:e>
                        <m:r>
                          <a:rPr lang="en-US" altLang="zh-CN" sz="1200" i="1" kern="1200">
                            <a:solidFill>
                              <a:schemeClr val="tx1"/>
                            </a:solidFill>
                            <a:effectLst/>
                            <a:latin typeface="Cambria Math" panose="02040503050406030204" pitchFamily="18" charset="0"/>
                            <a:ea typeface="+mn-ea"/>
                            <a:cs typeface="+mn-cs"/>
                          </a:rPr>
                          <m:t>𝑤</m:t>
                        </m:r>
                      </m:e>
                      <m:sub>
                        <m:r>
                          <a:rPr lang="en-US" altLang="zh-CN" sz="1200" i="1" kern="1200">
                            <a:solidFill>
                              <a:schemeClr val="tx1"/>
                            </a:solidFill>
                            <a:effectLst/>
                            <a:latin typeface="Cambria Math" panose="02040503050406030204" pitchFamily="18" charset="0"/>
                            <a:ea typeface="+mn-ea"/>
                            <a:cs typeface="+mn-cs"/>
                          </a:rPr>
                          <m:t>𝑋</m:t>
                        </m:r>
                      </m:sub>
                    </m:sSub>
                    <m:r>
                      <a:rPr lang="en-US" altLang="zh-CN" sz="1200" i="1" kern="1200">
                        <a:solidFill>
                          <a:schemeClr val="tx1"/>
                        </a:solidFill>
                        <a:effectLst/>
                        <a:latin typeface="Cambria Math" panose="02040503050406030204" pitchFamily="18" charset="0"/>
                        <a:ea typeface="+mn-ea"/>
                        <a:cs typeface="+mn-cs"/>
                      </a:rPr>
                      <m:t>/</m:t>
                    </m:r>
                    <m:sSub>
                      <m:sSubPr>
                        <m:ctrlPr>
                          <a:rPr lang="zh-CN" altLang="zh-CN" sz="1200" i="1" kern="1200">
                            <a:solidFill>
                              <a:schemeClr val="tx1"/>
                            </a:solidFill>
                            <a:effectLst/>
                            <a:latin typeface="Cambria Math" panose="02040503050406030204" pitchFamily="18" charset="0"/>
                            <a:ea typeface="+mn-ea"/>
                            <a:cs typeface="+mn-cs"/>
                          </a:rPr>
                        </m:ctrlPr>
                      </m:sSubPr>
                      <m:e>
                        <m:r>
                          <a:rPr lang="en-US" altLang="zh-CN" sz="1200" i="1" kern="1200">
                            <a:solidFill>
                              <a:schemeClr val="tx1"/>
                            </a:solidFill>
                            <a:effectLst/>
                            <a:latin typeface="Cambria Math" panose="02040503050406030204" pitchFamily="18" charset="0"/>
                            <a:ea typeface="+mn-ea"/>
                            <a:cs typeface="+mn-cs"/>
                          </a:rPr>
                          <m:t>𝑤</m:t>
                        </m:r>
                      </m:e>
                      <m:sub>
                        <m:r>
                          <a:rPr lang="en-US" altLang="zh-CN" sz="1200" i="1" kern="1200">
                            <a:solidFill>
                              <a:schemeClr val="tx1"/>
                            </a:solidFill>
                            <a:effectLst/>
                            <a:latin typeface="Cambria Math" panose="02040503050406030204" pitchFamily="18" charset="0"/>
                            <a:ea typeface="+mn-ea"/>
                            <a:cs typeface="+mn-cs"/>
                          </a:rPr>
                          <m:t>𝑍</m:t>
                        </m:r>
                      </m:sub>
                    </m:sSub>
                    <m:r>
                      <a:rPr lang="en-US" altLang="zh-CN" sz="1200" i="1" kern="1200">
                        <a:solidFill>
                          <a:schemeClr val="tx1"/>
                        </a:solidFill>
                        <a:effectLst/>
                        <a:latin typeface="Cambria Math" panose="02040503050406030204" pitchFamily="18" charset="0"/>
                        <a:ea typeface="+mn-ea"/>
                        <a:cs typeface="+mn-cs"/>
                      </a:rPr>
                      <m:t>=</m:t>
                    </m:r>
                    <m:sSub>
                      <m:sSubPr>
                        <m:ctrlPr>
                          <a:rPr lang="zh-CN" altLang="zh-CN" sz="1200" i="1" kern="1200">
                            <a:solidFill>
                              <a:schemeClr val="tx1"/>
                            </a:solidFill>
                            <a:effectLst/>
                            <a:latin typeface="Cambria Math" panose="02040503050406030204" pitchFamily="18" charset="0"/>
                            <a:ea typeface="+mn-ea"/>
                            <a:cs typeface="+mn-cs"/>
                          </a:rPr>
                        </m:ctrlPr>
                      </m:sSubPr>
                      <m:e>
                        <m:r>
                          <a:rPr lang="en-US" altLang="zh-CN" sz="1200" i="1" kern="1200">
                            <a:solidFill>
                              <a:schemeClr val="tx1"/>
                            </a:solidFill>
                            <a:effectLst/>
                            <a:latin typeface="Cambria Math" panose="02040503050406030204" pitchFamily="18" charset="0"/>
                            <a:ea typeface="+mn-ea"/>
                            <a:cs typeface="+mn-cs"/>
                          </a:rPr>
                          <m:t>𝜎</m:t>
                        </m:r>
                      </m:e>
                      <m:sub>
                        <m:r>
                          <a:rPr lang="en-US" altLang="zh-CN" sz="1200" i="1" kern="1200">
                            <a:solidFill>
                              <a:schemeClr val="tx1"/>
                            </a:solidFill>
                            <a:effectLst/>
                            <a:latin typeface="Cambria Math" panose="02040503050406030204" pitchFamily="18" charset="0"/>
                            <a:ea typeface="+mn-ea"/>
                            <a:cs typeface="+mn-cs"/>
                          </a:rPr>
                          <m:t>𝑍</m:t>
                        </m:r>
                      </m:sub>
                    </m:sSub>
                    <m:r>
                      <a:rPr lang="en-US" altLang="zh-CN" sz="1200" i="1" kern="1200">
                        <a:solidFill>
                          <a:schemeClr val="tx1"/>
                        </a:solidFill>
                        <a:effectLst/>
                        <a:latin typeface="Cambria Math" panose="02040503050406030204" pitchFamily="18" charset="0"/>
                        <a:ea typeface="+mn-ea"/>
                        <a:cs typeface="+mn-cs"/>
                      </a:rPr>
                      <m:t>/</m:t>
                    </m:r>
                    <m:sSub>
                      <m:sSubPr>
                        <m:ctrlPr>
                          <a:rPr lang="zh-CN" altLang="zh-CN" sz="1200" i="1" kern="1200">
                            <a:solidFill>
                              <a:schemeClr val="tx1"/>
                            </a:solidFill>
                            <a:effectLst/>
                            <a:latin typeface="Cambria Math" panose="02040503050406030204" pitchFamily="18" charset="0"/>
                            <a:ea typeface="+mn-ea"/>
                            <a:cs typeface="+mn-cs"/>
                          </a:rPr>
                        </m:ctrlPr>
                      </m:sSubPr>
                      <m:e>
                        <m:r>
                          <a:rPr lang="en-US" altLang="zh-CN" sz="1200" i="1" kern="1200">
                            <a:solidFill>
                              <a:schemeClr val="tx1"/>
                            </a:solidFill>
                            <a:effectLst/>
                            <a:latin typeface="Cambria Math" panose="02040503050406030204" pitchFamily="18" charset="0"/>
                            <a:ea typeface="+mn-ea"/>
                            <a:cs typeface="+mn-cs"/>
                          </a:rPr>
                          <m:t>𝜎</m:t>
                        </m:r>
                      </m:e>
                      <m:sub>
                        <m:r>
                          <a:rPr lang="en-US" altLang="zh-CN" sz="1200" i="1" kern="1200">
                            <a:solidFill>
                              <a:schemeClr val="tx1"/>
                            </a:solidFill>
                            <a:effectLst/>
                            <a:latin typeface="Cambria Math" panose="02040503050406030204" pitchFamily="18" charset="0"/>
                            <a:ea typeface="+mn-ea"/>
                            <a:cs typeface="+mn-cs"/>
                          </a:rPr>
                          <m:t>𝑋</m:t>
                        </m:r>
                      </m:sub>
                    </m:sSub>
                  </m:oMath>
                </a14:m>
                <a:r>
                  <a:rPr lang="zh-CN" altLang="zh-CN" sz="1200" kern="1200" dirty="0">
                    <a:solidFill>
                      <a:schemeClr val="tx1"/>
                    </a:solidFill>
                    <a:effectLst/>
                    <a:latin typeface="+mn-lt"/>
                    <a:ea typeface="+mn-ea"/>
                    <a:cs typeface="+mn-cs"/>
                  </a:rPr>
                  <a:t>，</a:t>
                </a:r>
                <a14:m>
                  <m:oMath xmlns:m="http://schemas.openxmlformats.org/officeDocument/2006/math">
                    <m:sSub>
                      <m:sSubPr>
                        <m:ctrlPr>
                          <a:rPr lang="zh-CN" altLang="zh-CN" sz="1200" i="1" kern="1200">
                            <a:solidFill>
                              <a:schemeClr val="tx1"/>
                            </a:solidFill>
                            <a:effectLst/>
                            <a:latin typeface="Cambria Math" panose="02040503050406030204" pitchFamily="18" charset="0"/>
                            <a:ea typeface="+mn-ea"/>
                            <a:cs typeface="+mn-cs"/>
                          </a:rPr>
                        </m:ctrlPr>
                      </m:sSubPr>
                      <m:e>
                        <m:r>
                          <a:rPr lang="en-US" altLang="zh-CN" sz="1200" i="1" kern="1200">
                            <a:solidFill>
                              <a:schemeClr val="tx1"/>
                            </a:solidFill>
                            <a:effectLst/>
                            <a:latin typeface="Cambria Math" panose="02040503050406030204" pitchFamily="18" charset="0"/>
                            <a:ea typeface="+mn-ea"/>
                            <a:cs typeface="+mn-cs"/>
                          </a:rPr>
                          <m:t>𝑤</m:t>
                        </m:r>
                      </m:e>
                      <m:sub>
                        <m:r>
                          <a:rPr lang="en-US" altLang="zh-CN" sz="1200" i="1" kern="1200">
                            <a:solidFill>
                              <a:schemeClr val="tx1"/>
                            </a:solidFill>
                            <a:effectLst/>
                            <a:latin typeface="Cambria Math" panose="02040503050406030204" pitchFamily="18" charset="0"/>
                            <a:ea typeface="+mn-ea"/>
                            <a:cs typeface="+mn-cs"/>
                          </a:rPr>
                          <m:t>𝑌</m:t>
                        </m:r>
                      </m:sub>
                    </m:sSub>
                    <m:r>
                      <a:rPr lang="en-US" altLang="zh-CN" sz="1200" i="1" kern="1200">
                        <a:solidFill>
                          <a:schemeClr val="tx1"/>
                        </a:solidFill>
                        <a:effectLst/>
                        <a:latin typeface="Cambria Math" panose="02040503050406030204" pitchFamily="18" charset="0"/>
                        <a:ea typeface="+mn-ea"/>
                        <a:cs typeface="+mn-cs"/>
                      </a:rPr>
                      <m:t>/</m:t>
                    </m:r>
                    <m:sSub>
                      <m:sSubPr>
                        <m:ctrlPr>
                          <a:rPr lang="zh-CN" altLang="zh-CN" sz="1200" i="1" kern="1200">
                            <a:solidFill>
                              <a:schemeClr val="tx1"/>
                            </a:solidFill>
                            <a:effectLst/>
                            <a:latin typeface="Cambria Math" panose="02040503050406030204" pitchFamily="18" charset="0"/>
                            <a:ea typeface="+mn-ea"/>
                            <a:cs typeface="+mn-cs"/>
                          </a:rPr>
                        </m:ctrlPr>
                      </m:sSubPr>
                      <m:e>
                        <m:r>
                          <a:rPr lang="en-US" altLang="zh-CN" sz="1200" i="1" kern="1200">
                            <a:solidFill>
                              <a:schemeClr val="tx1"/>
                            </a:solidFill>
                            <a:effectLst/>
                            <a:latin typeface="Cambria Math" panose="02040503050406030204" pitchFamily="18" charset="0"/>
                            <a:ea typeface="+mn-ea"/>
                            <a:cs typeface="+mn-cs"/>
                          </a:rPr>
                          <m:t>𝑤</m:t>
                        </m:r>
                      </m:e>
                      <m:sub>
                        <m:r>
                          <a:rPr lang="en-US" altLang="zh-CN" sz="1200" i="1" kern="1200">
                            <a:solidFill>
                              <a:schemeClr val="tx1"/>
                            </a:solidFill>
                            <a:effectLst/>
                            <a:latin typeface="Cambria Math" panose="02040503050406030204" pitchFamily="18" charset="0"/>
                            <a:ea typeface="+mn-ea"/>
                            <a:cs typeface="+mn-cs"/>
                          </a:rPr>
                          <m:t>𝑍</m:t>
                        </m:r>
                      </m:sub>
                    </m:sSub>
                    <m:r>
                      <a:rPr lang="en-US" altLang="zh-CN" sz="1200" i="1" kern="1200">
                        <a:solidFill>
                          <a:schemeClr val="tx1"/>
                        </a:solidFill>
                        <a:effectLst/>
                        <a:latin typeface="Cambria Math" panose="02040503050406030204" pitchFamily="18" charset="0"/>
                        <a:ea typeface="+mn-ea"/>
                        <a:cs typeface="+mn-cs"/>
                      </a:rPr>
                      <m:t>=</m:t>
                    </m:r>
                    <m:sSub>
                      <m:sSubPr>
                        <m:ctrlPr>
                          <a:rPr lang="zh-CN" altLang="zh-CN" sz="1200" i="1" kern="1200">
                            <a:solidFill>
                              <a:schemeClr val="tx1"/>
                            </a:solidFill>
                            <a:effectLst/>
                            <a:latin typeface="Cambria Math" panose="02040503050406030204" pitchFamily="18" charset="0"/>
                            <a:ea typeface="+mn-ea"/>
                            <a:cs typeface="+mn-cs"/>
                          </a:rPr>
                        </m:ctrlPr>
                      </m:sSubPr>
                      <m:e>
                        <m:r>
                          <a:rPr lang="en-US" altLang="zh-CN" sz="1200" i="1" kern="1200">
                            <a:solidFill>
                              <a:schemeClr val="tx1"/>
                            </a:solidFill>
                            <a:effectLst/>
                            <a:latin typeface="Cambria Math" panose="02040503050406030204" pitchFamily="18" charset="0"/>
                            <a:ea typeface="+mn-ea"/>
                            <a:cs typeface="+mn-cs"/>
                          </a:rPr>
                          <m:t>𝜎</m:t>
                        </m:r>
                      </m:e>
                      <m:sub>
                        <m:r>
                          <a:rPr lang="en-US" altLang="zh-CN" sz="1200" i="1" kern="1200">
                            <a:solidFill>
                              <a:schemeClr val="tx1"/>
                            </a:solidFill>
                            <a:effectLst/>
                            <a:latin typeface="Cambria Math" panose="02040503050406030204" pitchFamily="18" charset="0"/>
                            <a:ea typeface="+mn-ea"/>
                            <a:cs typeface="+mn-cs"/>
                          </a:rPr>
                          <m:t>𝑍</m:t>
                        </m:r>
                      </m:sub>
                    </m:sSub>
                    <m:r>
                      <a:rPr lang="en-US" altLang="zh-CN" sz="1200" i="1" kern="1200">
                        <a:solidFill>
                          <a:schemeClr val="tx1"/>
                        </a:solidFill>
                        <a:effectLst/>
                        <a:latin typeface="Cambria Math" panose="02040503050406030204" pitchFamily="18" charset="0"/>
                        <a:ea typeface="+mn-ea"/>
                        <a:cs typeface="+mn-cs"/>
                      </a:rPr>
                      <m:t>/</m:t>
                    </m:r>
                    <m:sSub>
                      <m:sSubPr>
                        <m:ctrlPr>
                          <a:rPr lang="zh-CN" altLang="zh-CN" sz="1200" i="1" kern="1200">
                            <a:solidFill>
                              <a:schemeClr val="tx1"/>
                            </a:solidFill>
                            <a:effectLst/>
                            <a:latin typeface="Cambria Math" panose="02040503050406030204" pitchFamily="18" charset="0"/>
                            <a:ea typeface="+mn-ea"/>
                            <a:cs typeface="+mn-cs"/>
                          </a:rPr>
                        </m:ctrlPr>
                      </m:sSubPr>
                      <m:e>
                        <m:r>
                          <a:rPr lang="en-US" altLang="zh-CN" sz="1200" i="1" kern="1200">
                            <a:solidFill>
                              <a:schemeClr val="tx1"/>
                            </a:solidFill>
                            <a:effectLst/>
                            <a:latin typeface="Cambria Math" panose="02040503050406030204" pitchFamily="18" charset="0"/>
                            <a:ea typeface="+mn-ea"/>
                            <a:cs typeface="+mn-cs"/>
                          </a:rPr>
                          <m:t>𝜎</m:t>
                        </m:r>
                      </m:e>
                      <m:sub>
                        <m:r>
                          <a:rPr lang="en-US" altLang="zh-CN" sz="1200" i="1" kern="1200">
                            <a:solidFill>
                              <a:schemeClr val="tx1"/>
                            </a:solidFill>
                            <a:effectLst/>
                            <a:latin typeface="Cambria Math" panose="02040503050406030204" pitchFamily="18" charset="0"/>
                            <a:ea typeface="+mn-ea"/>
                            <a:cs typeface="+mn-cs"/>
                          </a:rPr>
                          <m:t>𝑌</m:t>
                        </m:r>
                      </m:sub>
                    </m:sSub>
                  </m:oMath>
                </a14:m>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当</a:t>
                </a:r>
                <a:r>
                  <a:rPr lang="en-US" altLang="zh-CN" sz="1200" kern="1200" dirty="0">
                    <a:solidFill>
                      <a:schemeClr val="tx1"/>
                    </a:solidFill>
                    <a:effectLst/>
                    <a:latin typeface="+mn-lt"/>
                    <a:ea typeface="+mn-ea"/>
                    <a:cs typeface="+mn-cs"/>
                  </a:rPr>
                  <a:t>ρ</a:t>
                </a:r>
                <a:r>
                  <a:rPr lang="zh-CN" altLang="en-US"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0</a:t>
                </a:r>
                <a:r>
                  <a:rPr lang="zh-CN" altLang="en-US" sz="1200" kern="1200" dirty="0">
                    <a:solidFill>
                      <a:schemeClr val="tx1"/>
                    </a:solidFill>
                    <a:effectLst/>
                    <a:latin typeface="+mn-lt"/>
                    <a:ea typeface="+mn-ea"/>
                    <a:cs typeface="+mn-cs"/>
                  </a:rPr>
                  <a:t>且不同时，</a:t>
                </a:r>
                <a:r>
                  <a:rPr lang="zh-CN" altLang="zh-CN" sz="1200" kern="1200" dirty="0">
                    <a:solidFill>
                      <a:schemeClr val="tx1"/>
                    </a:solidFill>
                    <a:effectLst/>
                    <a:latin typeface="+mn-lt"/>
                    <a:ea typeface="+mn-ea"/>
                    <a:cs typeface="+mn-cs"/>
                  </a:rPr>
                  <a:t>无解析式，数值求解，即转换为程序中的最优化问题进行规划求解</a:t>
                </a:r>
                <a:endParaRPr lang="en-US" altLang="zh-CN" dirty="0"/>
              </a:p>
              <a:p>
                <a:r>
                  <a:rPr lang="en-US" altLang="zh-CN" dirty="0"/>
                  <a:t>A</a:t>
                </a:r>
                <a:r>
                  <a:rPr lang="zh-CN" altLang="en-US" baseline="0" dirty="0"/>
                  <a:t> </a:t>
                </a:r>
                <a:r>
                  <a:rPr lang="zh-CN" altLang="en-US" dirty="0"/>
                  <a:t>资产</a:t>
                </a:r>
                <a:r>
                  <a:rPr lang="en-US" altLang="zh-CN" dirty="0" err="1"/>
                  <a:t>i</a:t>
                </a:r>
                <a:r>
                  <a:rPr lang="zh-CN" altLang="en-US" dirty="0"/>
                  <a:t>的边际风险贡献</a:t>
                </a:r>
                <a:r>
                  <a:rPr lang="en-US" altLang="zh-CN" dirty="0" err="1"/>
                  <a:t>σi</a:t>
                </a:r>
                <a:r>
                  <a:rPr lang="en-US" altLang="zh-CN" dirty="0"/>
                  <a:t>(x)</a:t>
                </a:r>
                <a:r>
                  <a:rPr lang="zh-CN" altLang="en-US" dirty="0"/>
                  <a:t>可化简为如图，结合</a:t>
                </a:r>
                <a:r>
                  <a:rPr lang="en-US" altLang="zh-CN" dirty="0" err="1"/>
                  <a:t>i</a:t>
                </a:r>
                <a:r>
                  <a:rPr lang="zh-CN" altLang="en-US" dirty="0"/>
                  <a:t>和</a:t>
                </a:r>
                <a:r>
                  <a:rPr lang="en-US" altLang="zh-CN" dirty="0"/>
                  <a:t>j</a:t>
                </a:r>
                <a:r>
                  <a:rPr lang="zh-CN" altLang="en-US" dirty="0"/>
                  <a:t>的</a:t>
                </a:r>
                <a:r>
                  <a:rPr lang="en-US" altLang="zh-CN" dirty="0"/>
                  <a:t>σ</a:t>
                </a:r>
                <a:r>
                  <a:rPr lang="zh-CN" altLang="en-US" dirty="0"/>
                  <a:t>相同，可得到</a:t>
                </a:r>
                <a:r>
                  <a:rPr lang="zh-CN" altLang="en-US" sz="1200" kern="1200" dirty="0">
                    <a:solidFill>
                      <a:schemeClr val="tx1"/>
                    </a:solidFill>
                    <a:effectLst/>
                    <a:latin typeface="+mn-lt"/>
                    <a:ea typeface="+mn-ea"/>
                    <a:cs typeface="+mn-cs"/>
                  </a:rPr>
                  <a:t>𝑥𝑖𝜎𝑖 </a:t>
                </a:r>
                <a:r>
                  <a:rPr lang="en-US" altLang="zh-CN"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𝑥𝑗𝜎𝑗，即各资产的权重与方差之积相同。又权重和为</a:t>
                </a:r>
                <a:r>
                  <a:rPr lang="en-US" altLang="zh-CN" sz="1200" kern="1200" dirty="0">
                    <a:solidFill>
                      <a:schemeClr val="tx1"/>
                    </a:solidFill>
                    <a:effectLst/>
                    <a:latin typeface="+mn-lt"/>
                    <a:ea typeface="+mn-ea"/>
                    <a:cs typeface="+mn-cs"/>
                  </a:rPr>
                  <a:t>1</a:t>
                </a:r>
                <a:r>
                  <a:rPr lang="zh-CN" altLang="en-US" sz="1200" kern="1200" dirty="0">
                    <a:solidFill>
                      <a:schemeClr val="tx1"/>
                    </a:solidFill>
                    <a:effectLst/>
                    <a:latin typeface="+mn-lt"/>
                    <a:ea typeface="+mn-ea"/>
                    <a:cs typeface="+mn-cs"/>
                  </a:rPr>
                  <a:t>，可得到解析解</a:t>
                </a:r>
                <a:endParaRPr lang="en-US"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B </a:t>
                </a:r>
                <a:r>
                  <a:rPr lang="zh-CN" altLang="en-US" sz="1200" kern="1200" dirty="0">
                    <a:solidFill>
                      <a:schemeClr val="tx1"/>
                    </a:solidFill>
                    <a:effectLst/>
                    <a:latin typeface="+mn-lt"/>
                    <a:ea typeface="+mn-ea"/>
                    <a:cs typeface="+mn-cs"/>
                  </a:rPr>
                  <a:t>通常情况只能非线性规划求数值解，用到的是</a:t>
                </a:r>
                <a:r>
                  <a:rPr lang="en-US" altLang="zh-CN" sz="1200" kern="1200" dirty="0" err="1">
                    <a:solidFill>
                      <a:schemeClr val="tx1"/>
                    </a:solidFill>
                    <a:effectLst/>
                    <a:latin typeface="+mn-lt"/>
                    <a:ea typeface="+mn-ea"/>
                    <a:cs typeface="+mn-cs"/>
                  </a:rPr>
                  <a:t>SQP</a:t>
                </a:r>
                <a:r>
                  <a:rPr lang="zh-CN" altLang="en-US"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Sequential Quadratic Programming</a:t>
                </a:r>
                <a:r>
                  <a:rPr lang="zh-CN" altLang="en-US" sz="1200" kern="1200" dirty="0">
                    <a:solidFill>
                      <a:schemeClr val="tx1"/>
                    </a:solidFill>
                    <a:effectLst/>
                    <a:latin typeface="+mn-lt"/>
                    <a:ea typeface="+mn-ea"/>
                    <a:cs typeface="+mn-cs"/>
                  </a:rPr>
                  <a:t>）算法，结合不能卖空的权重限制，来求解优化</a:t>
                </a:r>
                <a:endParaRPr lang="zh-CN" altLang="en-US" dirty="0"/>
              </a:p>
            </p:txBody>
          </p:sp>
        </mc:Choice>
        <mc:Fallback xmlns="">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effectLst/>
                    <a:latin typeface="+mn-lt"/>
                    <a:ea typeface="+mn-ea"/>
                    <a:cs typeface="+mn-cs"/>
                  </a:rPr>
                  <a:t>特殊情况：</a:t>
                </a:r>
                <a:r>
                  <a:rPr lang="zh-CN" altLang="zh-CN" sz="1200" kern="1200" dirty="0" smtClean="0">
                    <a:solidFill>
                      <a:schemeClr val="tx1"/>
                    </a:solidFill>
                    <a:effectLst/>
                    <a:latin typeface="+mn-lt"/>
                    <a:ea typeface="+mn-ea"/>
                    <a:cs typeface="+mn-cs"/>
                  </a:rPr>
                  <a:t>当组合中仅有两个资产进行风险平价配置时，风险平价模型直接等价于波动率倒数法，无需满足</a:t>
                </a:r>
                <a:r>
                  <a:rPr lang="en-US" altLang="zh-CN" sz="1200" kern="1200" dirty="0" smtClean="0">
                    <a:solidFill>
                      <a:schemeClr val="tx1"/>
                    </a:solidFill>
                    <a:effectLst/>
                    <a:latin typeface="+mn-lt"/>
                    <a:ea typeface="+mn-ea"/>
                    <a:cs typeface="+mn-cs"/>
                  </a:rPr>
                  <a:t>ρ=0</a:t>
                </a:r>
                <a:r>
                  <a:rPr lang="zh-CN" altLang="en-US" sz="1200" kern="1200" dirty="0" smtClean="0">
                    <a:solidFill>
                      <a:schemeClr val="tx1"/>
                    </a:solidFill>
                    <a:effectLst/>
                    <a:latin typeface="+mn-lt"/>
                    <a:ea typeface="+mn-ea"/>
                    <a:cs typeface="+mn-cs"/>
                  </a:rPr>
                  <a:t>，</a:t>
                </a:r>
                <a:r>
                  <a:rPr lang="en-US" altLang="zh-CN" sz="1200" i="0" kern="1200">
                    <a:solidFill>
                      <a:schemeClr val="tx1"/>
                    </a:solidFill>
                    <a:effectLst/>
                    <a:latin typeface="+mn-lt"/>
                    <a:ea typeface="+mn-ea"/>
                    <a:cs typeface="+mn-cs"/>
                  </a:rPr>
                  <a:t>𝑤</a:t>
                </a:r>
                <a:r>
                  <a:rPr lang="zh-CN" altLang="zh-CN" sz="1200" i="0" kern="1200" smtClean="0">
                    <a:solidFill>
                      <a:schemeClr val="tx1"/>
                    </a:solidFill>
                    <a:effectLst/>
                    <a:latin typeface="+mn-lt"/>
                    <a:ea typeface="+mn-ea"/>
                    <a:cs typeface="+mn-cs"/>
                  </a:rPr>
                  <a:t>_</a:t>
                </a:r>
                <a:r>
                  <a:rPr lang="en-US" altLang="zh-CN" sz="1200" i="0" kern="1200">
                    <a:solidFill>
                      <a:schemeClr val="tx1"/>
                    </a:solidFill>
                    <a:effectLst/>
                    <a:latin typeface="+mn-lt"/>
                    <a:ea typeface="+mn-ea"/>
                    <a:cs typeface="+mn-cs"/>
                  </a:rPr>
                  <a:t>𝑋/𝑤</a:t>
                </a:r>
                <a:r>
                  <a:rPr lang="zh-CN" altLang="zh-CN" sz="1200" i="0" kern="1200">
                    <a:solidFill>
                      <a:schemeClr val="tx1"/>
                    </a:solidFill>
                    <a:effectLst/>
                    <a:latin typeface="+mn-lt"/>
                    <a:ea typeface="+mn-ea"/>
                    <a:cs typeface="+mn-cs"/>
                  </a:rPr>
                  <a:t>_</a:t>
                </a:r>
                <a:r>
                  <a:rPr lang="en-US" altLang="zh-CN" sz="1200" i="0" kern="1200">
                    <a:solidFill>
                      <a:schemeClr val="tx1"/>
                    </a:solidFill>
                    <a:effectLst/>
                    <a:latin typeface="+mn-lt"/>
                    <a:ea typeface="+mn-ea"/>
                    <a:cs typeface="+mn-cs"/>
                  </a:rPr>
                  <a:t>𝑌=𝜎</a:t>
                </a:r>
                <a:r>
                  <a:rPr lang="zh-CN" altLang="zh-CN" sz="1200" i="0" kern="1200">
                    <a:solidFill>
                      <a:schemeClr val="tx1"/>
                    </a:solidFill>
                    <a:effectLst/>
                    <a:latin typeface="+mn-lt"/>
                    <a:ea typeface="+mn-ea"/>
                    <a:cs typeface="+mn-cs"/>
                  </a:rPr>
                  <a:t>_</a:t>
                </a:r>
                <a:r>
                  <a:rPr lang="en-US" altLang="zh-CN" sz="1200" i="0" kern="1200">
                    <a:solidFill>
                      <a:schemeClr val="tx1"/>
                    </a:solidFill>
                    <a:effectLst/>
                    <a:latin typeface="+mn-lt"/>
                    <a:ea typeface="+mn-ea"/>
                    <a:cs typeface="+mn-cs"/>
                  </a:rPr>
                  <a:t>𝑌/𝜎</a:t>
                </a:r>
                <a:r>
                  <a:rPr lang="zh-CN" altLang="zh-CN" sz="1200" i="0" kern="1200">
                    <a:solidFill>
                      <a:schemeClr val="tx1"/>
                    </a:solidFill>
                    <a:effectLst/>
                    <a:latin typeface="+mn-lt"/>
                    <a:ea typeface="+mn-ea"/>
                    <a:cs typeface="+mn-cs"/>
                  </a:rPr>
                  <a:t>_</a:t>
                </a:r>
                <a:r>
                  <a:rPr lang="en-US" altLang="zh-CN" sz="1200" i="0" kern="1200">
                    <a:solidFill>
                      <a:schemeClr val="tx1"/>
                    </a:solidFill>
                    <a:effectLst/>
                    <a:latin typeface="+mn-lt"/>
                    <a:ea typeface="+mn-ea"/>
                    <a:cs typeface="+mn-cs"/>
                  </a:rPr>
                  <a:t>𝑋</a:t>
                </a:r>
                <a:r>
                  <a:rPr lang="zh-CN" altLang="en-US" sz="1200" kern="1200" dirty="0" smtClean="0">
                    <a:solidFill>
                      <a:schemeClr val="tx1"/>
                    </a:solidFill>
                    <a:effectLst/>
                    <a:latin typeface="+mn-lt"/>
                    <a:ea typeface="+mn-ea"/>
                    <a:cs typeface="+mn-cs"/>
                  </a:rPr>
                  <a:t>，</a:t>
                </a:r>
                <a:r>
                  <a:rPr lang="en-US" altLang="zh-CN" sz="1200" i="0" kern="1200">
                    <a:solidFill>
                      <a:schemeClr val="tx1"/>
                    </a:solidFill>
                    <a:effectLst/>
                    <a:latin typeface="+mn-lt"/>
                    <a:ea typeface="+mn-ea"/>
                    <a:cs typeface="+mn-cs"/>
                  </a:rPr>
                  <a:t>𝑤</a:t>
                </a:r>
                <a:r>
                  <a:rPr lang="zh-CN" altLang="zh-CN" sz="1200" i="0" kern="1200" smtClean="0">
                    <a:solidFill>
                      <a:schemeClr val="tx1"/>
                    </a:solidFill>
                    <a:effectLst/>
                    <a:latin typeface="+mn-lt"/>
                    <a:ea typeface="+mn-ea"/>
                    <a:cs typeface="+mn-cs"/>
                  </a:rPr>
                  <a:t>_</a:t>
                </a:r>
                <a:r>
                  <a:rPr lang="en-US" altLang="zh-CN" sz="1200" i="0" kern="1200">
                    <a:solidFill>
                      <a:schemeClr val="tx1"/>
                    </a:solidFill>
                    <a:effectLst/>
                    <a:latin typeface="+mn-lt"/>
                    <a:ea typeface="+mn-ea"/>
                    <a:cs typeface="+mn-cs"/>
                  </a:rPr>
                  <a:t>𝑋=𝜎</a:t>
                </a:r>
                <a:r>
                  <a:rPr lang="zh-CN" altLang="zh-CN" sz="1200" i="0" kern="1200">
                    <a:solidFill>
                      <a:schemeClr val="tx1"/>
                    </a:solidFill>
                    <a:effectLst/>
                    <a:latin typeface="+mn-lt"/>
                    <a:ea typeface="+mn-ea"/>
                    <a:cs typeface="+mn-cs"/>
                  </a:rPr>
                  <a:t>_</a:t>
                </a:r>
                <a:r>
                  <a:rPr lang="en-US" altLang="zh-CN" sz="1200" i="0" kern="1200">
                    <a:solidFill>
                      <a:schemeClr val="tx1"/>
                    </a:solidFill>
                    <a:effectLst/>
                    <a:latin typeface="+mn-lt"/>
                    <a:ea typeface="+mn-ea"/>
                    <a:cs typeface="+mn-cs"/>
                  </a:rPr>
                  <a:t>𝑌</a:t>
                </a:r>
                <a:r>
                  <a:rPr lang="zh-CN" altLang="zh-CN" sz="1200" i="0" kern="1200">
                    <a:solidFill>
                      <a:schemeClr val="tx1"/>
                    </a:solidFill>
                    <a:effectLst/>
                    <a:latin typeface="+mn-lt"/>
                    <a:ea typeface="+mn-ea"/>
                    <a:cs typeface="+mn-cs"/>
                  </a:rPr>
                  <a:t>/(</a:t>
                </a:r>
                <a:r>
                  <a:rPr lang="en-US" altLang="zh-CN" sz="1200" i="0" kern="1200">
                    <a:solidFill>
                      <a:schemeClr val="tx1"/>
                    </a:solidFill>
                    <a:effectLst/>
                    <a:latin typeface="+mn-lt"/>
                    <a:ea typeface="+mn-ea"/>
                    <a:cs typeface="+mn-cs"/>
                  </a:rPr>
                  <a:t>𝜎</a:t>
                </a:r>
                <a:r>
                  <a:rPr lang="zh-CN" altLang="zh-CN" sz="1200" i="0" kern="1200">
                    <a:solidFill>
                      <a:schemeClr val="tx1"/>
                    </a:solidFill>
                    <a:effectLst/>
                    <a:latin typeface="+mn-lt"/>
                    <a:ea typeface="+mn-ea"/>
                    <a:cs typeface="+mn-cs"/>
                  </a:rPr>
                  <a:t>_</a:t>
                </a:r>
                <a:r>
                  <a:rPr lang="en-US" altLang="zh-CN" sz="1200" i="0" kern="1200">
                    <a:solidFill>
                      <a:schemeClr val="tx1"/>
                    </a:solidFill>
                    <a:effectLst/>
                    <a:latin typeface="+mn-lt"/>
                    <a:ea typeface="+mn-ea"/>
                    <a:cs typeface="+mn-cs"/>
                  </a:rPr>
                  <a:t>𝑋+𝜎</a:t>
                </a:r>
                <a:r>
                  <a:rPr lang="zh-CN" altLang="zh-CN" sz="1200" i="0" kern="1200">
                    <a:solidFill>
                      <a:schemeClr val="tx1"/>
                    </a:solidFill>
                    <a:effectLst/>
                    <a:latin typeface="+mn-lt"/>
                    <a:ea typeface="+mn-ea"/>
                    <a:cs typeface="+mn-cs"/>
                  </a:rPr>
                  <a:t>_</a:t>
                </a:r>
                <a:r>
                  <a:rPr lang="en-US" altLang="zh-CN" sz="1200" i="0" kern="1200">
                    <a:solidFill>
                      <a:schemeClr val="tx1"/>
                    </a:solidFill>
                    <a:effectLst/>
                    <a:latin typeface="+mn-lt"/>
                    <a:ea typeface="+mn-ea"/>
                    <a:cs typeface="+mn-cs"/>
                  </a:rPr>
                  <a:t>𝑌 </a:t>
                </a:r>
                <a:r>
                  <a:rPr lang="zh-CN" altLang="zh-CN" sz="1200" i="0" kern="1200">
                    <a:solidFill>
                      <a:schemeClr val="tx1"/>
                    </a:solidFill>
                    <a:effectLst/>
                    <a:latin typeface="+mn-lt"/>
                    <a:ea typeface="+mn-ea"/>
                    <a:cs typeface="+mn-cs"/>
                  </a:rPr>
                  <a:t>)</a:t>
                </a:r>
                <a:endParaRPr lang="en-US" altLang="zh-CN" sz="120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effectLst/>
                    <a:latin typeface="+mn-lt"/>
                    <a:ea typeface="+mn-ea"/>
                    <a:cs typeface="+mn-cs"/>
                  </a:rPr>
                  <a:t>相关性：</a:t>
                </a:r>
                <a:endParaRPr lang="en-US" altLang="zh-CN" sz="120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effectLst/>
                    <a:latin typeface="+mn-lt"/>
                    <a:ea typeface="+mn-ea"/>
                    <a:cs typeface="+mn-cs"/>
                  </a:rPr>
                  <a:t>当</a:t>
                </a:r>
                <a:r>
                  <a:rPr lang="en-US" altLang="zh-CN" sz="1200" kern="1200" dirty="0" smtClean="0">
                    <a:solidFill>
                      <a:schemeClr val="tx1"/>
                    </a:solidFill>
                    <a:effectLst/>
                    <a:latin typeface="+mn-lt"/>
                    <a:ea typeface="+mn-ea"/>
                    <a:cs typeface="+mn-cs"/>
                  </a:rPr>
                  <a:t>ρ</a:t>
                </a:r>
                <a:r>
                  <a:rPr lang="zh-CN" altLang="en-US"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0</a:t>
                </a:r>
                <a:r>
                  <a:rPr lang="zh-CN" altLang="en-US" sz="1200" kern="1200" dirty="0" smtClean="0">
                    <a:solidFill>
                      <a:schemeClr val="tx1"/>
                    </a:solidFill>
                    <a:effectLst/>
                    <a:latin typeface="+mn-lt"/>
                    <a:ea typeface="+mn-ea"/>
                    <a:cs typeface="+mn-cs"/>
                  </a:rPr>
                  <a:t>时，</a:t>
                </a:r>
                <a:r>
                  <a:rPr lang="en-US" altLang="zh-CN" sz="1200" i="0" kern="1200">
                    <a:solidFill>
                      <a:schemeClr val="tx1"/>
                    </a:solidFill>
                    <a:effectLst/>
                    <a:latin typeface="Cambria Math" panose="02040503050406030204" pitchFamily="18" charset="0"/>
                    <a:ea typeface="+mn-ea"/>
                    <a:cs typeface="+mn-cs"/>
                  </a:rPr>
                  <a:t>𝑤</a:t>
                </a:r>
                <a:r>
                  <a:rPr lang="zh-CN" altLang="zh-CN" sz="1200" i="0" kern="1200" smtClean="0">
                    <a:solidFill>
                      <a:schemeClr val="tx1"/>
                    </a:solidFill>
                    <a:effectLst/>
                    <a:latin typeface="Cambria Math" panose="02040503050406030204" pitchFamily="18" charset="0"/>
                    <a:ea typeface="+mn-ea"/>
                    <a:cs typeface="+mn-cs"/>
                  </a:rPr>
                  <a:t>_</a:t>
                </a:r>
                <a:r>
                  <a:rPr lang="en-US" altLang="zh-CN" sz="1200" i="0" kern="1200">
                    <a:solidFill>
                      <a:schemeClr val="tx1"/>
                    </a:solidFill>
                    <a:effectLst/>
                    <a:latin typeface="Cambria Math" panose="02040503050406030204" pitchFamily="18" charset="0"/>
                    <a:ea typeface="+mn-ea"/>
                    <a:cs typeface="+mn-cs"/>
                  </a:rPr>
                  <a:t>𝑋/𝑤</a:t>
                </a:r>
                <a:r>
                  <a:rPr lang="zh-CN" altLang="zh-CN" sz="1200" i="0" kern="1200">
                    <a:solidFill>
                      <a:schemeClr val="tx1"/>
                    </a:solidFill>
                    <a:effectLst/>
                    <a:latin typeface="Cambria Math" panose="02040503050406030204" pitchFamily="18" charset="0"/>
                    <a:ea typeface="+mn-ea"/>
                    <a:cs typeface="+mn-cs"/>
                  </a:rPr>
                  <a:t>_</a:t>
                </a:r>
                <a:r>
                  <a:rPr lang="en-US" altLang="zh-CN" sz="1200" i="0" kern="1200">
                    <a:solidFill>
                      <a:schemeClr val="tx1"/>
                    </a:solidFill>
                    <a:effectLst/>
                    <a:latin typeface="Cambria Math" panose="02040503050406030204" pitchFamily="18" charset="0"/>
                    <a:ea typeface="+mn-ea"/>
                    <a:cs typeface="+mn-cs"/>
                  </a:rPr>
                  <a:t>𝑌=𝜎</a:t>
                </a:r>
                <a:r>
                  <a:rPr lang="zh-CN" altLang="zh-CN" sz="1200" i="0" kern="1200">
                    <a:solidFill>
                      <a:schemeClr val="tx1"/>
                    </a:solidFill>
                    <a:effectLst/>
                    <a:latin typeface="Cambria Math" panose="02040503050406030204" pitchFamily="18" charset="0"/>
                    <a:ea typeface="+mn-ea"/>
                    <a:cs typeface="+mn-cs"/>
                  </a:rPr>
                  <a:t>_</a:t>
                </a:r>
                <a:r>
                  <a:rPr lang="en-US" altLang="zh-CN" sz="1200" i="0" kern="1200">
                    <a:solidFill>
                      <a:schemeClr val="tx1"/>
                    </a:solidFill>
                    <a:effectLst/>
                    <a:latin typeface="Cambria Math" panose="02040503050406030204" pitchFamily="18" charset="0"/>
                    <a:ea typeface="+mn-ea"/>
                    <a:cs typeface="+mn-cs"/>
                  </a:rPr>
                  <a:t>𝑌/𝜎</a:t>
                </a:r>
                <a:r>
                  <a:rPr lang="zh-CN" altLang="zh-CN" sz="1200" i="0" kern="1200">
                    <a:solidFill>
                      <a:schemeClr val="tx1"/>
                    </a:solidFill>
                    <a:effectLst/>
                    <a:latin typeface="Cambria Math" panose="02040503050406030204" pitchFamily="18" charset="0"/>
                    <a:ea typeface="+mn-ea"/>
                    <a:cs typeface="+mn-cs"/>
                  </a:rPr>
                  <a:t>_</a:t>
                </a:r>
                <a:r>
                  <a:rPr lang="en-US" altLang="zh-CN" sz="1200" i="0" kern="1200">
                    <a:solidFill>
                      <a:schemeClr val="tx1"/>
                    </a:solidFill>
                    <a:effectLst/>
                    <a:latin typeface="Cambria Math" panose="02040503050406030204" pitchFamily="18" charset="0"/>
                    <a:ea typeface="+mn-ea"/>
                    <a:cs typeface="+mn-cs"/>
                  </a:rPr>
                  <a:t>𝑋</a:t>
                </a:r>
                <a:r>
                  <a:rPr lang="zh-CN" altLang="zh-CN" sz="1200" kern="1200" dirty="0">
                    <a:solidFill>
                      <a:schemeClr val="tx1"/>
                    </a:solidFill>
                    <a:effectLst/>
                    <a:latin typeface="+mn-lt"/>
                    <a:ea typeface="+mn-ea"/>
                    <a:cs typeface="+mn-cs"/>
                  </a:rPr>
                  <a:t>，</a:t>
                </a:r>
                <a:r>
                  <a:rPr lang="en-US" altLang="zh-CN" sz="1200" i="0" kern="1200">
                    <a:solidFill>
                      <a:schemeClr val="tx1"/>
                    </a:solidFill>
                    <a:effectLst/>
                    <a:latin typeface="Cambria Math" panose="02040503050406030204" pitchFamily="18" charset="0"/>
                    <a:ea typeface="+mn-ea"/>
                    <a:cs typeface="+mn-cs"/>
                  </a:rPr>
                  <a:t>𝑤</a:t>
                </a:r>
                <a:r>
                  <a:rPr lang="zh-CN" altLang="zh-CN" sz="1200" i="0" kern="1200">
                    <a:solidFill>
                      <a:schemeClr val="tx1"/>
                    </a:solidFill>
                    <a:effectLst/>
                    <a:latin typeface="Cambria Math" panose="02040503050406030204" pitchFamily="18" charset="0"/>
                    <a:ea typeface="+mn-ea"/>
                    <a:cs typeface="+mn-cs"/>
                  </a:rPr>
                  <a:t>_</a:t>
                </a:r>
                <a:r>
                  <a:rPr lang="en-US" altLang="zh-CN" sz="1200" i="0" kern="1200">
                    <a:solidFill>
                      <a:schemeClr val="tx1"/>
                    </a:solidFill>
                    <a:effectLst/>
                    <a:latin typeface="Cambria Math" panose="02040503050406030204" pitchFamily="18" charset="0"/>
                    <a:ea typeface="+mn-ea"/>
                    <a:cs typeface="+mn-cs"/>
                  </a:rPr>
                  <a:t>𝑋/𝑤</a:t>
                </a:r>
                <a:r>
                  <a:rPr lang="zh-CN" altLang="zh-CN" sz="1200" i="0" kern="1200">
                    <a:solidFill>
                      <a:schemeClr val="tx1"/>
                    </a:solidFill>
                    <a:effectLst/>
                    <a:latin typeface="Cambria Math" panose="02040503050406030204" pitchFamily="18" charset="0"/>
                    <a:ea typeface="+mn-ea"/>
                    <a:cs typeface="+mn-cs"/>
                  </a:rPr>
                  <a:t>_</a:t>
                </a:r>
                <a:r>
                  <a:rPr lang="en-US" altLang="zh-CN" sz="1200" i="0" kern="1200">
                    <a:solidFill>
                      <a:schemeClr val="tx1"/>
                    </a:solidFill>
                    <a:effectLst/>
                    <a:latin typeface="Cambria Math" panose="02040503050406030204" pitchFamily="18" charset="0"/>
                    <a:ea typeface="+mn-ea"/>
                    <a:cs typeface="+mn-cs"/>
                  </a:rPr>
                  <a:t>𝑍=𝜎</a:t>
                </a:r>
                <a:r>
                  <a:rPr lang="zh-CN" altLang="zh-CN" sz="1200" i="0" kern="1200">
                    <a:solidFill>
                      <a:schemeClr val="tx1"/>
                    </a:solidFill>
                    <a:effectLst/>
                    <a:latin typeface="Cambria Math" panose="02040503050406030204" pitchFamily="18" charset="0"/>
                    <a:ea typeface="+mn-ea"/>
                    <a:cs typeface="+mn-cs"/>
                  </a:rPr>
                  <a:t>_</a:t>
                </a:r>
                <a:r>
                  <a:rPr lang="en-US" altLang="zh-CN" sz="1200" i="0" kern="1200">
                    <a:solidFill>
                      <a:schemeClr val="tx1"/>
                    </a:solidFill>
                    <a:effectLst/>
                    <a:latin typeface="Cambria Math" panose="02040503050406030204" pitchFamily="18" charset="0"/>
                    <a:ea typeface="+mn-ea"/>
                    <a:cs typeface="+mn-cs"/>
                  </a:rPr>
                  <a:t>𝑍/𝜎</a:t>
                </a:r>
                <a:r>
                  <a:rPr lang="zh-CN" altLang="zh-CN" sz="1200" i="0" kern="1200">
                    <a:solidFill>
                      <a:schemeClr val="tx1"/>
                    </a:solidFill>
                    <a:effectLst/>
                    <a:latin typeface="Cambria Math" panose="02040503050406030204" pitchFamily="18" charset="0"/>
                    <a:ea typeface="+mn-ea"/>
                    <a:cs typeface="+mn-cs"/>
                  </a:rPr>
                  <a:t>_</a:t>
                </a:r>
                <a:r>
                  <a:rPr lang="en-US" altLang="zh-CN" sz="1200" i="0" kern="1200">
                    <a:solidFill>
                      <a:schemeClr val="tx1"/>
                    </a:solidFill>
                    <a:effectLst/>
                    <a:latin typeface="Cambria Math" panose="02040503050406030204" pitchFamily="18" charset="0"/>
                    <a:ea typeface="+mn-ea"/>
                    <a:cs typeface="+mn-cs"/>
                  </a:rPr>
                  <a:t>𝑋</a:t>
                </a:r>
                <a:r>
                  <a:rPr lang="zh-CN" altLang="zh-CN" sz="1200" kern="1200" dirty="0">
                    <a:solidFill>
                      <a:schemeClr val="tx1"/>
                    </a:solidFill>
                    <a:effectLst/>
                    <a:latin typeface="+mn-lt"/>
                    <a:ea typeface="+mn-ea"/>
                    <a:cs typeface="+mn-cs"/>
                  </a:rPr>
                  <a:t>，</a:t>
                </a:r>
                <a:r>
                  <a:rPr lang="en-US" altLang="zh-CN" sz="1200" i="0" kern="1200">
                    <a:solidFill>
                      <a:schemeClr val="tx1"/>
                    </a:solidFill>
                    <a:effectLst/>
                    <a:latin typeface="Cambria Math" panose="02040503050406030204" pitchFamily="18" charset="0"/>
                    <a:ea typeface="+mn-ea"/>
                    <a:cs typeface="+mn-cs"/>
                  </a:rPr>
                  <a:t>𝑤</a:t>
                </a:r>
                <a:r>
                  <a:rPr lang="zh-CN" altLang="zh-CN" sz="1200" i="0" kern="1200">
                    <a:solidFill>
                      <a:schemeClr val="tx1"/>
                    </a:solidFill>
                    <a:effectLst/>
                    <a:latin typeface="Cambria Math" panose="02040503050406030204" pitchFamily="18" charset="0"/>
                    <a:ea typeface="+mn-ea"/>
                    <a:cs typeface="+mn-cs"/>
                  </a:rPr>
                  <a:t>_</a:t>
                </a:r>
                <a:r>
                  <a:rPr lang="en-US" altLang="zh-CN" sz="1200" i="0" kern="1200">
                    <a:solidFill>
                      <a:schemeClr val="tx1"/>
                    </a:solidFill>
                    <a:effectLst/>
                    <a:latin typeface="Cambria Math" panose="02040503050406030204" pitchFamily="18" charset="0"/>
                    <a:ea typeface="+mn-ea"/>
                    <a:cs typeface="+mn-cs"/>
                  </a:rPr>
                  <a:t>𝑌/𝑤</a:t>
                </a:r>
                <a:r>
                  <a:rPr lang="zh-CN" altLang="zh-CN" sz="1200" i="0" kern="1200">
                    <a:solidFill>
                      <a:schemeClr val="tx1"/>
                    </a:solidFill>
                    <a:effectLst/>
                    <a:latin typeface="Cambria Math" panose="02040503050406030204" pitchFamily="18" charset="0"/>
                    <a:ea typeface="+mn-ea"/>
                    <a:cs typeface="+mn-cs"/>
                  </a:rPr>
                  <a:t>_</a:t>
                </a:r>
                <a:r>
                  <a:rPr lang="en-US" altLang="zh-CN" sz="1200" i="0" kern="1200">
                    <a:solidFill>
                      <a:schemeClr val="tx1"/>
                    </a:solidFill>
                    <a:effectLst/>
                    <a:latin typeface="Cambria Math" panose="02040503050406030204" pitchFamily="18" charset="0"/>
                    <a:ea typeface="+mn-ea"/>
                    <a:cs typeface="+mn-cs"/>
                  </a:rPr>
                  <a:t>𝑍=𝜎</a:t>
                </a:r>
                <a:r>
                  <a:rPr lang="zh-CN" altLang="zh-CN" sz="1200" i="0" kern="1200">
                    <a:solidFill>
                      <a:schemeClr val="tx1"/>
                    </a:solidFill>
                    <a:effectLst/>
                    <a:latin typeface="Cambria Math" panose="02040503050406030204" pitchFamily="18" charset="0"/>
                    <a:ea typeface="+mn-ea"/>
                    <a:cs typeface="+mn-cs"/>
                  </a:rPr>
                  <a:t>_</a:t>
                </a:r>
                <a:r>
                  <a:rPr lang="en-US" altLang="zh-CN" sz="1200" i="0" kern="1200">
                    <a:solidFill>
                      <a:schemeClr val="tx1"/>
                    </a:solidFill>
                    <a:effectLst/>
                    <a:latin typeface="Cambria Math" panose="02040503050406030204" pitchFamily="18" charset="0"/>
                    <a:ea typeface="+mn-ea"/>
                    <a:cs typeface="+mn-cs"/>
                  </a:rPr>
                  <a:t>𝑍/𝜎</a:t>
                </a:r>
                <a:r>
                  <a:rPr lang="zh-CN" altLang="zh-CN" sz="1200" i="0" kern="1200">
                    <a:solidFill>
                      <a:schemeClr val="tx1"/>
                    </a:solidFill>
                    <a:effectLst/>
                    <a:latin typeface="Cambria Math" panose="02040503050406030204" pitchFamily="18" charset="0"/>
                    <a:ea typeface="+mn-ea"/>
                    <a:cs typeface="+mn-cs"/>
                  </a:rPr>
                  <a:t>_</a:t>
                </a:r>
                <a:r>
                  <a:rPr lang="en-US" altLang="zh-CN" sz="1200" i="0" kern="1200">
                    <a:solidFill>
                      <a:schemeClr val="tx1"/>
                    </a:solidFill>
                    <a:effectLst/>
                    <a:latin typeface="Cambria Math" panose="02040503050406030204" pitchFamily="18" charset="0"/>
                    <a:ea typeface="+mn-ea"/>
                    <a:cs typeface="+mn-cs"/>
                  </a:rPr>
                  <a:t>𝑌</a:t>
                </a:r>
                <a:endParaRPr lang="en-US" altLang="zh-CN" sz="120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effectLst/>
                    <a:latin typeface="+mn-lt"/>
                    <a:ea typeface="+mn-ea"/>
                    <a:cs typeface="+mn-cs"/>
                  </a:rPr>
                  <a:t>当</a:t>
                </a:r>
                <a:r>
                  <a:rPr lang="en-US" altLang="zh-CN" sz="1200" kern="1200" dirty="0" smtClean="0">
                    <a:solidFill>
                      <a:schemeClr val="tx1"/>
                    </a:solidFill>
                    <a:effectLst/>
                    <a:latin typeface="+mn-lt"/>
                    <a:ea typeface="+mn-ea"/>
                    <a:cs typeface="+mn-cs"/>
                  </a:rPr>
                  <a:t>ρ</a:t>
                </a:r>
                <a:r>
                  <a:rPr lang="zh-CN" altLang="en-US"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0</a:t>
                </a:r>
                <a:r>
                  <a:rPr lang="zh-CN" altLang="en-US" sz="1200" kern="1200" dirty="0" smtClean="0">
                    <a:solidFill>
                      <a:schemeClr val="tx1"/>
                    </a:solidFill>
                    <a:effectLst/>
                    <a:latin typeface="+mn-lt"/>
                    <a:ea typeface="+mn-ea"/>
                    <a:cs typeface="+mn-cs"/>
                  </a:rPr>
                  <a:t>时但相同时，有</a:t>
                </a:r>
                <a:r>
                  <a:rPr lang="zh-CN" altLang="zh-CN" sz="1200" kern="1200" dirty="0" smtClean="0">
                    <a:solidFill>
                      <a:schemeClr val="tx1"/>
                    </a:solidFill>
                    <a:effectLst/>
                    <a:latin typeface="+mn-lt"/>
                    <a:ea typeface="+mn-ea"/>
                    <a:cs typeface="+mn-cs"/>
                  </a:rPr>
                  <a:t>解析式</a:t>
                </a:r>
                <a:r>
                  <a:rPr lang="zh-CN" altLang="en-US"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即波动率的贡献</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effectLst/>
                    <a:latin typeface="+mn-lt"/>
                    <a:ea typeface="+mn-ea"/>
                    <a:cs typeface="+mn-cs"/>
                  </a:rPr>
                  <a:t>当</a:t>
                </a:r>
                <a:r>
                  <a:rPr lang="en-US" altLang="zh-CN" sz="1200" kern="1200" dirty="0" smtClean="0">
                    <a:solidFill>
                      <a:schemeClr val="tx1"/>
                    </a:solidFill>
                    <a:effectLst/>
                    <a:latin typeface="+mn-lt"/>
                    <a:ea typeface="+mn-ea"/>
                    <a:cs typeface="+mn-cs"/>
                  </a:rPr>
                  <a:t>ρ</a:t>
                </a:r>
                <a:r>
                  <a:rPr lang="zh-CN" altLang="en-US"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0</a:t>
                </a:r>
                <a:r>
                  <a:rPr lang="zh-CN" altLang="en-US" sz="1200" kern="1200" dirty="0" smtClean="0">
                    <a:solidFill>
                      <a:schemeClr val="tx1"/>
                    </a:solidFill>
                    <a:effectLst/>
                    <a:latin typeface="+mn-lt"/>
                    <a:ea typeface="+mn-ea"/>
                    <a:cs typeface="+mn-cs"/>
                  </a:rPr>
                  <a:t>且不同时，</a:t>
                </a:r>
                <a:r>
                  <a:rPr lang="zh-CN" altLang="zh-CN" sz="1200" kern="1200" dirty="0" smtClean="0">
                    <a:solidFill>
                      <a:schemeClr val="tx1"/>
                    </a:solidFill>
                    <a:effectLst/>
                    <a:latin typeface="+mn-lt"/>
                    <a:ea typeface="+mn-ea"/>
                    <a:cs typeface="+mn-cs"/>
                  </a:rPr>
                  <a:t>无解析式，数值求解，即转换为程序中的最优化问题进行规划求解</a:t>
                </a:r>
                <a:endParaRPr lang="en-US" altLang="zh-CN" dirty="0" smtClean="0"/>
              </a:p>
              <a:p>
                <a:r>
                  <a:rPr lang="en-US" altLang="zh-CN" dirty="0" smtClean="0"/>
                  <a:t>A</a:t>
                </a:r>
                <a:r>
                  <a:rPr lang="zh-CN" altLang="en-US" baseline="0" dirty="0" smtClean="0"/>
                  <a:t> </a:t>
                </a:r>
                <a:r>
                  <a:rPr lang="zh-CN" altLang="en-US" dirty="0" smtClean="0"/>
                  <a:t>资产</a:t>
                </a:r>
                <a:r>
                  <a:rPr lang="en-US" altLang="zh-CN" dirty="0" err="1" smtClean="0"/>
                  <a:t>i</a:t>
                </a:r>
                <a:r>
                  <a:rPr lang="zh-CN" altLang="en-US" dirty="0" smtClean="0"/>
                  <a:t>的边际风险贡献</a:t>
                </a:r>
                <a:r>
                  <a:rPr lang="en-US" altLang="zh-CN" dirty="0" err="1" smtClean="0"/>
                  <a:t>σi</a:t>
                </a:r>
                <a:r>
                  <a:rPr lang="en-US" altLang="zh-CN" dirty="0" smtClean="0"/>
                  <a:t>(x)</a:t>
                </a:r>
                <a:r>
                  <a:rPr lang="zh-CN" altLang="en-US" dirty="0" smtClean="0"/>
                  <a:t>可化简为如图，结合</a:t>
                </a:r>
                <a:r>
                  <a:rPr lang="en-US" altLang="zh-CN" dirty="0" err="1" smtClean="0"/>
                  <a:t>i</a:t>
                </a:r>
                <a:r>
                  <a:rPr lang="zh-CN" altLang="en-US" dirty="0" smtClean="0"/>
                  <a:t>和</a:t>
                </a:r>
                <a:r>
                  <a:rPr lang="en-US" altLang="zh-CN" dirty="0" smtClean="0"/>
                  <a:t>j</a:t>
                </a:r>
                <a:r>
                  <a:rPr lang="zh-CN" altLang="en-US" dirty="0" smtClean="0"/>
                  <a:t>的</a:t>
                </a:r>
                <a:r>
                  <a:rPr lang="en-US" altLang="zh-CN" dirty="0" smtClean="0"/>
                  <a:t>σ</a:t>
                </a:r>
                <a:r>
                  <a:rPr lang="zh-CN" altLang="en-US" dirty="0" smtClean="0"/>
                  <a:t>相同，可得到</a:t>
                </a:r>
                <a:r>
                  <a:rPr lang="zh-CN" altLang="en-US" sz="1200" kern="1200" dirty="0" smtClean="0">
                    <a:solidFill>
                      <a:schemeClr val="tx1"/>
                    </a:solidFill>
                    <a:effectLst/>
                    <a:latin typeface="+mn-lt"/>
                    <a:ea typeface="+mn-ea"/>
                    <a:cs typeface="+mn-cs"/>
                  </a:rPr>
                  <a:t>𝑥𝑖𝜎𝑖 </a:t>
                </a:r>
                <a:r>
                  <a:rPr lang="en-US" altLang="zh-CN" sz="1200" kern="120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𝑥𝑗𝜎𝑗，即各资产的权重与方差之积相同。又权重和为</a:t>
                </a:r>
                <a:r>
                  <a:rPr lang="en-US" altLang="zh-CN" sz="1200" kern="1200" dirty="0" smtClean="0">
                    <a:solidFill>
                      <a:schemeClr val="tx1"/>
                    </a:solidFill>
                    <a:effectLst/>
                    <a:latin typeface="+mn-lt"/>
                    <a:ea typeface="+mn-ea"/>
                    <a:cs typeface="+mn-cs"/>
                  </a:rPr>
                  <a:t>1</a:t>
                </a:r>
                <a:r>
                  <a:rPr lang="zh-CN" altLang="en-US" sz="1200" kern="1200" dirty="0" smtClean="0">
                    <a:solidFill>
                      <a:schemeClr val="tx1"/>
                    </a:solidFill>
                    <a:effectLst/>
                    <a:latin typeface="+mn-lt"/>
                    <a:ea typeface="+mn-ea"/>
                    <a:cs typeface="+mn-cs"/>
                  </a:rPr>
                  <a:t>，可得到解析解</a:t>
                </a:r>
                <a:endParaRPr lang="en-US" altLang="zh-CN" sz="1200" kern="1200" dirty="0" smtClean="0">
                  <a:solidFill>
                    <a:schemeClr val="tx1"/>
                  </a:solidFill>
                  <a:effectLst/>
                  <a:latin typeface="+mn-lt"/>
                  <a:ea typeface="+mn-ea"/>
                  <a:cs typeface="+mn-cs"/>
                </a:endParaRPr>
              </a:p>
              <a:p>
                <a:r>
                  <a:rPr lang="en-US" altLang="zh-CN" sz="1200" kern="1200" dirty="0" smtClean="0">
                    <a:solidFill>
                      <a:schemeClr val="tx1"/>
                    </a:solidFill>
                    <a:effectLst/>
                    <a:latin typeface="+mn-lt"/>
                    <a:ea typeface="+mn-ea"/>
                    <a:cs typeface="+mn-cs"/>
                  </a:rPr>
                  <a:t>B </a:t>
                </a:r>
                <a:r>
                  <a:rPr lang="zh-CN" altLang="en-US" sz="1200" kern="1200" dirty="0" smtClean="0">
                    <a:solidFill>
                      <a:schemeClr val="tx1"/>
                    </a:solidFill>
                    <a:effectLst/>
                    <a:latin typeface="+mn-lt"/>
                    <a:ea typeface="+mn-ea"/>
                    <a:cs typeface="+mn-cs"/>
                  </a:rPr>
                  <a:t>通常情况只能非线性规划求数值解，用到的是</a:t>
                </a:r>
                <a:r>
                  <a:rPr lang="en-US" altLang="zh-CN" sz="1200" kern="1200" dirty="0" err="1" smtClean="0">
                    <a:solidFill>
                      <a:schemeClr val="tx1"/>
                    </a:solidFill>
                    <a:effectLst/>
                    <a:latin typeface="+mn-lt"/>
                    <a:ea typeface="+mn-ea"/>
                    <a:cs typeface="+mn-cs"/>
                  </a:rPr>
                  <a:t>SQP</a:t>
                </a:r>
                <a:r>
                  <a:rPr lang="zh-CN" altLang="en-US"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Sequential Quadratic Programming</a:t>
                </a:r>
                <a:r>
                  <a:rPr lang="zh-CN" altLang="en-US" sz="1200" kern="1200" dirty="0" smtClean="0">
                    <a:solidFill>
                      <a:schemeClr val="tx1"/>
                    </a:solidFill>
                    <a:effectLst/>
                    <a:latin typeface="+mn-lt"/>
                    <a:ea typeface="+mn-ea"/>
                    <a:cs typeface="+mn-cs"/>
                  </a:rPr>
                  <a:t>）算法，结合不能卖空的权重限制，来求解优化</a:t>
                </a:r>
                <a:endParaRPr lang="zh-CN" altLang="en-US" dirty="0"/>
              </a:p>
            </p:txBody>
          </p:sp>
        </mc:Fallback>
      </mc:AlternateContent>
      <p:sp>
        <p:nvSpPr>
          <p:cNvPr id="4" name="灯片编号占位符 3"/>
          <p:cNvSpPr>
            <a:spLocks noGrp="1"/>
          </p:cNvSpPr>
          <p:nvPr>
            <p:ph type="sldNum" sz="quarter" idx="10"/>
          </p:nvPr>
        </p:nvSpPr>
        <p:spPr/>
        <p:txBody>
          <a:bodyPr/>
          <a:lstStyle/>
          <a:p>
            <a:fld id="{5A096EAE-40E0-41EF-BE24-BFC6198EB1DF}" type="slidenum">
              <a:rPr lang="zh-CN" altLang="en-US" smtClean="0"/>
              <a:t>25</a:t>
            </a:fld>
            <a:endParaRPr lang="zh-CN" altLang="en-US"/>
          </a:p>
        </p:txBody>
      </p:sp>
    </p:spTree>
    <p:extLst>
      <p:ext uri="{BB962C8B-B14F-4D97-AF65-F5344CB8AC3E}">
        <p14:creationId xmlns:p14="http://schemas.microsoft.com/office/powerpoint/2010/main" val="336269015"/>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3.jpg"/><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4" name="图片 3" descr="北大汇丰名片汇总-29"/>
          <p:cNvPicPr>
            <a:picLocks noChangeAspect="1"/>
          </p:cNvPicPr>
          <p:nvPr userDrawn="1"/>
        </p:nvPicPr>
        <p:blipFill rotWithShape="1">
          <a:blip r:embed="rId2" cstate="print">
            <a:clrChange>
              <a:clrFrom>
                <a:srgbClr val="575050"/>
              </a:clrFrom>
              <a:clrTo>
                <a:srgbClr val="575050">
                  <a:alpha val="0"/>
                </a:srgbClr>
              </a:clrTo>
            </a:clrChange>
            <a:duotone>
              <a:schemeClr val="bg2">
                <a:shade val="45000"/>
                <a:satMod val="135000"/>
              </a:schemeClr>
              <a:prstClr val="white"/>
            </a:duotone>
            <a:extLst>
              <a:ext uri="{BEBA8EAE-BF5A-486C-A8C5-ECC9F3942E4B}">
                <a14:imgProps xmlns:a14="http://schemas.microsoft.com/office/drawing/2010/main">
                  <a14:imgLayer r:embed="rId3">
                    <a14:imgEffect>
                      <a14:saturation sat="62000"/>
                    </a14:imgEffect>
                  </a14:imgLayer>
                </a14:imgProps>
              </a:ext>
            </a:extLst>
          </a:blip>
          <a:srcRect l="3397" t="17515" r="3304" b="43865"/>
          <a:stretch/>
        </p:blipFill>
        <p:spPr>
          <a:xfrm>
            <a:off x="-8022" y="-16042"/>
            <a:ext cx="12192000" cy="4448329"/>
          </a:xfrm>
          <a:prstGeom prst="rect">
            <a:avLst/>
          </a:prstGeom>
        </p:spPr>
      </p:pic>
      <p:pic>
        <p:nvPicPr>
          <p:cNvPr id="3" name="图片 2" descr="北大汇丰名片汇总-29"/>
          <p:cNvPicPr>
            <a:picLocks noChangeAspect="1"/>
          </p:cNvPicPr>
          <p:nvPr userDrawn="1"/>
        </p:nvPicPr>
        <p:blipFill rotWithShape="1">
          <a:blip r:embed="rId4" cstate="print"/>
          <a:srcRect l="3397" t="14689" r="3304" b="43865"/>
          <a:stretch/>
        </p:blipFill>
        <p:spPr>
          <a:xfrm flipV="1">
            <a:off x="-2" y="2156337"/>
            <a:ext cx="12192000" cy="4773851"/>
          </a:xfrm>
          <a:prstGeom prst="rect">
            <a:avLst/>
          </a:prstGeom>
        </p:spPr>
      </p:pic>
      <p:sp>
        <p:nvSpPr>
          <p:cNvPr id="7" name="椭圆 6"/>
          <p:cNvSpPr/>
          <p:nvPr userDrawn="1"/>
        </p:nvSpPr>
        <p:spPr>
          <a:xfrm>
            <a:off x="10686197" y="607909"/>
            <a:ext cx="1009934" cy="1009934"/>
          </a:xfrm>
          <a:prstGeom prst="ellipse">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700337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
    <p:spTree>
      <p:nvGrpSpPr>
        <p:cNvPr id="1" name=""/>
        <p:cNvGrpSpPr/>
        <p:nvPr/>
      </p:nvGrpSpPr>
      <p:grpSpPr>
        <a:xfrm>
          <a:off x="0" y="0"/>
          <a:ext cx="0" cy="0"/>
          <a:chOff x="0" y="0"/>
          <a:chExt cx="0" cy="0"/>
        </a:xfrm>
      </p:grpSpPr>
      <p:sp>
        <p:nvSpPr>
          <p:cNvPr id="2" name="标题 1"/>
          <p:cNvSpPr>
            <a:spLocks noGrp="1"/>
          </p:cNvSpPr>
          <p:nvPr>
            <p:ph type="title"/>
          </p:nvPr>
        </p:nvSpPr>
        <p:spPr>
          <a:xfrm>
            <a:off x="459197" y="384696"/>
            <a:ext cx="10515600" cy="780501"/>
          </a:xfrm>
        </p:spPr>
        <p:txBody>
          <a:bodyPr>
            <a:normAutofit/>
          </a:bodyPr>
          <a:lstStyle>
            <a:lvl1pPr>
              <a:defRPr sz="3200" b="1">
                <a:solidFill>
                  <a:srgbClr val="9C0308"/>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6" name="燕尾形 5"/>
          <p:cNvSpPr/>
          <p:nvPr userDrawn="1"/>
        </p:nvSpPr>
        <p:spPr>
          <a:xfrm>
            <a:off x="11511889" y="6353267"/>
            <a:ext cx="447775" cy="383232"/>
          </a:xfrm>
          <a:prstGeom prst="chevron">
            <a:avLst>
              <a:gd name="adj" fmla="val 16728"/>
            </a:avLst>
          </a:prstGeom>
          <a:solidFill>
            <a:srgbClr val="97202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800">
              <a:solidFill>
                <a:schemeClr val="tx1"/>
              </a:solidFill>
            </a:endParaRPr>
          </a:p>
        </p:txBody>
      </p:sp>
      <p:sp>
        <p:nvSpPr>
          <p:cNvPr id="7" name="灯片编号占位符 5"/>
          <p:cNvSpPr>
            <a:spLocks noGrp="1"/>
          </p:cNvSpPr>
          <p:nvPr>
            <p:ph type="sldNum" sz="quarter" idx="12"/>
          </p:nvPr>
        </p:nvSpPr>
        <p:spPr>
          <a:xfrm>
            <a:off x="9216899" y="6353269"/>
            <a:ext cx="2743200" cy="365125"/>
          </a:xfrm>
        </p:spPr>
        <p:txBody>
          <a:bodyPr/>
          <a:lstStyle>
            <a:lvl1pPr>
              <a:defRPr sz="1800" baseline="0">
                <a:solidFill>
                  <a:schemeClr val="bg1"/>
                </a:solidFill>
                <a:ea typeface="黑体" panose="02010609060101010101" pitchFamily="49" charset="-122"/>
              </a:defRPr>
            </a:lvl1pPr>
          </a:lstStyle>
          <a:p>
            <a:fld id="{1827CD8D-0C45-4313-8514-3276C2338651}" type="slidenum">
              <a:rPr lang="zh-CN" altLang="en-US" smtClean="0"/>
              <a:pPr/>
              <a:t>‹#›</a:t>
            </a:fld>
            <a:endParaRPr lang="zh-CN" altLang="en-US" dirty="0"/>
          </a:p>
        </p:txBody>
      </p:sp>
      <p:pic>
        <p:nvPicPr>
          <p:cNvPr id="8" name="图片 7"/>
          <p:cNvPicPr>
            <a:picLocks noChangeAspect="1"/>
          </p:cNvPicPr>
          <p:nvPr userDrawn="1"/>
        </p:nvPicPr>
        <p:blipFill rotWithShape="1">
          <a:blip r:embed="rId2" cstate="print">
            <a:extLst>
              <a:ext uri="{28A0092B-C50C-407E-A947-70E740481C1C}">
                <a14:useLocalDpi xmlns:a14="http://schemas.microsoft.com/office/drawing/2010/main" val="0"/>
              </a:ext>
            </a:extLst>
          </a:blip>
          <a:srcRect t="30246" b="29673"/>
          <a:stretch/>
        </p:blipFill>
        <p:spPr>
          <a:xfrm>
            <a:off x="10682285" y="6353267"/>
            <a:ext cx="900337" cy="383939"/>
          </a:xfrm>
          <a:prstGeom prst="rect">
            <a:avLst/>
          </a:prstGeom>
        </p:spPr>
      </p:pic>
      <p:sp>
        <p:nvSpPr>
          <p:cNvPr id="9" name="矩形: 圆角 7"/>
          <p:cNvSpPr/>
          <p:nvPr userDrawn="1"/>
        </p:nvSpPr>
        <p:spPr>
          <a:xfrm>
            <a:off x="3716989" y="2051915"/>
            <a:ext cx="546410" cy="512957"/>
          </a:xfrm>
          <a:prstGeom prst="roundRect">
            <a:avLst/>
          </a:prstGeom>
          <a:solidFill>
            <a:srgbClr val="9C030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bg1"/>
                </a:solidFill>
                <a:latin typeface="微软雅黑" panose="020B0503020204020204" pitchFamily="34" charset="-122"/>
                <a:ea typeface="微软雅黑" panose="020B0503020204020204" pitchFamily="34" charset="-122"/>
              </a:rPr>
              <a:t>1</a:t>
            </a:r>
            <a:endParaRPr lang="zh-CN" altLang="en-US" sz="2000" dirty="0">
              <a:solidFill>
                <a:schemeClr val="bg1"/>
              </a:solidFill>
              <a:latin typeface="微软雅黑" panose="020B0503020204020204" pitchFamily="34" charset="-122"/>
              <a:ea typeface="微软雅黑" panose="020B0503020204020204" pitchFamily="34" charset="-122"/>
            </a:endParaRPr>
          </a:p>
        </p:txBody>
      </p:sp>
      <p:cxnSp>
        <p:nvCxnSpPr>
          <p:cNvPr id="10" name="直接连接符 9"/>
          <p:cNvCxnSpPr/>
          <p:nvPr userDrawn="1"/>
        </p:nvCxnSpPr>
        <p:spPr>
          <a:xfrm>
            <a:off x="4408364" y="2564872"/>
            <a:ext cx="3624146" cy="0"/>
          </a:xfrm>
          <a:prstGeom prst="line">
            <a:avLst/>
          </a:prstGeom>
          <a:ln w="12700"/>
          <a:effectLst/>
        </p:spPr>
        <p:style>
          <a:lnRef idx="1">
            <a:schemeClr val="dk1"/>
          </a:lnRef>
          <a:fillRef idx="0">
            <a:schemeClr val="dk1"/>
          </a:fillRef>
          <a:effectRef idx="0">
            <a:schemeClr val="dk1"/>
          </a:effectRef>
          <a:fontRef idx="minor">
            <a:schemeClr val="tx1"/>
          </a:fontRef>
        </p:style>
      </p:cxnSp>
      <p:sp>
        <p:nvSpPr>
          <p:cNvPr id="11" name="矩形: 圆角 18"/>
          <p:cNvSpPr/>
          <p:nvPr userDrawn="1"/>
        </p:nvSpPr>
        <p:spPr>
          <a:xfrm>
            <a:off x="3716990" y="2938634"/>
            <a:ext cx="546410" cy="512957"/>
          </a:xfrm>
          <a:prstGeom prst="roundRect">
            <a:avLst/>
          </a:prstGeom>
          <a:solidFill>
            <a:srgbClr val="9C030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bg1"/>
                </a:solidFill>
                <a:latin typeface="微软雅黑" panose="020B0503020204020204" pitchFamily="34" charset="-122"/>
                <a:ea typeface="微软雅黑" panose="020B0503020204020204" pitchFamily="34" charset="-122"/>
              </a:rPr>
              <a:t>2</a:t>
            </a:r>
            <a:endParaRPr lang="zh-CN" altLang="en-US" sz="2000" dirty="0">
              <a:solidFill>
                <a:schemeClr val="bg1"/>
              </a:solidFill>
              <a:latin typeface="微软雅黑" panose="020B0503020204020204" pitchFamily="34" charset="-122"/>
              <a:ea typeface="微软雅黑" panose="020B0503020204020204" pitchFamily="34" charset="-122"/>
            </a:endParaRPr>
          </a:p>
        </p:txBody>
      </p:sp>
      <p:cxnSp>
        <p:nvCxnSpPr>
          <p:cNvPr id="12" name="直接连接符 11"/>
          <p:cNvCxnSpPr/>
          <p:nvPr userDrawn="1"/>
        </p:nvCxnSpPr>
        <p:spPr>
          <a:xfrm>
            <a:off x="4408365" y="3451591"/>
            <a:ext cx="3624146" cy="0"/>
          </a:xfrm>
          <a:prstGeom prst="line">
            <a:avLst/>
          </a:prstGeom>
          <a:ln w="12700"/>
          <a:effectLst/>
        </p:spPr>
        <p:style>
          <a:lnRef idx="1">
            <a:schemeClr val="dk1"/>
          </a:lnRef>
          <a:fillRef idx="0">
            <a:schemeClr val="dk1"/>
          </a:fillRef>
          <a:effectRef idx="0">
            <a:schemeClr val="dk1"/>
          </a:effectRef>
          <a:fontRef idx="minor">
            <a:schemeClr val="tx1"/>
          </a:fontRef>
        </p:style>
      </p:cxnSp>
      <p:sp>
        <p:nvSpPr>
          <p:cNvPr id="13" name="矩形: 圆角 20"/>
          <p:cNvSpPr/>
          <p:nvPr userDrawn="1"/>
        </p:nvSpPr>
        <p:spPr>
          <a:xfrm>
            <a:off x="3716990" y="3966208"/>
            <a:ext cx="546410" cy="512957"/>
          </a:xfrm>
          <a:prstGeom prst="roundRect">
            <a:avLst/>
          </a:prstGeom>
          <a:solidFill>
            <a:srgbClr val="9C030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bg1"/>
                </a:solidFill>
                <a:latin typeface="微软雅黑" panose="020B0503020204020204" pitchFamily="34" charset="-122"/>
                <a:ea typeface="微软雅黑" panose="020B0503020204020204" pitchFamily="34" charset="-122"/>
              </a:rPr>
              <a:t>3</a:t>
            </a:r>
            <a:endParaRPr lang="zh-CN" altLang="en-US" sz="2000" dirty="0">
              <a:solidFill>
                <a:schemeClr val="bg1"/>
              </a:solidFill>
              <a:latin typeface="微软雅黑" panose="020B0503020204020204" pitchFamily="34" charset="-122"/>
              <a:ea typeface="微软雅黑" panose="020B0503020204020204" pitchFamily="34" charset="-122"/>
            </a:endParaRPr>
          </a:p>
        </p:txBody>
      </p:sp>
      <p:cxnSp>
        <p:nvCxnSpPr>
          <p:cNvPr id="14" name="直接连接符 13"/>
          <p:cNvCxnSpPr/>
          <p:nvPr userDrawn="1"/>
        </p:nvCxnSpPr>
        <p:spPr>
          <a:xfrm>
            <a:off x="4408365" y="4459895"/>
            <a:ext cx="3624146" cy="0"/>
          </a:xfrm>
          <a:prstGeom prst="line">
            <a:avLst/>
          </a:prstGeom>
          <a:ln w="12700"/>
          <a:effectLst/>
        </p:spPr>
        <p:style>
          <a:lnRef idx="1">
            <a:schemeClr val="dk1"/>
          </a:lnRef>
          <a:fillRef idx="0">
            <a:schemeClr val="dk1"/>
          </a:fillRef>
          <a:effectRef idx="0">
            <a:schemeClr val="dk1"/>
          </a:effectRef>
          <a:fontRef idx="minor">
            <a:schemeClr val="tx1"/>
          </a:fontRef>
        </p:style>
      </p:cxnSp>
      <p:sp>
        <p:nvSpPr>
          <p:cNvPr id="15" name="矩形: 圆角 22"/>
          <p:cNvSpPr/>
          <p:nvPr userDrawn="1"/>
        </p:nvSpPr>
        <p:spPr>
          <a:xfrm>
            <a:off x="3716989" y="4974512"/>
            <a:ext cx="546410" cy="512957"/>
          </a:xfrm>
          <a:prstGeom prst="roundRect">
            <a:avLst/>
          </a:prstGeom>
          <a:solidFill>
            <a:srgbClr val="9C030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bg1"/>
                </a:solidFill>
                <a:latin typeface="微软雅黑" panose="020B0503020204020204" pitchFamily="34" charset="-122"/>
                <a:ea typeface="微软雅黑" panose="020B0503020204020204" pitchFamily="34" charset="-122"/>
              </a:rPr>
              <a:t>4</a:t>
            </a:r>
            <a:endParaRPr lang="zh-CN" altLang="en-US" sz="2000" dirty="0">
              <a:solidFill>
                <a:schemeClr val="bg1"/>
              </a:solidFill>
              <a:latin typeface="微软雅黑" panose="020B0503020204020204" pitchFamily="34" charset="-122"/>
              <a:ea typeface="微软雅黑" panose="020B0503020204020204" pitchFamily="34" charset="-122"/>
            </a:endParaRPr>
          </a:p>
        </p:txBody>
      </p:sp>
      <p:cxnSp>
        <p:nvCxnSpPr>
          <p:cNvPr id="16" name="直接连接符 15"/>
          <p:cNvCxnSpPr/>
          <p:nvPr userDrawn="1"/>
        </p:nvCxnSpPr>
        <p:spPr>
          <a:xfrm>
            <a:off x="4408364" y="5487469"/>
            <a:ext cx="3624146" cy="0"/>
          </a:xfrm>
          <a:prstGeom prst="line">
            <a:avLst/>
          </a:prstGeom>
          <a:ln w="12700"/>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1552468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78261" y="-16162"/>
            <a:ext cx="10338100" cy="1072212"/>
          </a:xfrm>
        </p:spPr>
        <p:txBody>
          <a:bodyPr>
            <a:normAutofit/>
          </a:bodyPr>
          <a:lstStyle>
            <a:lvl1pPr>
              <a:defRPr sz="2800">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6" name="燕尾形 5"/>
          <p:cNvSpPr/>
          <p:nvPr userDrawn="1"/>
        </p:nvSpPr>
        <p:spPr>
          <a:xfrm>
            <a:off x="11511889" y="6353267"/>
            <a:ext cx="447775" cy="383232"/>
          </a:xfrm>
          <a:prstGeom prst="chevron">
            <a:avLst>
              <a:gd name="adj" fmla="val 16728"/>
            </a:avLst>
          </a:prstGeom>
          <a:solidFill>
            <a:srgbClr val="97202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800">
              <a:solidFill>
                <a:schemeClr val="tx1"/>
              </a:solidFill>
            </a:endParaRPr>
          </a:p>
        </p:txBody>
      </p:sp>
      <p:sp>
        <p:nvSpPr>
          <p:cNvPr id="7" name="灯片编号占位符 5"/>
          <p:cNvSpPr>
            <a:spLocks noGrp="1"/>
          </p:cNvSpPr>
          <p:nvPr>
            <p:ph type="sldNum" sz="quarter" idx="12"/>
          </p:nvPr>
        </p:nvSpPr>
        <p:spPr>
          <a:xfrm>
            <a:off x="9216899" y="6353269"/>
            <a:ext cx="2743200" cy="365125"/>
          </a:xfrm>
        </p:spPr>
        <p:txBody>
          <a:bodyPr/>
          <a:lstStyle>
            <a:lvl1pPr>
              <a:defRPr sz="1800" baseline="0">
                <a:solidFill>
                  <a:schemeClr val="bg1"/>
                </a:solidFill>
                <a:ea typeface="黑体" panose="02010609060101010101" pitchFamily="49" charset="-122"/>
              </a:defRPr>
            </a:lvl1pPr>
          </a:lstStyle>
          <a:p>
            <a:fld id="{1827CD8D-0C45-4313-8514-3276C2338651}" type="slidenum">
              <a:rPr lang="zh-CN" altLang="en-US" smtClean="0"/>
              <a:pPr/>
              <a:t>‹#›</a:t>
            </a:fld>
            <a:endParaRPr lang="zh-CN" altLang="en-US" dirty="0"/>
          </a:p>
        </p:txBody>
      </p:sp>
      <p:pic>
        <p:nvPicPr>
          <p:cNvPr id="8" name="图片 7"/>
          <p:cNvPicPr>
            <a:picLocks noChangeAspect="1"/>
          </p:cNvPicPr>
          <p:nvPr userDrawn="1"/>
        </p:nvPicPr>
        <p:blipFill rotWithShape="1">
          <a:blip r:embed="rId2" cstate="print">
            <a:extLst>
              <a:ext uri="{28A0092B-C50C-407E-A947-70E740481C1C}">
                <a14:useLocalDpi xmlns:a14="http://schemas.microsoft.com/office/drawing/2010/main" val="0"/>
              </a:ext>
            </a:extLst>
          </a:blip>
          <a:srcRect t="30246" b="29673"/>
          <a:stretch/>
        </p:blipFill>
        <p:spPr>
          <a:xfrm>
            <a:off x="10682285" y="6353267"/>
            <a:ext cx="900337" cy="383939"/>
          </a:xfrm>
          <a:prstGeom prst="rect">
            <a:avLst/>
          </a:prstGeom>
        </p:spPr>
      </p:pic>
      <p:sp>
        <p:nvSpPr>
          <p:cNvPr id="3" name="矩形 2"/>
          <p:cNvSpPr/>
          <p:nvPr userDrawn="1"/>
        </p:nvSpPr>
        <p:spPr>
          <a:xfrm>
            <a:off x="363532" y="328132"/>
            <a:ext cx="132857" cy="351135"/>
          </a:xfrm>
          <a:prstGeom prst="rect">
            <a:avLst/>
          </a:prstGeom>
          <a:solidFill>
            <a:srgbClr val="9C030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1555118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空白有页码">
    <p:spTree>
      <p:nvGrpSpPr>
        <p:cNvPr id="1" name=""/>
        <p:cNvGrpSpPr/>
        <p:nvPr/>
      </p:nvGrpSpPr>
      <p:grpSpPr>
        <a:xfrm>
          <a:off x="0" y="0"/>
          <a:ext cx="0" cy="0"/>
          <a:chOff x="0" y="0"/>
          <a:chExt cx="0" cy="0"/>
        </a:xfrm>
      </p:grpSpPr>
      <p:sp>
        <p:nvSpPr>
          <p:cNvPr id="20" name="灯片编号占位符 5"/>
          <p:cNvSpPr>
            <a:spLocks noGrp="1"/>
          </p:cNvSpPr>
          <p:nvPr>
            <p:ph type="sldNum" sz="quarter" idx="12"/>
          </p:nvPr>
        </p:nvSpPr>
        <p:spPr>
          <a:xfrm>
            <a:off x="9237919" y="6353269"/>
            <a:ext cx="2743200" cy="365125"/>
          </a:xfrm>
        </p:spPr>
        <p:txBody>
          <a:bodyPr/>
          <a:lstStyle>
            <a:lvl1pPr>
              <a:defRPr sz="1800" baseline="0">
                <a:solidFill>
                  <a:schemeClr val="bg1"/>
                </a:solidFill>
                <a:ea typeface="黑体" panose="02010609060101010101" pitchFamily="49" charset="-122"/>
              </a:defRPr>
            </a:lvl1pPr>
          </a:lstStyle>
          <a:p>
            <a:fld id="{1827CD8D-0C45-4313-8514-3276C2338651}" type="slidenum">
              <a:rPr lang="zh-CN" altLang="en-US" smtClean="0"/>
              <a:pPr/>
              <a:t>‹#›</a:t>
            </a:fld>
            <a:endParaRPr lang="zh-CN" altLang="en-US" dirty="0"/>
          </a:p>
        </p:txBody>
      </p:sp>
      <p:sp>
        <p:nvSpPr>
          <p:cNvPr id="5" name="燕尾形 4"/>
          <p:cNvSpPr/>
          <p:nvPr userDrawn="1"/>
        </p:nvSpPr>
        <p:spPr>
          <a:xfrm>
            <a:off x="11511889" y="6353267"/>
            <a:ext cx="447775" cy="383232"/>
          </a:xfrm>
          <a:prstGeom prst="chevron">
            <a:avLst>
              <a:gd name="adj" fmla="val 16728"/>
            </a:avLst>
          </a:prstGeom>
          <a:solidFill>
            <a:srgbClr val="97202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800">
              <a:solidFill>
                <a:schemeClr val="tx1"/>
              </a:solidFill>
            </a:endParaRPr>
          </a:p>
        </p:txBody>
      </p:sp>
      <p:sp>
        <p:nvSpPr>
          <p:cNvPr id="6" name="灯片编号占位符 5"/>
          <p:cNvSpPr txBox="1">
            <a:spLocks/>
          </p:cNvSpPr>
          <p:nvPr userDrawn="1"/>
        </p:nvSpPr>
        <p:spPr>
          <a:xfrm>
            <a:off x="9216899" y="6353269"/>
            <a:ext cx="2743200" cy="365125"/>
          </a:xfrm>
          <a:prstGeom prst="rect">
            <a:avLst/>
          </a:prstGeom>
        </p:spPr>
        <p:txBody>
          <a:bodyPr vert="horz" lIns="91440" tIns="45720" rIns="91440" bIns="45720" rtlCol="0" anchor="ctr"/>
          <a:lstStyle>
            <a:defPPr>
              <a:defRPr lang="zh-CN"/>
            </a:defPPr>
            <a:lvl1pPr marL="0" algn="r" defTabSz="914400" rtl="0" eaLnBrk="1" latinLnBrk="0" hangingPunct="1">
              <a:defRPr sz="1800" kern="1200" baseline="0">
                <a:solidFill>
                  <a:schemeClr val="bg1"/>
                </a:solidFill>
                <a:latin typeface="+mn-lt"/>
                <a:ea typeface="黑体" panose="02010609060101010101" pitchFamily="49"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827CD8D-0C45-4313-8514-3276C2338651}" type="slidenum">
              <a:rPr lang="zh-CN" altLang="en-US" smtClean="0"/>
              <a:pPr/>
              <a:t>‹#›</a:t>
            </a:fld>
            <a:endParaRPr lang="zh-CN" altLang="en-US" dirty="0"/>
          </a:p>
        </p:txBody>
      </p:sp>
      <p:pic>
        <p:nvPicPr>
          <p:cNvPr id="7" name="图片 6"/>
          <p:cNvPicPr>
            <a:picLocks noChangeAspect="1"/>
          </p:cNvPicPr>
          <p:nvPr userDrawn="1"/>
        </p:nvPicPr>
        <p:blipFill rotWithShape="1">
          <a:blip r:embed="rId2" cstate="print">
            <a:extLst>
              <a:ext uri="{28A0092B-C50C-407E-A947-70E740481C1C}">
                <a14:useLocalDpi xmlns:a14="http://schemas.microsoft.com/office/drawing/2010/main" val="0"/>
              </a:ext>
            </a:extLst>
          </a:blip>
          <a:srcRect t="30246" b="29673"/>
          <a:stretch/>
        </p:blipFill>
        <p:spPr>
          <a:xfrm>
            <a:off x="10682285" y="6353267"/>
            <a:ext cx="900337" cy="383939"/>
          </a:xfrm>
          <a:prstGeom prst="rect">
            <a:avLst/>
          </a:prstGeom>
        </p:spPr>
      </p:pic>
    </p:spTree>
    <p:extLst>
      <p:ext uri="{BB962C8B-B14F-4D97-AF65-F5344CB8AC3E}">
        <p14:creationId xmlns:p14="http://schemas.microsoft.com/office/powerpoint/2010/main" val="35093320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空白无页码">
    <p:spTree>
      <p:nvGrpSpPr>
        <p:cNvPr id="1" name=""/>
        <p:cNvGrpSpPr/>
        <p:nvPr/>
      </p:nvGrpSpPr>
      <p:grpSpPr>
        <a:xfrm>
          <a:off x="0" y="0"/>
          <a:ext cx="0" cy="0"/>
          <a:chOff x="0" y="0"/>
          <a:chExt cx="0" cy="0"/>
        </a:xfrm>
      </p:grpSpPr>
    </p:spTree>
    <p:extLst>
      <p:ext uri="{BB962C8B-B14F-4D97-AF65-F5344CB8AC3E}">
        <p14:creationId xmlns:p14="http://schemas.microsoft.com/office/powerpoint/2010/main" val="319327609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DE04CE4-2EA5-4F49-9ABB-DE1FE6D9DE39}" type="datetime1">
              <a:rPr lang="zh-CN" altLang="en-US" smtClean="0"/>
              <a:t>2020/12/7</a:t>
            </a:fld>
            <a:endParaRPr lang="zh-CN" altLang="en-US"/>
          </a:p>
        </p:txBody>
      </p:sp>
      <p:sp>
        <p:nvSpPr>
          <p:cNvPr id="5" name="页脚占位符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827CD8D-0C45-4313-8514-3276C2338651}" type="slidenum">
              <a:rPr lang="zh-CN" altLang="en-US" smtClean="0"/>
              <a:t>‹#›</a:t>
            </a:fld>
            <a:endParaRPr lang="zh-CN" altLang="en-US"/>
          </a:p>
        </p:txBody>
      </p:sp>
    </p:spTree>
    <p:extLst>
      <p:ext uri="{BB962C8B-B14F-4D97-AF65-F5344CB8AC3E}">
        <p14:creationId xmlns:p14="http://schemas.microsoft.com/office/powerpoint/2010/main" val="2968030284"/>
      </p:ext>
    </p:extLst>
  </p:cSld>
  <p:clrMap bg1="lt1" tx1="dk1" bg2="lt2" tx2="dk2" accent1="accent1" accent2="accent2" accent3="accent3" accent4="accent4" accent5="accent5" accent6="accent6" hlink="hlink" folHlink="folHlink"/>
  <p:sldLayoutIdLst>
    <p:sldLayoutId id="2147483649" r:id="rId1"/>
    <p:sldLayoutId id="2147483656" r:id="rId2"/>
    <p:sldLayoutId id="2147483654" r:id="rId3"/>
    <p:sldLayoutId id="2147483655" r:id="rId4"/>
    <p:sldLayoutId id="2147483658" r:id="rId5"/>
  </p:sldLayoutIdLst>
  <p:hf hdr="0" ftr="0"/>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3.png"/><Relationship Id="rId7" Type="http://schemas.openxmlformats.org/officeDocument/2006/relationships/image" Target="../media/image16.png"/><Relationship Id="rId2" Type="http://schemas.openxmlformats.org/officeDocument/2006/relationships/image" Target="NULL"/><Relationship Id="rId1" Type="http://schemas.openxmlformats.org/officeDocument/2006/relationships/slideLayout" Target="../slideLayouts/slideLayout3.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NULL"/></Relationships>
</file>

<file path=ppt/slides/_rels/slide13.xml.rels><?xml version="1.0" encoding="UTF-8" standalone="yes"?>
<Relationships xmlns="http://schemas.openxmlformats.org/package/2006/relationships"><Relationship Id="rId8" Type="http://schemas.openxmlformats.org/officeDocument/2006/relationships/image" Target="NULL"/><Relationship Id="rId13" Type="http://schemas.openxmlformats.org/officeDocument/2006/relationships/image" Target="../media/image27.png"/><Relationship Id="rId3" Type="http://schemas.openxmlformats.org/officeDocument/2006/relationships/image" Target="../media/image18.png"/><Relationship Id="rId7" Type="http://schemas.openxmlformats.org/officeDocument/2006/relationships/image" Target="../media/image22.png"/><Relationship Id="rId12" Type="http://schemas.openxmlformats.org/officeDocument/2006/relationships/image" Target="../media/image26.png"/><Relationship Id="rId2" Type="http://schemas.openxmlformats.org/officeDocument/2006/relationships/image" Target="NULL"/><Relationship Id="rId1" Type="http://schemas.openxmlformats.org/officeDocument/2006/relationships/slideLayout" Target="../slideLayouts/slideLayout3.xml"/><Relationship Id="rId6" Type="http://schemas.openxmlformats.org/officeDocument/2006/relationships/image" Target="../media/image21.png"/><Relationship Id="rId11" Type="http://schemas.openxmlformats.org/officeDocument/2006/relationships/image" Target="../media/image25.png"/><Relationship Id="rId5" Type="http://schemas.openxmlformats.org/officeDocument/2006/relationships/image" Target="../media/image20.png"/><Relationship Id="rId10" Type="http://schemas.openxmlformats.org/officeDocument/2006/relationships/image" Target="../media/image24.png"/><Relationship Id="rId4" Type="http://schemas.openxmlformats.org/officeDocument/2006/relationships/image" Target="../media/image19.png"/><Relationship Id="rId9" Type="http://schemas.openxmlformats.org/officeDocument/2006/relationships/image" Target="../media/image23.png"/><Relationship Id="rId14" Type="http://schemas.openxmlformats.org/officeDocument/2006/relationships/image" Target="../media/image28.png"/></Relationships>
</file>

<file path=ppt/slides/_rels/slide14.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21.png"/><Relationship Id="rId7" Type="http://schemas.openxmlformats.org/officeDocument/2006/relationships/image" Target="../media/image31.png"/><Relationship Id="rId12"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3.xml"/><Relationship Id="rId6" Type="http://schemas.openxmlformats.org/officeDocument/2006/relationships/image" Target="../media/image17.png"/><Relationship Id="rId11" Type="http://schemas.openxmlformats.org/officeDocument/2006/relationships/image" Target="../media/image33.png"/><Relationship Id="rId5" Type="http://schemas.openxmlformats.org/officeDocument/2006/relationships/image" Target="../media/image30.png"/><Relationship Id="rId10" Type="http://schemas.openxmlformats.org/officeDocument/2006/relationships/image" Target="NULL"/><Relationship Id="rId4" Type="http://schemas.openxmlformats.org/officeDocument/2006/relationships/image" Target="../media/image29.png"/><Relationship Id="rId9" Type="http://schemas.openxmlformats.org/officeDocument/2006/relationships/image" Target="../media/image32.png"/></Relationships>
</file>

<file path=ppt/slides/_rels/slide15.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17.png"/><Relationship Id="rId7" Type="http://schemas.openxmlformats.org/officeDocument/2006/relationships/image" Target="../media/image37.png"/><Relationship Id="rId2" Type="http://schemas.openxmlformats.org/officeDocument/2006/relationships/image" Target="../media/image34.png"/><Relationship Id="rId1" Type="http://schemas.openxmlformats.org/officeDocument/2006/relationships/slideLayout" Target="../slideLayouts/slideLayout3.xml"/><Relationship Id="rId6" Type="http://schemas.openxmlformats.org/officeDocument/2006/relationships/image" Target="../media/image15.png"/><Relationship Id="rId5" Type="http://schemas.openxmlformats.org/officeDocument/2006/relationships/image" Target="../media/image36.png"/><Relationship Id="rId4" Type="http://schemas.openxmlformats.org/officeDocument/2006/relationships/image" Target="../media/image35.png"/></Relationships>
</file>

<file path=ppt/slides/_rels/slide1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3.xml"/><Relationship Id="rId4" Type="http://schemas.openxmlformats.org/officeDocument/2006/relationships/image" Target="../media/image43.png"/></Relationships>
</file>

<file path=ppt/slides/_rels/slide1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8" Type="http://schemas.openxmlformats.org/officeDocument/2006/relationships/image" Target="../media/image100.png"/><Relationship Id="rId3" Type="http://schemas.openxmlformats.org/officeDocument/2006/relationships/image" Target="../media/image50.png"/><Relationship Id="rId7" Type="http://schemas.openxmlformats.org/officeDocument/2006/relationships/image" Target="../media/image90.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 Id="rId9" Type="http://schemas.openxmlformats.org/officeDocument/2006/relationships/image" Target="../media/image110.png"/></Relationships>
</file>

<file path=ppt/slides/_rels/slide25.xml.rels><?xml version="1.0" encoding="UTF-8" standalone="yes"?>
<Relationships xmlns="http://schemas.openxmlformats.org/package/2006/relationships"><Relationship Id="rId8" Type="http://schemas.openxmlformats.org/officeDocument/2006/relationships/image" Target="../media/image170.png"/><Relationship Id="rId3" Type="http://schemas.openxmlformats.org/officeDocument/2006/relationships/image" Target="../media/image54.png"/><Relationship Id="rId7" Type="http://schemas.openxmlformats.org/officeDocument/2006/relationships/image" Target="../media/image160.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150.png"/><Relationship Id="rId5" Type="http://schemas.openxmlformats.org/officeDocument/2006/relationships/image" Target="../media/image56.emf"/><Relationship Id="rId4" Type="http://schemas.openxmlformats.org/officeDocument/2006/relationships/image" Target="../media/image55.emf"/></Relationships>
</file>

<file path=ppt/slides/_rels/slide2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microsoft.com/office/2007/relationships/hdphoto" Target="../media/hdphoto2.wdp"/><Relationship Id="rId4" Type="http://schemas.openxmlformats.org/officeDocument/2006/relationships/image" Target="../media/image58.png"/></Relationships>
</file>

<file path=ppt/slides/_rels/slide2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60.png"/><Relationship Id="rId4" Type="http://schemas.microsoft.com/office/2007/relationships/hdphoto" Target="../media/hdphoto3.wdp"/></Relationships>
</file>

<file path=ppt/slides/_rels/slide2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microsoft.com/office/2007/relationships/hdphoto" Target="../media/hdphoto4.wdp"/><Relationship Id="rId4" Type="http://schemas.openxmlformats.org/officeDocument/2006/relationships/image" Target="../media/image62.png"/></Relationships>
</file>

<file path=ppt/slides/_rels/slide2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microsoft.com/office/2007/relationships/hdphoto" Target="../media/hdphoto5.wdp"/></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8" Type="http://schemas.microsoft.com/office/2007/relationships/hdphoto" Target="../media/hdphoto8.wdp"/><Relationship Id="rId3" Type="http://schemas.openxmlformats.org/officeDocument/2006/relationships/image" Target="../media/image64.png"/><Relationship Id="rId7" Type="http://schemas.openxmlformats.org/officeDocument/2006/relationships/image" Target="../media/image66.png"/><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microsoft.com/office/2007/relationships/hdphoto" Target="../media/hdphoto7.wdp"/><Relationship Id="rId5" Type="http://schemas.openxmlformats.org/officeDocument/2006/relationships/image" Target="../media/image65.png"/><Relationship Id="rId4" Type="http://schemas.microsoft.com/office/2007/relationships/hdphoto" Target="../media/hdphoto6.wdp"/></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67.tmp"/><Relationship Id="rId2" Type="http://schemas.openxmlformats.org/officeDocument/2006/relationships/notesSlide" Target="../notesSlides/notesSlide15.xml"/><Relationship Id="rId1" Type="http://schemas.openxmlformats.org/officeDocument/2006/relationships/slideLayout" Target="../slideLayouts/slideLayout3.xml"/><Relationship Id="rId5" Type="http://schemas.openxmlformats.org/officeDocument/2006/relationships/image" Target="../media/image69.tmp"/><Relationship Id="rId4" Type="http://schemas.openxmlformats.org/officeDocument/2006/relationships/image" Target="../media/image68.tmp"/></Relationships>
</file>

<file path=ppt/slides/_rels/slide33.xml.rels><?xml version="1.0" encoding="UTF-8" standalone="yes"?>
<Relationships xmlns="http://schemas.openxmlformats.org/package/2006/relationships"><Relationship Id="rId3" Type="http://schemas.openxmlformats.org/officeDocument/2006/relationships/image" Target="../media/image70.tmp"/><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71.tmp"/><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74.tmp"/><Relationship Id="rId5" Type="http://schemas.openxmlformats.org/officeDocument/2006/relationships/image" Target="../media/image73.tmp"/><Relationship Id="rId4" Type="http://schemas.openxmlformats.org/officeDocument/2006/relationships/image" Target="../media/image72.tmp"/></Relationships>
</file>

<file path=ppt/slides/_rels/slide35.xml.rels><?xml version="1.0" encoding="UTF-8" standalone="yes"?>
<Relationships xmlns="http://schemas.openxmlformats.org/package/2006/relationships"><Relationship Id="rId3" Type="http://schemas.openxmlformats.org/officeDocument/2006/relationships/image" Target="../media/image75.tmp"/><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76.tmp"/><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77.tmp"/><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78.tmp"/><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79.tmp"/><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81.png"/></Relationships>
</file>

<file path=ppt/slides/_rels/slide4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83.png"/></Relationships>
</file>

<file path=ppt/slides/_rels/slide45.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85.png"/></Relationships>
</file>

<file path=ppt/slides/_rels/slide46.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1" y="3070497"/>
            <a:ext cx="12192000" cy="677108"/>
          </a:xfrm>
          <a:prstGeom prst="rect">
            <a:avLst/>
          </a:prstGeom>
          <a:noFill/>
        </p:spPr>
        <p:txBody>
          <a:bodyPr wrap="square" rtlCol="0">
            <a:spAutoFit/>
          </a:bodyPr>
          <a:lstStyle/>
          <a:p>
            <a:pPr algn="ctr"/>
            <a:r>
              <a:rPr lang="zh-CN" altLang="en-US" sz="3800" b="1" dirty="0">
                <a:solidFill>
                  <a:schemeClr val="bg1"/>
                </a:solidFill>
                <a:latin typeface="微软雅黑" panose="020B0503020204020204" pitchFamily="34" charset="-122"/>
                <a:ea typeface="微软雅黑" panose="020B0503020204020204" pitchFamily="34" charset="-122"/>
              </a:rPr>
              <a:t>资产配置</a:t>
            </a:r>
          </a:p>
        </p:txBody>
      </p:sp>
      <p:sp>
        <p:nvSpPr>
          <p:cNvPr id="13" name="文本框 12"/>
          <p:cNvSpPr txBox="1"/>
          <p:nvPr/>
        </p:nvSpPr>
        <p:spPr>
          <a:xfrm>
            <a:off x="0" y="4998087"/>
            <a:ext cx="12191999" cy="1015663"/>
          </a:xfrm>
          <a:prstGeom prst="rect">
            <a:avLst/>
          </a:prstGeom>
          <a:noFill/>
        </p:spPr>
        <p:txBody>
          <a:bodyPr wrap="square" rtlCol="0">
            <a:spAutoFit/>
          </a:bodyPr>
          <a:lstStyle/>
          <a:p>
            <a:pPr algn="ctr">
              <a:lnSpc>
                <a:spcPct val="150000"/>
              </a:lnSpc>
            </a:pPr>
            <a:r>
              <a:rPr lang="zh-CN" altLang="en-US" sz="2000" dirty="0">
                <a:solidFill>
                  <a:srgbClr val="972022"/>
                </a:solidFill>
                <a:latin typeface="微软雅黑" panose="020B0503020204020204" pitchFamily="34" charset="-122"/>
                <a:ea typeface="微软雅黑" panose="020B0503020204020204" pitchFamily="34" charset="-122"/>
              </a:rPr>
              <a:t>李攀</a:t>
            </a:r>
            <a:r>
              <a:rPr lang="zh-CN" altLang="en-US" sz="2000" dirty="0" smtClean="0">
                <a:solidFill>
                  <a:srgbClr val="972022"/>
                </a:solidFill>
                <a:latin typeface="微软雅黑" panose="020B0503020204020204" pitchFamily="34" charset="-122"/>
                <a:ea typeface="微软雅黑" panose="020B0503020204020204" pitchFamily="34" charset="-122"/>
              </a:rPr>
              <a:t>郁 李</a:t>
            </a:r>
            <a:r>
              <a:rPr lang="zh-CN" altLang="en-US" sz="2000" dirty="0">
                <a:solidFill>
                  <a:srgbClr val="972022"/>
                </a:solidFill>
                <a:latin typeface="微软雅黑" panose="020B0503020204020204" pitchFamily="34" charset="-122"/>
                <a:ea typeface="微软雅黑" panose="020B0503020204020204" pitchFamily="34" charset="-122"/>
              </a:rPr>
              <a:t>琳</a:t>
            </a:r>
            <a:r>
              <a:rPr lang="zh-CN" altLang="en-US" sz="2000" dirty="0" smtClean="0">
                <a:solidFill>
                  <a:srgbClr val="972022"/>
                </a:solidFill>
                <a:latin typeface="微软雅黑" panose="020B0503020204020204" pitchFamily="34" charset="-122"/>
                <a:ea typeface="微软雅黑" panose="020B0503020204020204" pitchFamily="34" charset="-122"/>
              </a:rPr>
              <a:t>雄 聂</a:t>
            </a:r>
            <a:r>
              <a:rPr lang="zh-CN" altLang="en-US" sz="2000" dirty="0">
                <a:solidFill>
                  <a:srgbClr val="972022"/>
                </a:solidFill>
                <a:latin typeface="微软雅黑" panose="020B0503020204020204" pitchFamily="34" charset="-122"/>
                <a:ea typeface="微软雅黑" panose="020B0503020204020204" pitchFamily="34" charset="-122"/>
              </a:rPr>
              <a:t>书涵 </a:t>
            </a:r>
            <a:r>
              <a:rPr lang="zh-CN" altLang="en-US" sz="2000" dirty="0" smtClean="0">
                <a:solidFill>
                  <a:srgbClr val="972022"/>
                </a:solidFill>
                <a:latin typeface="微软雅黑" panose="020B0503020204020204" pitchFamily="34" charset="-122"/>
                <a:ea typeface="微软雅黑" panose="020B0503020204020204" pitchFamily="34" charset="-122"/>
              </a:rPr>
              <a:t>余</a:t>
            </a:r>
            <a:r>
              <a:rPr lang="zh-CN" altLang="en-US" sz="2000" dirty="0">
                <a:solidFill>
                  <a:srgbClr val="972022"/>
                </a:solidFill>
                <a:latin typeface="微软雅黑" panose="020B0503020204020204" pitchFamily="34" charset="-122"/>
                <a:ea typeface="微软雅黑" panose="020B0503020204020204" pitchFamily="34" charset="-122"/>
              </a:rPr>
              <a:t>佳豪 孙博</a:t>
            </a:r>
            <a:endParaRPr lang="en-US" altLang="zh-CN" sz="2000" dirty="0">
              <a:solidFill>
                <a:srgbClr val="972022"/>
              </a:solidFill>
              <a:latin typeface="微软雅黑" panose="020B0503020204020204" pitchFamily="34" charset="-122"/>
              <a:ea typeface="微软雅黑" panose="020B0503020204020204" pitchFamily="34" charset="-122"/>
            </a:endParaRPr>
          </a:p>
          <a:p>
            <a:pPr algn="ctr">
              <a:lnSpc>
                <a:spcPct val="150000"/>
              </a:lnSpc>
            </a:pPr>
            <a:r>
              <a:rPr lang="en-US" altLang="zh-CN" sz="2000" dirty="0">
                <a:solidFill>
                  <a:srgbClr val="972022"/>
                </a:solidFill>
                <a:latin typeface="微软雅黑" panose="020B0503020204020204" pitchFamily="34" charset="-122"/>
                <a:ea typeface="微软雅黑" panose="020B0503020204020204" pitchFamily="34" charset="-122"/>
              </a:rPr>
              <a:t>2020-12-07</a:t>
            </a:r>
          </a:p>
        </p:txBody>
      </p:sp>
      <p:sp>
        <p:nvSpPr>
          <p:cNvPr id="15" name="文本框 14"/>
          <p:cNvSpPr txBox="1"/>
          <p:nvPr/>
        </p:nvSpPr>
        <p:spPr>
          <a:xfrm>
            <a:off x="1" y="2513482"/>
            <a:ext cx="12192000" cy="400110"/>
          </a:xfrm>
          <a:prstGeom prst="rect">
            <a:avLst/>
          </a:prstGeom>
          <a:noFill/>
        </p:spPr>
        <p:txBody>
          <a:bodyPr wrap="square" rtlCol="0">
            <a:spAutoFit/>
          </a:bodyPr>
          <a:lstStyle/>
          <a:p>
            <a:pPr algn="ctr"/>
            <a:r>
              <a:rPr lang="zh-CN" altLang="en-US" sz="2000" dirty="0">
                <a:solidFill>
                  <a:schemeClr val="bg1"/>
                </a:solidFill>
                <a:latin typeface="微软雅黑" panose="020B0503020204020204" pitchFamily="34" charset="-122"/>
                <a:ea typeface="微软雅黑" panose="020B0503020204020204" pitchFamily="34" charset="-122"/>
              </a:rPr>
              <a:t>北京大学量化交易协会</a:t>
            </a:r>
            <a:r>
              <a:rPr lang="en-US" altLang="zh-CN" sz="2000" dirty="0">
                <a:solidFill>
                  <a:schemeClr val="bg1"/>
                </a:solidFill>
                <a:latin typeface="微软雅黑" panose="020B0503020204020204" pitchFamily="34" charset="-122"/>
                <a:ea typeface="微软雅黑" panose="020B0503020204020204" pitchFamily="34" charset="-122"/>
              </a:rPr>
              <a:t>2020</a:t>
            </a:r>
            <a:r>
              <a:rPr lang="zh-CN" altLang="en-US" sz="2000" dirty="0">
                <a:solidFill>
                  <a:schemeClr val="bg1"/>
                </a:solidFill>
                <a:latin typeface="微软雅黑" panose="020B0503020204020204" pitchFamily="34" charset="-122"/>
                <a:ea typeface="微软雅黑" panose="020B0503020204020204" pitchFamily="34" charset="-122"/>
              </a:rPr>
              <a:t>级内培</a:t>
            </a:r>
          </a:p>
        </p:txBody>
      </p:sp>
    </p:spTree>
    <p:extLst>
      <p:ext uri="{BB962C8B-B14F-4D97-AF65-F5344CB8AC3E}">
        <p14:creationId xmlns:p14="http://schemas.microsoft.com/office/powerpoint/2010/main" val="20692500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xmlns="" id="{45086034-A5A4-4303-AC4B-B3D3B7308039}"/>
              </a:ext>
            </a:extLst>
          </p:cNvPr>
          <p:cNvSpPr>
            <a:spLocks noGrp="1"/>
          </p:cNvSpPr>
          <p:nvPr>
            <p:ph type="sldNum" sz="quarter" idx="12"/>
          </p:nvPr>
        </p:nvSpPr>
        <p:spPr/>
        <p:txBody>
          <a:bodyPr/>
          <a:lstStyle/>
          <a:p>
            <a:fld id="{1827CD8D-0C45-4313-8514-3276C2338651}" type="slidenum">
              <a:rPr lang="zh-CN" altLang="en-US" smtClean="0"/>
              <a:pPr/>
              <a:t>10</a:t>
            </a:fld>
            <a:endParaRPr lang="zh-CN" altLang="en-US" dirty="0"/>
          </a:p>
        </p:txBody>
      </p:sp>
      <p:sp>
        <p:nvSpPr>
          <p:cNvPr id="4" name="标题 3">
            <a:extLst>
              <a:ext uri="{FF2B5EF4-FFF2-40B4-BE49-F238E27FC236}">
                <a16:creationId xmlns:a16="http://schemas.microsoft.com/office/drawing/2014/main" xmlns="" id="{F8CE19F2-598A-4C0F-BA2D-83707B3B6ACB}"/>
              </a:ext>
            </a:extLst>
          </p:cNvPr>
          <p:cNvSpPr txBox="1">
            <a:spLocks/>
          </p:cNvSpPr>
          <p:nvPr/>
        </p:nvSpPr>
        <p:spPr>
          <a:xfrm>
            <a:off x="459197" y="384697"/>
            <a:ext cx="10515600" cy="600956"/>
          </a:xfrm>
          <a:prstGeom prst="rect">
            <a:avLst/>
          </a:prstGeom>
        </p:spPr>
        <p:txBody>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200" b="1" dirty="0">
                <a:solidFill>
                  <a:srgbClr val="9C0308"/>
                </a:solidFill>
                <a:latin typeface="微软雅黑" panose="020B0503020204020204" pitchFamily="34" charset="-122"/>
                <a:ea typeface="微软雅黑" panose="020B0503020204020204" pitchFamily="34" charset="-122"/>
              </a:rPr>
              <a:t>资产配置</a:t>
            </a:r>
          </a:p>
        </p:txBody>
      </p:sp>
      <p:sp>
        <p:nvSpPr>
          <p:cNvPr id="5" name="矩形: 圆角 4">
            <a:extLst>
              <a:ext uri="{FF2B5EF4-FFF2-40B4-BE49-F238E27FC236}">
                <a16:creationId xmlns:a16="http://schemas.microsoft.com/office/drawing/2014/main" xmlns="" id="{E6AEF5EE-E297-4DDA-A65F-227CD39E531F}"/>
              </a:ext>
            </a:extLst>
          </p:cNvPr>
          <p:cNvSpPr/>
          <p:nvPr/>
        </p:nvSpPr>
        <p:spPr>
          <a:xfrm>
            <a:off x="3610099" y="1763486"/>
            <a:ext cx="623454" cy="552202"/>
          </a:xfrm>
          <a:prstGeom prst="roundRect">
            <a:avLst/>
          </a:prstGeom>
          <a:solidFill>
            <a:srgbClr val="9C030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微软雅黑" panose="020B0503020204020204" pitchFamily="34" charset="-122"/>
                <a:ea typeface="微软雅黑" panose="020B0503020204020204" pitchFamily="34" charset="-122"/>
              </a:rPr>
              <a:t>1</a:t>
            </a:r>
            <a:endParaRPr lang="zh-CN" altLang="en-US" sz="2400" dirty="0">
              <a:latin typeface="微软雅黑" panose="020B0503020204020204" pitchFamily="34" charset="-122"/>
              <a:ea typeface="微软雅黑" panose="020B0503020204020204" pitchFamily="34" charset="-122"/>
            </a:endParaRPr>
          </a:p>
        </p:txBody>
      </p:sp>
      <p:sp>
        <p:nvSpPr>
          <p:cNvPr id="6" name="矩形: 圆角 5">
            <a:extLst>
              <a:ext uri="{FF2B5EF4-FFF2-40B4-BE49-F238E27FC236}">
                <a16:creationId xmlns:a16="http://schemas.microsoft.com/office/drawing/2014/main" xmlns="" id="{B4C87411-EC68-43DD-8416-85122D6674EF}"/>
              </a:ext>
            </a:extLst>
          </p:cNvPr>
          <p:cNvSpPr/>
          <p:nvPr/>
        </p:nvSpPr>
        <p:spPr>
          <a:xfrm>
            <a:off x="3610099" y="2541319"/>
            <a:ext cx="623454" cy="552202"/>
          </a:xfrm>
          <a:prstGeom prst="roundRect">
            <a:avLst/>
          </a:prstGeom>
          <a:solidFill>
            <a:srgbClr val="9C030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微软雅黑" panose="020B0503020204020204" pitchFamily="34" charset="-122"/>
                <a:ea typeface="微软雅黑" panose="020B0503020204020204" pitchFamily="34" charset="-122"/>
              </a:rPr>
              <a:t>2</a:t>
            </a:r>
            <a:endParaRPr lang="zh-CN" altLang="en-US" sz="2400" dirty="0">
              <a:latin typeface="微软雅黑" panose="020B0503020204020204" pitchFamily="34" charset="-122"/>
              <a:ea typeface="微软雅黑" panose="020B0503020204020204" pitchFamily="34" charset="-122"/>
            </a:endParaRPr>
          </a:p>
        </p:txBody>
      </p:sp>
      <p:sp>
        <p:nvSpPr>
          <p:cNvPr id="7" name="矩形: 圆角 6">
            <a:extLst>
              <a:ext uri="{FF2B5EF4-FFF2-40B4-BE49-F238E27FC236}">
                <a16:creationId xmlns:a16="http://schemas.microsoft.com/office/drawing/2014/main" xmlns="" id="{907C7564-51C5-458F-AD29-BED479377EB6}"/>
              </a:ext>
            </a:extLst>
          </p:cNvPr>
          <p:cNvSpPr/>
          <p:nvPr/>
        </p:nvSpPr>
        <p:spPr>
          <a:xfrm>
            <a:off x="3610099" y="3319152"/>
            <a:ext cx="623454" cy="552202"/>
          </a:xfrm>
          <a:prstGeom prst="roundRect">
            <a:avLst/>
          </a:prstGeom>
          <a:solidFill>
            <a:srgbClr val="9C030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微软雅黑" panose="020B0503020204020204" pitchFamily="34" charset="-122"/>
                <a:ea typeface="微软雅黑" panose="020B0503020204020204" pitchFamily="34" charset="-122"/>
              </a:rPr>
              <a:t>3</a:t>
            </a:r>
            <a:endParaRPr lang="zh-CN" altLang="en-US" sz="2400" dirty="0">
              <a:latin typeface="微软雅黑" panose="020B0503020204020204" pitchFamily="34" charset="-122"/>
              <a:ea typeface="微软雅黑" panose="020B0503020204020204" pitchFamily="34" charset="-122"/>
            </a:endParaRPr>
          </a:p>
        </p:txBody>
      </p:sp>
      <p:sp>
        <p:nvSpPr>
          <p:cNvPr id="8" name="矩形: 圆角 7">
            <a:extLst>
              <a:ext uri="{FF2B5EF4-FFF2-40B4-BE49-F238E27FC236}">
                <a16:creationId xmlns:a16="http://schemas.microsoft.com/office/drawing/2014/main" xmlns="" id="{977A2A16-1924-4341-B3A0-ABB6C35BA434}"/>
              </a:ext>
            </a:extLst>
          </p:cNvPr>
          <p:cNvSpPr/>
          <p:nvPr/>
        </p:nvSpPr>
        <p:spPr>
          <a:xfrm>
            <a:off x="3610099" y="4096985"/>
            <a:ext cx="623454" cy="552202"/>
          </a:xfrm>
          <a:prstGeom prst="roundRect">
            <a:avLst/>
          </a:prstGeom>
          <a:solidFill>
            <a:srgbClr val="9C030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微软雅黑" panose="020B0503020204020204" pitchFamily="34" charset="-122"/>
                <a:ea typeface="微软雅黑" panose="020B0503020204020204" pitchFamily="34" charset="-122"/>
              </a:rPr>
              <a:t>4</a:t>
            </a:r>
            <a:endParaRPr lang="zh-CN" altLang="en-US" sz="2400" dirty="0">
              <a:latin typeface="微软雅黑" panose="020B0503020204020204" pitchFamily="34" charset="-122"/>
              <a:ea typeface="微软雅黑" panose="020B0503020204020204" pitchFamily="34" charset="-122"/>
            </a:endParaRPr>
          </a:p>
        </p:txBody>
      </p:sp>
      <p:sp>
        <p:nvSpPr>
          <p:cNvPr id="9" name="矩形: 圆角 8">
            <a:extLst>
              <a:ext uri="{FF2B5EF4-FFF2-40B4-BE49-F238E27FC236}">
                <a16:creationId xmlns:a16="http://schemas.microsoft.com/office/drawing/2014/main" xmlns="" id="{4FF4DD4E-4F42-489C-87F5-7380CD7116E5}"/>
              </a:ext>
            </a:extLst>
          </p:cNvPr>
          <p:cNvSpPr/>
          <p:nvPr/>
        </p:nvSpPr>
        <p:spPr>
          <a:xfrm>
            <a:off x="3610099" y="4831279"/>
            <a:ext cx="623454" cy="552202"/>
          </a:xfrm>
          <a:prstGeom prst="roundRect">
            <a:avLst/>
          </a:prstGeom>
          <a:solidFill>
            <a:srgbClr val="9C030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微软雅黑" panose="020B0503020204020204" pitchFamily="34" charset="-122"/>
                <a:ea typeface="微软雅黑" panose="020B0503020204020204" pitchFamily="34" charset="-122"/>
              </a:rPr>
              <a:t>5</a:t>
            </a:r>
            <a:endParaRPr lang="zh-CN" altLang="en-US" sz="2400" dirty="0">
              <a:latin typeface="微软雅黑" panose="020B0503020204020204" pitchFamily="34" charset="-122"/>
              <a:ea typeface="微软雅黑" panose="020B0503020204020204" pitchFamily="34" charset="-122"/>
            </a:endParaRPr>
          </a:p>
        </p:txBody>
      </p:sp>
      <p:cxnSp>
        <p:nvCxnSpPr>
          <p:cNvPr id="11" name="直接连接符 10">
            <a:extLst>
              <a:ext uri="{FF2B5EF4-FFF2-40B4-BE49-F238E27FC236}">
                <a16:creationId xmlns:a16="http://schemas.microsoft.com/office/drawing/2014/main" xmlns="" id="{122040AF-6119-48E3-B91F-3B6F177DF585}"/>
              </a:ext>
            </a:extLst>
          </p:cNvPr>
          <p:cNvCxnSpPr/>
          <p:nvPr/>
        </p:nvCxnSpPr>
        <p:spPr>
          <a:xfrm>
            <a:off x="4381995" y="2315688"/>
            <a:ext cx="3366654"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xmlns="" id="{0BD513F7-CD3D-4337-AABE-4E1598B5A49A}"/>
              </a:ext>
            </a:extLst>
          </p:cNvPr>
          <p:cNvCxnSpPr/>
          <p:nvPr/>
        </p:nvCxnSpPr>
        <p:spPr>
          <a:xfrm>
            <a:off x="4381995" y="3093521"/>
            <a:ext cx="3366654"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xmlns="" id="{0B2E85CB-C58D-4FEA-842B-89E22240D277}"/>
              </a:ext>
            </a:extLst>
          </p:cNvPr>
          <p:cNvCxnSpPr/>
          <p:nvPr/>
        </p:nvCxnSpPr>
        <p:spPr>
          <a:xfrm>
            <a:off x="4381995" y="3869374"/>
            <a:ext cx="3366654"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xmlns="" id="{5A19A73C-78B6-4F51-91D4-52AB3A9D9700}"/>
              </a:ext>
            </a:extLst>
          </p:cNvPr>
          <p:cNvCxnSpPr/>
          <p:nvPr/>
        </p:nvCxnSpPr>
        <p:spPr>
          <a:xfrm>
            <a:off x="4381995" y="4649187"/>
            <a:ext cx="3366654"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xmlns="" id="{E4170C72-389A-4D45-9DBD-FE7EE38AFDFF}"/>
              </a:ext>
            </a:extLst>
          </p:cNvPr>
          <p:cNvCxnSpPr/>
          <p:nvPr/>
        </p:nvCxnSpPr>
        <p:spPr>
          <a:xfrm>
            <a:off x="4381995" y="5375564"/>
            <a:ext cx="3366654"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文本框 15">
            <a:extLst>
              <a:ext uri="{FF2B5EF4-FFF2-40B4-BE49-F238E27FC236}">
                <a16:creationId xmlns:a16="http://schemas.microsoft.com/office/drawing/2014/main" xmlns="" id="{4E5AB9E9-734A-470B-9052-36183D3BA86F}"/>
              </a:ext>
            </a:extLst>
          </p:cNvPr>
          <p:cNvSpPr txBox="1"/>
          <p:nvPr/>
        </p:nvSpPr>
        <p:spPr>
          <a:xfrm>
            <a:off x="4337196" y="1819834"/>
            <a:ext cx="4453984" cy="400110"/>
          </a:xfrm>
          <a:prstGeom prst="rect">
            <a:avLst/>
          </a:prstGeom>
          <a:noFill/>
        </p:spPr>
        <p:txBody>
          <a:bodyPr wrap="square" rtlCol="0">
            <a:spAutoFit/>
          </a:bodyPr>
          <a:lstStyle>
            <a:defPPr>
              <a:defRPr lang="zh-CN"/>
            </a:defPPr>
            <a:lvl1pPr>
              <a:defRPr sz="2000">
                <a:solidFill>
                  <a:schemeClr val="bg1">
                    <a:lumMod val="65000"/>
                  </a:schemeClr>
                </a:solidFill>
                <a:latin typeface="微软雅黑" panose="020B0503020204020204" pitchFamily="34" charset="-122"/>
                <a:ea typeface="微软雅黑" panose="020B0503020204020204" pitchFamily="34" charset="-122"/>
              </a:defRPr>
            </a:lvl1pPr>
          </a:lstStyle>
          <a:p>
            <a:r>
              <a:rPr lang="en-US" altLang="zh-CN" dirty="0"/>
              <a:t>Black </a:t>
            </a:r>
            <a:r>
              <a:rPr lang="en-US" altLang="zh-CN" dirty="0" err="1"/>
              <a:t>Litterman</a:t>
            </a:r>
            <a:endParaRPr lang="en-US" altLang="zh-CN" dirty="0"/>
          </a:p>
        </p:txBody>
      </p:sp>
      <p:sp>
        <p:nvSpPr>
          <p:cNvPr id="17" name="文本框 16">
            <a:extLst>
              <a:ext uri="{FF2B5EF4-FFF2-40B4-BE49-F238E27FC236}">
                <a16:creationId xmlns:a16="http://schemas.microsoft.com/office/drawing/2014/main" xmlns="" id="{64A918ED-9D08-465C-8643-0DFB92FFC1F4}"/>
              </a:ext>
            </a:extLst>
          </p:cNvPr>
          <p:cNvSpPr txBox="1"/>
          <p:nvPr/>
        </p:nvSpPr>
        <p:spPr>
          <a:xfrm>
            <a:off x="4381995" y="3395198"/>
            <a:ext cx="4453984" cy="400110"/>
          </a:xfrm>
          <a:prstGeom prst="rect">
            <a:avLst/>
          </a:prstGeom>
          <a:noFill/>
        </p:spPr>
        <p:txBody>
          <a:bodyPr wrap="square" rtlCol="0">
            <a:spAutoFit/>
          </a:bodyPr>
          <a:lstStyle/>
          <a:p>
            <a:r>
              <a:rPr lang="zh-CN" altLang="en-US" sz="2000" dirty="0">
                <a:solidFill>
                  <a:schemeClr val="bg1">
                    <a:lumMod val="65000"/>
                  </a:schemeClr>
                </a:solidFill>
                <a:latin typeface="微软雅黑" panose="020B0503020204020204" pitchFamily="34" charset="-122"/>
                <a:ea typeface="微软雅黑" panose="020B0503020204020204" pitchFamily="34" charset="-122"/>
              </a:rPr>
              <a:t>风险平价</a:t>
            </a:r>
          </a:p>
        </p:txBody>
      </p:sp>
      <p:sp>
        <p:nvSpPr>
          <p:cNvPr id="18" name="文本框 17">
            <a:extLst>
              <a:ext uri="{FF2B5EF4-FFF2-40B4-BE49-F238E27FC236}">
                <a16:creationId xmlns:a16="http://schemas.microsoft.com/office/drawing/2014/main" xmlns="" id="{9B4664E9-7AE4-4D44-9914-1F70821EF288}"/>
              </a:ext>
            </a:extLst>
          </p:cNvPr>
          <p:cNvSpPr txBox="1"/>
          <p:nvPr/>
        </p:nvSpPr>
        <p:spPr>
          <a:xfrm>
            <a:off x="4345397" y="2607516"/>
            <a:ext cx="4375830" cy="400110"/>
          </a:xfrm>
          <a:prstGeom prst="rect">
            <a:avLst/>
          </a:prstGeom>
          <a:noFill/>
        </p:spPr>
        <p:txBody>
          <a:bodyPr wrap="square" rtlCol="0">
            <a:spAutoFit/>
          </a:bodyPr>
          <a:lstStyle>
            <a:defPPr>
              <a:defRPr lang="zh-CN"/>
            </a:defPPr>
            <a:lvl1pPr>
              <a:defRPr sz="2000" b="1">
                <a:solidFill>
                  <a:srgbClr val="9C0308"/>
                </a:solidFill>
                <a:latin typeface="微软雅黑" panose="020B0503020204020204" pitchFamily="34" charset="-122"/>
                <a:ea typeface="微软雅黑" panose="020B0503020204020204" pitchFamily="34" charset="-122"/>
              </a:defRPr>
            </a:lvl1pPr>
          </a:lstStyle>
          <a:p>
            <a:r>
              <a:rPr lang="en-US" altLang="zh-CN" dirty="0"/>
              <a:t>Robust Mean-variance Model</a:t>
            </a:r>
          </a:p>
        </p:txBody>
      </p:sp>
      <p:sp>
        <p:nvSpPr>
          <p:cNvPr id="19" name="文本框 18">
            <a:extLst>
              <a:ext uri="{FF2B5EF4-FFF2-40B4-BE49-F238E27FC236}">
                <a16:creationId xmlns:a16="http://schemas.microsoft.com/office/drawing/2014/main" xmlns="" id="{F7577C91-156C-4803-BAE1-D6CAB919DF9A}"/>
              </a:ext>
            </a:extLst>
          </p:cNvPr>
          <p:cNvSpPr txBox="1"/>
          <p:nvPr/>
        </p:nvSpPr>
        <p:spPr>
          <a:xfrm>
            <a:off x="4381995" y="4907325"/>
            <a:ext cx="4721270" cy="400110"/>
          </a:xfrm>
          <a:prstGeom prst="rect">
            <a:avLst/>
          </a:prstGeom>
          <a:noFill/>
        </p:spPr>
        <p:txBody>
          <a:bodyPr wrap="square" rtlCol="0">
            <a:spAutoFit/>
          </a:bodyPr>
          <a:lstStyle>
            <a:defPPr>
              <a:defRPr lang="zh-CN"/>
            </a:defPPr>
            <a:lvl1pPr>
              <a:defRPr sz="2000">
                <a:solidFill>
                  <a:schemeClr val="bg1">
                    <a:lumMod val="65000"/>
                  </a:schemeClr>
                </a:solidFill>
                <a:latin typeface="微软雅黑" panose="020B0503020204020204" pitchFamily="34" charset="-122"/>
                <a:ea typeface="微软雅黑" panose="020B0503020204020204" pitchFamily="34" charset="-122"/>
              </a:defRPr>
            </a:lvl1pPr>
          </a:lstStyle>
          <a:p>
            <a:r>
              <a:rPr lang="zh-CN" altLang="en-US" dirty="0"/>
              <a:t>指数追踪</a:t>
            </a:r>
          </a:p>
        </p:txBody>
      </p:sp>
      <p:sp>
        <p:nvSpPr>
          <p:cNvPr id="20" name="文本框 19">
            <a:extLst>
              <a:ext uri="{FF2B5EF4-FFF2-40B4-BE49-F238E27FC236}">
                <a16:creationId xmlns:a16="http://schemas.microsoft.com/office/drawing/2014/main" xmlns="" id="{E55BDD36-7FC9-49A8-BD5C-D30842D4FDF7}"/>
              </a:ext>
            </a:extLst>
          </p:cNvPr>
          <p:cNvSpPr txBox="1"/>
          <p:nvPr/>
        </p:nvSpPr>
        <p:spPr>
          <a:xfrm>
            <a:off x="4381995" y="4173031"/>
            <a:ext cx="4453984" cy="400110"/>
          </a:xfrm>
          <a:prstGeom prst="rect">
            <a:avLst/>
          </a:prstGeom>
          <a:noFill/>
        </p:spPr>
        <p:txBody>
          <a:bodyPr wrap="square" rtlCol="0">
            <a:spAutoFit/>
          </a:bodyPr>
          <a:lstStyle/>
          <a:p>
            <a:r>
              <a:rPr lang="zh-CN" altLang="en-US" sz="2000" dirty="0">
                <a:solidFill>
                  <a:schemeClr val="bg1">
                    <a:lumMod val="65000"/>
                  </a:schemeClr>
                </a:solidFill>
                <a:latin typeface="微软雅黑" panose="020B0503020204020204" pitchFamily="34" charset="-122"/>
                <a:ea typeface="微软雅黑" panose="020B0503020204020204" pitchFamily="34" charset="-122"/>
              </a:rPr>
              <a:t>风险预算</a:t>
            </a:r>
          </a:p>
        </p:txBody>
      </p:sp>
    </p:spTree>
    <p:extLst>
      <p:ext uri="{BB962C8B-B14F-4D97-AF65-F5344CB8AC3E}">
        <p14:creationId xmlns:p14="http://schemas.microsoft.com/office/powerpoint/2010/main" val="28701438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9F941637-4F36-491F-9BF4-D357F162F2C7}"/>
              </a:ext>
            </a:extLst>
          </p:cNvPr>
          <p:cNvSpPr>
            <a:spLocks noGrp="1"/>
          </p:cNvSpPr>
          <p:nvPr>
            <p:ph type="title"/>
          </p:nvPr>
        </p:nvSpPr>
        <p:spPr/>
        <p:txBody>
          <a:bodyPr/>
          <a:lstStyle/>
          <a:p>
            <a:r>
              <a:rPr lang="zh-CN" altLang="en-US" sz="2800" dirty="0"/>
              <a:t>采用多因子模型构造稳健的均值方差问题</a:t>
            </a:r>
            <a:endParaRPr lang="zh-CN" altLang="en-US" dirty="0"/>
          </a:p>
        </p:txBody>
      </p:sp>
      <p:sp>
        <p:nvSpPr>
          <p:cNvPr id="3" name="灯片编号占位符 2">
            <a:extLst>
              <a:ext uri="{FF2B5EF4-FFF2-40B4-BE49-F238E27FC236}">
                <a16:creationId xmlns:a16="http://schemas.microsoft.com/office/drawing/2014/main" xmlns="" id="{90FDA2AC-0468-4DDD-9D48-8F6BD2554DA5}"/>
              </a:ext>
            </a:extLst>
          </p:cNvPr>
          <p:cNvSpPr>
            <a:spLocks noGrp="1"/>
          </p:cNvSpPr>
          <p:nvPr>
            <p:ph type="sldNum" sz="quarter" idx="12"/>
          </p:nvPr>
        </p:nvSpPr>
        <p:spPr/>
        <p:txBody>
          <a:bodyPr/>
          <a:lstStyle/>
          <a:p>
            <a:fld id="{1827CD8D-0C45-4313-8514-3276C2338651}" type="slidenum">
              <a:rPr lang="zh-CN" altLang="en-US" smtClean="0"/>
              <a:pPr/>
              <a:t>11</a:t>
            </a:fld>
            <a:endParaRPr lang="zh-CN" altLang="en-US" dirty="0"/>
          </a:p>
        </p:txBody>
      </p:sp>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xmlns="" id="{99086996-A6BA-407C-828E-7B432CD90B6C}"/>
                  </a:ext>
                </a:extLst>
              </p:cNvPr>
              <p:cNvSpPr txBox="1"/>
              <p:nvPr/>
            </p:nvSpPr>
            <p:spPr>
              <a:xfrm>
                <a:off x="319662" y="1187892"/>
                <a:ext cx="11335127" cy="1210588"/>
              </a:xfrm>
              <a:prstGeom prst="rect">
                <a:avLst/>
              </a:prstGeom>
              <a:noFill/>
              <a:ln w="19050">
                <a:solidFill>
                  <a:srgbClr val="972022"/>
                </a:solidFill>
                <a:prstDash val="sysDash"/>
              </a:ln>
            </p:spPr>
            <p:txBody>
              <a:bodyPr wrap="square" rtlCol="0">
                <a:spAutoFit/>
              </a:bodyPr>
              <a:lstStyle/>
              <a:p>
                <a:pPr algn="ctr">
                  <a:lnSpc>
                    <a:spcPct val="150000"/>
                  </a:lnSpc>
                </a:pPr>
                <a14:m>
                  <m:oMathPara xmlns:m="http://schemas.openxmlformats.org/officeDocument/2006/math">
                    <m:oMathParaPr>
                      <m:jc m:val="centerGroup"/>
                    </m:oMathParaPr>
                    <m:oMath xmlns:m="http://schemas.openxmlformats.org/officeDocument/2006/math">
                      <m:r>
                        <m:rPr>
                          <m:sty m:val="p"/>
                        </m:rPr>
                        <a:rPr lang="en-US" altLang="zh-CN" sz="1600" i="1" smtClean="0">
                          <a:latin typeface="Cambria Math" panose="02040503050406030204" pitchFamily="18" charset="0"/>
                        </a:rPr>
                        <m:t>m</m:t>
                      </m:r>
                      <m:r>
                        <m:rPr>
                          <m:sty m:val="p"/>
                        </m:rPr>
                        <a:rPr lang="en-US" altLang="zh-CN" sz="1600" i="1">
                          <a:latin typeface="Cambria Math" panose="02040503050406030204" pitchFamily="18" charset="0"/>
                        </a:rPr>
                        <m:t>ax</m:t>
                      </m:r>
                      <m:r>
                        <a:rPr lang="en-US" altLang="zh-CN" sz="1600" b="0" i="1" smtClean="0">
                          <a:latin typeface="Cambria Math" panose="02040503050406030204" pitchFamily="18" charset="0"/>
                        </a:rPr>
                        <m:t> </m:t>
                      </m:r>
                      <m:sSup>
                        <m:sSupPr>
                          <m:ctrlPr>
                            <a:rPr lang="en-US" altLang="zh-CN" sz="1600" b="0" i="1" smtClean="0">
                              <a:latin typeface="Cambria Math" panose="02040503050406030204" pitchFamily="18" charset="0"/>
                            </a:rPr>
                          </m:ctrlPr>
                        </m:sSupPr>
                        <m:e>
                          <m:r>
                            <a:rPr lang="en-US" altLang="zh-CN" sz="1600" b="0" i="1" smtClean="0">
                              <a:latin typeface="Cambria Math" panose="02040503050406030204" pitchFamily="18" charset="0"/>
                            </a:rPr>
                            <m:t>𝜔</m:t>
                          </m:r>
                        </m:e>
                        <m:sup>
                          <m:r>
                            <m:rPr>
                              <m:sty m:val="p"/>
                            </m:rPr>
                            <a:rPr lang="en-US" altLang="zh-CN" sz="1600" b="0" i="0" smtClean="0">
                              <a:latin typeface="Cambria Math" panose="02040503050406030204" pitchFamily="18" charset="0"/>
                            </a:rPr>
                            <m:t>T</m:t>
                          </m:r>
                        </m:sup>
                      </m:sSup>
                      <m:r>
                        <m:rPr>
                          <m:sty m:val="p"/>
                        </m:rPr>
                        <a:rPr lang="en-US" altLang="zh-CN" sz="1600" b="0" i="0" smtClean="0">
                          <a:solidFill>
                            <a:srgbClr val="FF0000"/>
                          </a:solidFill>
                          <a:latin typeface="Cambria Math" panose="02040503050406030204" pitchFamily="18" charset="0"/>
                        </a:rPr>
                        <m:t>Σ</m:t>
                      </m:r>
                      <m:r>
                        <a:rPr lang="en-US" altLang="zh-CN" sz="1600" b="0" i="1" smtClean="0">
                          <a:latin typeface="Cambria Math" panose="02040503050406030204" pitchFamily="18" charset="0"/>
                        </a:rPr>
                        <m:t>𝜔</m:t>
                      </m:r>
                    </m:oMath>
                  </m:oMathPara>
                </a14:m>
                <a:endParaRPr lang="en-US" altLang="zh-CN" sz="1600" b="0" dirty="0"/>
              </a:p>
              <a:p>
                <a:pPr algn="ctr">
                  <a:lnSpc>
                    <a:spcPct val="150000"/>
                  </a:lnSpc>
                </a:pPr>
                <a14:m>
                  <m:oMathPara xmlns:m="http://schemas.openxmlformats.org/officeDocument/2006/math">
                    <m:oMathParaPr>
                      <m:jc m:val="centerGroup"/>
                    </m:oMathParaPr>
                    <m:oMath xmlns:m="http://schemas.openxmlformats.org/officeDocument/2006/math">
                      <m:r>
                        <a:rPr lang="en-US" altLang="zh-CN" sz="1600" b="0" i="1" smtClean="0">
                          <a:latin typeface="Cambria Math" panose="02040503050406030204" pitchFamily="18" charset="0"/>
                        </a:rPr>
                        <m:t>𝑠</m:t>
                      </m:r>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𝑡</m:t>
                      </m:r>
                      <m:r>
                        <a:rPr lang="en-US" altLang="zh-CN" sz="1600" b="0" i="1" smtClean="0">
                          <a:latin typeface="Cambria Math" panose="02040503050406030204" pitchFamily="18" charset="0"/>
                        </a:rPr>
                        <m:t>. </m:t>
                      </m:r>
                      <m:sSubSup>
                        <m:sSubSupPr>
                          <m:ctrlPr>
                            <a:rPr lang="en-US" altLang="zh-CN" sz="1600" b="0" i="1" smtClean="0">
                              <a:latin typeface="Cambria Math" panose="02040503050406030204" pitchFamily="18" charset="0"/>
                            </a:rPr>
                          </m:ctrlPr>
                        </m:sSubSupPr>
                        <m:e>
                          <m:r>
                            <m:rPr>
                              <m:sty m:val="p"/>
                            </m:rPr>
                            <a:rPr lang="en-US" altLang="zh-CN" sz="1600" b="0" i="0" smtClean="0">
                              <a:latin typeface="Cambria Math" panose="02040503050406030204" pitchFamily="18" charset="0"/>
                            </a:rPr>
                            <m:t>Σ</m:t>
                          </m:r>
                        </m:e>
                        <m:sub>
                          <m:r>
                            <a:rPr lang="en-US" altLang="zh-CN" sz="1600" b="0" i="1" smtClean="0">
                              <a:latin typeface="Cambria Math" panose="02040503050406030204" pitchFamily="18" charset="0"/>
                            </a:rPr>
                            <m:t>𝑖</m:t>
                          </m:r>
                          <m:r>
                            <a:rPr lang="en-US" altLang="zh-CN" sz="1600" b="0" i="1" smtClean="0">
                              <a:latin typeface="Cambria Math" panose="02040503050406030204" pitchFamily="18" charset="0"/>
                            </a:rPr>
                            <m:t>=1</m:t>
                          </m:r>
                        </m:sub>
                        <m:sup>
                          <m:r>
                            <a:rPr lang="en-US" altLang="zh-CN" sz="1600" b="0" i="1" smtClean="0">
                              <a:latin typeface="Cambria Math" panose="02040503050406030204" pitchFamily="18" charset="0"/>
                            </a:rPr>
                            <m:t>𝑛</m:t>
                          </m:r>
                        </m:sup>
                      </m:sSubSup>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𝜔</m:t>
                          </m:r>
                        </m:e>
                        <m:sub>
                          <m:r>
                            <a:rPr lang="en-US" altLang="zh-CN" sz="1600" b="0" i="1" smtClean="0">
                              <a:latin typeface="Cambria Math" panose="02040503050406030204" pitchFamily="18" charset="0"/>
                            </a:rPr>
                            <m:t>𝑖</m:t>
                          </m:r>
                        </m:sub>
                      </m:sSub>
                      <m:r>
                        <a:rPr lang="en-US" altLang="zh-CN" sz="1600" b="0" i="1" smtClean="0">
                          <a:latin typeface="Cambria Math" panose="02040503050406030204" pitchFamily="18" charset="0"/>
                        </a:rPr>
                        <m:t>=1</m:t>
                      </m:r>
                    </m:oMath>
                  </m:oMathPara>
                </a14:m>
                <a:endParaRPr lang="en-US" altLang="zh-CN" sz="1600" b="0" i="1" dirty="0">
                  <a:latin typeface="Cambria Math" panose="02040503050406030204" pitchFamily="18" charset="0"/>
                </a:endParaRPr>
              </a:p>
              <a:p>
                <a:pPr algn="ctr">
                  <a:lnSpc>
                    <a:spcPct val="150000"/>
                  </a:lnSpc>
                </a:pPr>
                <a:r>
                  <a:rPr lang="en-US" altLang="zh-CN" sz="1600" b="0" dirty="0"/>
                  <a:t>          </a:t>
                </a:r>
                <a14:m>
                  <m:oMath xmlns:m="http://schemas.openxmlformats.org/officeDocument/2006/math">
                    <m:sSup>
                      <m:sSupPr>
                        <m:ctrlPr>
                          <a:rPr lang="en-US" altLang="zh-CN" sz="1600" b="0" i="1" smtClean="0">
                            <a:latin typeface="Cambria Math" panose="02040503050406030204" pitchFamily="18" charset="0"/>
                          </a:rPr>
                        </m:ctrlPr>
                      </m:sSupPr>
                      <m:e>
                        <m:r>
                          <a:rPr lang="en-US" altLang="zh-CN" sz="1600" b="0" i="1" smtClean="0">
                            <a:latin typeface="Cambria Math" panose="02040503050406030204" pitchFamily="18" charset="0"/>
                          </a:rPr>
                          <m:t>𝜔</m:t>
                        </m:r>
                      </m:e>
                      <m:sup>
                        <m:r>
                          <a:rPr lang="en-US" altLang="zh-CN" sz="1600" b="0" i="1" smtClean="0">
                            <a:latin typeface="Cambria Math" panose="02040503050406030204" pitchFamily="18" charset="0"/>
                          </a:rPr>
                          <m:t>𝑇</m:t>
                        </m:r>
                      </m:sup>
                    </m:sSup>
                    <m:sSub>
                      <m:sSubPr>
                        <m:ctrlPr>
                          <a:rPr lang="en-US" altLang="zh-CN" sz="1600" b="0" i="1" smtClean="0">
                            <a:solidFill>
                              <a:srgbClr val="FF0000"/>
                            </a:solidFill>
                            <a:latin typeface="Cambria Math" panose="02040503050406030204" pitchFamily="18" charset="0"/>
                          </a:rPr>
                        </m:ctrlPr>
                      </m:sSubPr>
                      <m:e>
                        <m:r>
                          <a:rPr lang="en-US" altLang="zh-CN" sz="1600" b="0" i="1" smtClean="0">
                            <a:solidFill>
                              <a:srgbClr val="FF0000"/>
                            </a:solidFill>
                            <a:latin typeface="Cambria Math" panose="02040503050406030204" pitchFamily="18" charset="0"/>
                          </a:rPr>
                          <m:t>𝑅</m:t>
                        </m:r>
                      </m:e>
                      <m:sub>
                        <m:r>
                          <a:rPr lang="en-US" altLang="zh-CN" sz="1600" b="0" i="1" smtClean="0">
                            <a:solidFill>
                              <a:srgbClr val="FF0000"/>
                            </a:solidFill>
                            <a:latin typeface="Cambria Math" panose="02040503050406030204" pitchFamily="18" charset="0"/>
                          </a:rPr>
                          <m:t>𝑝</m:t>
                        </m:r>
                      </m:sub>
                    </m:sSub>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𝛼</m:t>
                    </m:r>
                    <m:r>
                      <a:rPr lang="en-US" altLang="zh-CN" sz="1600" b="0" i="1" smtClean="0">
                        <a:latin typeface="Cambria Math" panose="02040503050406030204" pitchFamily="18" charset="0"/>
                      </a:rPr>
                      <m:t> </m:t>
                    </m:r>
                  </m:oMath>
                </a14:m>
                <a:endParaRPr lang="en-US" altLang="zh-CN" sz="1600" b="0" dirty="0"/>
              </a:p>
            </p:txBody>
          </p:sp>
        </mc:Choice>
        <mc:Fallback xmlns="">
          <p:sp>
            <p:nvSpPr>
              <p:cNvPr id="16" name="文本框 15">
                <a:extLst>
                  <a:ext uri="{FF2B5EF4-FFF2-40B4-BE49-F238E27FC236}">
                    <a16:creationId xmlns:a16="http://schemas.microsoft.com/office/drawing/2014/main" id="{99086996-A6BA-407C-828E-7B432CD90B6C}"/>
                  </a:ext>
                </a:extLst>
              </p:cNvPr>
              <p:cNvSpPr txBox="1">
                <a:spLocks noRot="1" noChangeAspect="1" noMove="1" noResize="1" noEditPoints="1" noAdjustHandles="1" noChangeArrowheads="1" noChangeShapeType="1" noTextEdit="1"/>
              </p:cNvSpPr>
              <p:nvPr/>
            </p:nvSpPr>
            <p:spPr>
              <a:xfrm>
                <a:off x="319662" y="1187892"/>
                <a:ext cx="11335127" cy="1210588"/>
              </a:xfrm>
              <a:prstGeom prst="rect">
                <a:avLst/>
              </a:prstGeom>
              <a:blipFill>
                <a:blip r:embed="rId2"/>
                <a:stretch>
                  <a:fillRect/>
                </a:stretch>
              </a:blipFill>
              <a:ln w="19050">
                <a:solidFill>
                  <a:srgbClr val="972022"/>
                </a:solidFill>
                <a:prstDash val="sysDash"/>
              </a:ln>
            </p:spPr>
            <p:txBody>
              <a:bodyPr/>
              <a:lstStyle/>
              <a:p>
                <a:r>
                  <a:rPr lang="zh-CN" altLang="en-US">
                    <a:noFill/>
                  </a:rPr>
                  <a:t> </a:t>
                </a:r>
              </a:p>
            </p:txBody>
          </p:sp>
        </mc:Fallback>
      </mc:AlternateContent>
      <p:sp>
        <p:nvSpPr>
          <p:cNvPr id="17" name="文本框 16">
            <a:extLst>
              <a:ext uri="{FF2B5EF4-FFF2-40B4-BE49-F238E27FC236}">
                <a16:creationId xmlns:a16="http://schemas.microsoft.com/office/drawing/2014/main" xmlns="" id="{9A601EB5-F710-400B-AF23-CF1D4D3350FC}"/>
              </a:ext>
            </a:extLst>
          </p:cNvPr>
          <p:cNvSpPr txBox="1"/>
          <p:nvPr/>
        </p:nvSpPr>
        <p:spPr>
          <a:xfrm>
            <a:off x="327051" y="828478"/>
            <a:ext cx="1492224" cy="369332"/>
          </a:xfrm>
          <a:prstGeom prst="rect">
            <a:avLst/>
          </a:prstGeom>
          <a:solidFill>
            <a:srgbClr val="9C0308"/>
          </a:solidFill>
        </p:spPr>
        <p:txBody>
          <a:bodyPr wrap="square" rtlCol="0">
            <a:spAutoFit/>
          </a:bodyPr>
          <a:lstStyle/>
          <a:p>
            <a:pPr algn="ctr"/>
            <a:r>
              <a:rPr lang="zh-CN" altLang="en-US" dirty="0">
                <a:solidFill>
                  <a:schemeClr val="bg1"/>
                </a:solidFill>
              </a:rPr>
              <a:t>传统</a:t>
            </a:r>
            <a:r>
              <a:rPr lang="en-US" altLang="zh-CN" dirty="0">
                <a:solidFill>
                  <a:schemeClr val="bg1"/>
                </a:solidFill>
              </a:rPr>
              <a:t>MV</a:t>
            </a:r>
            <a:r>
              <a:rPr lang="zh-CN" altLang="en-US" dirty="0">
                <a:solidFill>
                  <a:schemeClr val="bg1"/>
                </a:solidFill>
              </a:rPr>
              <a:t>模型</a:t>
            </a:r>
          </a:p>
        </p:txBody>
      </p:sp>
      <p:sp>
        <p:nvSpPr>
          <p:cNvPr id="18" name="文本框 17">
            <a:extLst>
              <a:ext uri="{FF2B5EF4-FFF2-40B4-BE49-F238E27FC236}">
                <a16:creationId xmlns:a16="http://schemas.microsoft.com/office/drawing/2014/main" xmlns="" id="{D12E2284-FDA8-46E2-A894-065D77C8ADED}"/>
              </a:ext>
            </a:extLst>
          </p:cNvPr>
          <p:cNvSpPr txBox="1"/>
          <p:nvPr/>
        </p:nvSpPr>
        <p:spPr>
          <a:xfrm>
            <a:off x="318173" y="2840320"/>
            <a:ext cx="11327738" cy="1532151"/>
          </a:xfrm>
          <a:prstGeom prst="rect">
            <a:avLst/>
          </a:prstGeom>
          <a:noFill/>
          <a:ln w="19050">
            <a:solidFill>
              <a:srgbClr val="972022"/>
            </a:solidFill>
            <a:prstDash val="sysDash"/>
          </a:ln>
        </p:spPr>
        <p:txBody>
          <a:bodyPr wrap="square" rtlCol="0">
            <a:spAutoFit/>
          </a:bodyPr>
          <a:lstStyle/>
          <a:p>
            <a:pPr marL="285750" indent="-285750">
              <a:lnSpc>
                <a:spcPct val="150000"/>
              </a:lnSpc>
              <a:buFont typeface="Arial" panose="020B0604020202020204" pitchFamily="34" charset="0"/>
              <a:buChar char="•"/>
            </a:pPr>
            <a:r>
              <a:rPr lang="zh-CN" altLang="en-US" sz="1600" dirty="0"/>
              <a:t>虽然</a:t>
            </a:r>
            <a:r>
              <a:rPr lang="en-US" altLang="zh-CN" sz="1600" dirty="0"/>
              <a:t>Markowitz</a:t>
            </a:r>
            <a:r>
              <a:rPr lang="zh-CN" altLang="en-US" sz="1600" dirty="0"/>
              <a:t>效率是投资组合最优性的一个方便和有用的理论框架，但在实践中，它是一个容易出错的过程</a:t>
            </a:r>
            <a:endParaRPr lang="en-US" altLang="zh-CN" sz="1600" dirty="0"/>
          </a:p>
          <a:p>
            <a:pPr marL="285750" indent="-285750">
              <a:lnSpc>
                <a:spcPct val="150000"/>
              </a:lnSpc>
              <a:buFont typeface="Arial" panose="020B0604020202020204" pitchFamily="34" charset="0"/>
              <a:buChar char="•"/>
            </a:pPr>
            <a:r>
              <a:rPr lang="zh-CN" altLang="en-US" sz="1600" dirty="0"/>
              <a:t>优化问题的解对问题参数的扰动往往非常敏感，市场参数存在统计误差，因此后续优化的结果不太可靠</a:t>
            </a:r>
            <a:endParaRPr lang="en-US" altLang="zh-CN" sz="1600" dirty="0"/>
          </a:p>
          <a:p>
            <a:pPr marL="285750" indent="-285750">
              <a:lnSpc>
                <a:spcPct val="150000"/>
              </a:lnSpc>
              <a:buFont typeface="Arial" panose="020B0604020202020204" pitchFamily="34" charset="0"/>
              <a:buChar char="•"/>
            </a:pPr>
            <a:r>
              <a:rPr lang="zh-CN" altLang="en-US" sz="1600" dirty="0"/>
              <a:t>在缺乏对市场各种条件的严格限制下，直接使用</a:t>
            </a:r>
            <a:r>
              <a:rPr lang="en-US" altLang="zh-CN" sz="1600" dirty="0"/>
              <a:t>MV</a:t>
            </a:r>
            <a:r>
              <a:rPr lang="zh-CN" altLang="en-US" sz="1600" dirty="0"/>
              <a:t>模型通常会导致投资组合不能分散风险，表现较差</a:t>
            </a:r>
            <a:endParaRPr lang="en-US" altLang="zh-CN" sz="1600" dirty="0"/>
          </a:p>
          <a:p>
            <a:pPr marL="285750" indent="-285750">
              <a:lnSpc>
                <a:spcPct val="150000"/>
              </a:lnSpc>
              <a:buFont typeface="Arial" panose="020B0604020202020204" pitchFamily="34" charset="0"/>
              <a:buChar char="•"/>
            </a:pPr>
            <a:r>
              <a:rPr lang="zh-CN" altLang="en-US" sz="1600" dirty="0">
                <a:ln>
                  <a:solidFill>
                    <a:srgbClr val="C00000"/>
                  </a:solidFill>
                </a:ln>
              </a:rPr>
              <a:t>稳健的均值</a:t>
            </a:r>
            <a:r>
              <a:rPr lang="en-US" altLang="zh-CN" sz="1600" dirty="0">
                <a:ln>
                  <a:solidFill>
                    <a:srgbClr val="C00000"/>
                  </a:solidFill>
                </a:ln>
              </a:rPr>
              <a:t>-</a:t>
            </a:r>
            <a:r>
              <a:rPr lang="zh-CN" altLang="en-US" sz="1600" dirty="0">
                <a:ln>
                  <a:solidFill>
                    <a:srgbClr val="C00000"/>
                  </a:solidFill>
                </a:ln>
              </a:rPr>
              <a:t>方差组合通过考虑参数的不确定性来缓解这些问题 </a:t>
            </a:r>
            <a:endParaRPr lang="en-US" altLang="zh-CN" sz="1600" dirty="0"/>
          </a:p>
        </p:txBody>
      </p:sp>
      <p:sp>
        <p:nvSpPr>
          <p:cNvPr id="19" name="文本框 18">
            <a:extLst>
              <a:ext uri="{FF2B5EF4-FFF2-40B4-BE49-F238E27FC236}">
                <a16:creationId xmlns:a16="http://schemas.microsoft.com/office/drawing/2014/main" xmlns="" id="{6417E7F2-3DDB-496B-B1AC-D48D0F23FB50}"/>
              </a:ext>
            </a:extLst>
          </p:cNvPr>
          <p:cNvSpPr txBox="1"/>
          <p:nvPr/>
        </p:nvSpPr>
        <p:spPr>
          <a:xfrm>
            <a:off x="308648" y="2480513"/>
            <a:ext cx="1076714" cy="369332"/>
          </a:xfrm>
          <a:prstGeom prst="rect">
            <a:avLst/>
          </a:prstGeom>
          <a:solidFill>
            <a:srgbClr val="9C0308"/>
          </a:solidFill>
        </p:spPr>
        <p:txBody>
          <a:bodyPr wrap="square" rtlCol="0">
            <a:spAutoFit/>
          </a:bodyPr>
          <a:lstStyle/>
          <a:p>
            <a:pPr algn="ctr"/>
            <a:r>
              <a:rPr lang="zh-CN" altLang="en-US" dirty="0">
                <a:solidFill>
                  <a:schemeClr val="bg1"/>
                </a:solidFill>
              </a:rPr>
              <a:t>局  限</a:t>
            </a:r>
          </a:p>
        </p:txBody>
      </p:sp>
      <p:sp>
        <p:nvSpPr>
          <p:cNvPr id="24" name="文本框 23">
            <a:extLst>
              <a:ext uri="{FF2B5EF4-FFF2-40B4-BE49-F238E27FC236}">
                <a16:creationId xmlns:a16="http://schemas.microsoft.com/office/drawing/2014/main" xmlns="" id="{6FAC8F7E-B881-49C7-8D1F-F9FF11E74835}"/>
              </a:ext>
            </a:extLst>
          </p:cNvPr>
          <p:cNvSpPr txBox="1"/>
          <p:nvPr/>
        </p:nvSpPr>
        <p:spPr>
          <a:xfrm>
            <a:off x="319662" y="4808302"/>
            <a:ext cx="11335127" cy="1896801"/>
          </a:xfrm>
          <a:prstGeom prst="rect">
            <a:avLst/>
          </a:prstGeom>
          <a:noFill/>
          <a:ln w="19050">
            <a:solidFill>
              <a:srgbClr val="972022"/>
            </a:solidFill>
            <a:prstDash val="sysDash"/>
          </a:ln>
        </p:spPr>
        <p:txBody>
          <a:bodyPr wrap="square" rtlCol="0">
            <a:spAutoFit/>
          </a:bodyPr>
          <a:lstStyle/>
          <a:p>
            <a:pPr marL="285750" indent="-285750">
              <a:lnSpc>
                <a:spcPct val="150000"/>
              </a:lnSpc>
              <a:buFont typeface="Arial" panose="020B0604020202020204" pitchFamily="34" charset="0"/>
              <a:buChar char="•"/>
            </a:pPr>
            <a:r>
              <a:rPr lang="zh-CN" altLang="en-US" sz="1600" dirty="0"/>
              <a:t>如何考虑参数的不确定性？</a:t>
            </a:r>
            <a:endParaRPr lang="en-US" altLang="zh-CN" sz="1600" dirty="0"/>
          </a:p>
          <a:p>
            <a:pPr>
              <a:lnSpc>
                <a:spcPct val="150000"/>
              </a:lnSpc>
            </a:pPr>
            <a:r>
              <a:rPr lang="en-US" altLang="zh-CN" sz="1600" dirty="0"/>
              <a:t>      ——</a:t>
            </a:r>
            <a:r>
              <a:rPr lang="zh-CN" altLang="en-US" sz="1600" dirty="0"/>
              <a:t>利用多元线性回归参数的置信区间</a:t>
            </a:r>
            <a:endParaRPr lang="en-US" altLang="zh-CN" sz="1600" dirty="0"/>
          </a:p>
          <a:p>
            <a:pPr marL="285750" indent="-285750">
              <a:lnSpc>
                <a:spcPct val="150000"/>
              </a:lnSpc>
              <a:buFont typeface="Arial" panose="020B0604020202020204" pitchFamily="34" charset="0"/>
              <a:buChar char="•"/>
            </a:pPr>
            <a:r>
              <a:rPr lang="zh-CN" altLang="en-US" sz="1600" dirty="0"/>
              <a:t>为什么用多因子模型？</a:t>
            </a:r>
            <a:endParaRPr lang="en-US" altLang="zh-CN" sz="1600" dirty="0"/>
          </a:p>
          <a:p>
            <a:pPr>
              <a:lnSpc>
                <a:spcPct val="150000"/>
              </a:lnSpc>
            </a:pPr>
            <a:r>
              <a:rPr lang="en-US" altLang="zh-CN" sz="1600" dirty="0"/>
              <a:t>      ——</a:t>
            </a:r>
            <a:r>
              <a:rPr lang="zh-CN" altLang="en-US" sz="1600" dirty="0"/>
              <a:t>传统资产定价模型如</a:t>
            </a:r>
            <a:r>
              <a:rPr lang="en-US" altLang="zh-CN" sz="1600" dirty="0"/>
              <a:t>CAPM</a:t>
            </a:r>
            <a:r>
              <a:rPr lang="zh-CN" altLang="en-US" sz="1600" dirty="0"/>
              <a:t>，</a:t>
            </a:r>
            <a:r>
              <a:rPr lang="en-US" altLang="zh-CN" sz="1600" dirty="0"/>
              <a:t>Black and </a:t>
            </a:r>
            <a:r>
              <a:rPr lang="en-US" altLang="zh-CN" sz="1600" dirty="0" err="1"/>
              <a:t>Litterman</a:t>
            </a:r>
            <a:r>
              <a:rPr lang="zh-CN" altLang="en-US" sz="1600" dirty="0"/>
              <a:t>等策略是基于市场超额收益为唯一因素的单因素模型来定制的。但真实世界远远比单一因素所描述的要复杂。因此，我们构建了以多种“收益产生因素”为投资源的多因子模型。</a:t>
            </a:r>
            <a:endParaRPr lang="en-US" altLang="zh-CN" sz="1600" dirty="0"/>
          </a:p>
        </p:txBody>
      </p:sp>
      <p:sp>
        <p:nvSpPr>
          <p:cNvPr id="26" name="文本框 25">
            <a:extLst>
              <a:ext uri="{FF2B5EF4-FFF2-40B4-BE49-F238E27FC236}">
                <a16:creationId xmlns:a16="http://schemas.microsoft.com/office/drawing/2014/main" xmlns="" id="{7E6333F8-D131-474B-87E7-31B6A662CF7B}"/>
              </a:ext>
            </a:extLst>
          </p:cNvPr>
          <p:cNvSpPr txBox="1"/>
          <p:nvPr/>
        </p:nvSpPr>
        <p:spPr>
          <a:xfrm>
            <a:off x="318173" y="4448129"/>
            <a:ext cx="1076714" cy="369332"/>
          </a:xfrm>
          <a:prstGeom prst="rect">
            <a:avLst/>
          </a:prstGeom>
          <a:solidFill>
            <a:srgbClr val="9C0308"/>
          </a:solidFill>
        </p:spPr>
        <p:txBody>
          <a:bodyPr wrap="square" rtlCol="0">
            <a:spAutoFit/>
          </a:bodyPr>
          <a:lstStyle/>
          <a:p>
            <a:pPr algn="ctr"/>
            <a:r>
              <a:rPr lang="zh-CN" altLang="en-US" dirty="0">
                <a:solidFill>
                  <a:schemeClr val="bg1"/>
                </a:solidFill>
              </a:rPr>
              <a:t>思考</a:t>
            </a:r>
          </a:p>
        </p:txBody>
      </p:sp>
    </p:spTree>
    <p:extLst>
      <p:ext uri="{BB962C8B-B14F-4D97-AF65-F5344CB8AC3E}">
        <p14:creationId xmlns:p14="http://schemas.microsoft.com/office/powerpoint/2010/main" val="9915394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99177495-031A-434D-9B17-B4EAF8374437}"/>
              </a:ext>
            </a:extLst>
          </p:cNvPr>
          <p:cNvSpPr>
            <a:spLocks noGrp="1"/>
          </p:cNvSpPr>
          <p:nvPr>
            <p:ph type="title"/>
          </p:nvPr>
        </p:nvSpPr>
        <p:spPr/>
        <p:txBody>
          <a:bodyPr/>
          <a:lstStyle/>
          <a:p>
            <a:r>
              <a:rPr lang="zh-CN" altLang="en-US" dirty="0"/>
              <a:t>多因子模型</a:t>
            </a:r>
          </a:p>
        </p:txBody>
      </p:sp>
      <p:sp>
        <p:nvSpPr>
          <p:cNvPr id="3" name="灯片编号占位符 2">
            <a:extLst>
              <a:ext uri="{FF2B5EF4-FFF2-40B4-BE49-F238E27FC236}">
                <a16:creationId xmlns:a16="http://schemas.microsoft.com/office/drawing/2014/main" xmlns="" id="{84A95409-5203-41D3-A69C-46F985EF77CF}"/>
              </a:ext>
            </a:extLst>
          </p:cNvPr>
          <p:cNvSpPr>
            <a:spLocks noGrp="1"/>
          </p:cNvSpPr>
          <p:nvPr>
            <p:ph type="sldNum" sz="quarter" idx="12"/>
          </p:nvPr>
        </p:nvSpPr>
        <p:spPr/>
        <p:txBody>
          <a:bodyPr/>
          <a:lstStyle/>
          <a:p>
            <a:fld id="{1827CD8D-0C45-4313-8514-3276C2338651}" type="slidenum">
              <a:rPr lang="zh-CN" altLang="en-US" smtClean="0"/>
              <a:pPr/>
              <a:t>12</a:t>
            </a:fld>
            <a:endParaRPr lang="zh-CN" altLang="en-US" dirty="0"/>
          </a:p>
        </p:txBody>
      </p:sp>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xmlns="" id="{4C39F9DB-599A-46EB-953E-F7119919CBC7}"/>
                  </a:ext>
                </a:extLst>
              </p:cNvPr>
              <p:cNvSpPr txBox="1"/>
              <p:nvPr/>
            </p:nvSpPr>
            <p:spPr>
              <a:xfrm>
                <a:off x="346748" y="1205265"/>
                <a:ext cx="11335127" cy="2299027"/>
              </a:xfrm>
              <a:prstGeom prst="rect">
                <a:avLst/>
              </a:prstGeom>
              <a:noFill/>
              <a:ln w="19050">
                <a:solidFill>
                  <a:srgbClr val="972022"/>
                </a:solidFill>
                <a:prstDash val="sysDash"/>
              </a:ln>
            </p:spPr>
            <p:txBody>
              <a:bodyPr wrap="square" rtlCol="0">
                <a:spAutoFit/>
              </a:bodyPr>
              <a:lstStyle/>
              <a:p>
                <a:pPr marL="285750" indent="-285750">
                  <a:lnSpc>
                    <a:spcPct val="150000"/>
                  </a:lnSpc>
                  <a:buFont typeface="Arial" panose="020B0604020202020204" pitchFamily="34" charset="0"/>
                  <a:buChar char="•"/>
                </a:pPr>
                <a:r>
                  <a:rPr lang="zh-CN" altLang="en-US" sz="1600" dirty="0"/>
                  <a:t>考虑某时刻的多因子模型</a:t>
                </a:r>
                <a:endParaRPr lang="en-US" altLang="zh-CN" sz="1600" dirty="0"/>
              </a:p>
              <a:p>
                <a:pPr marL="285750" indent="-285750">
                  <a:lnSpc>
                    <a:spcPct val="150000"/>
                  </a:lnSpc>
                  <a:buFont typeface="Arial" panose="020B0604020202020204" pitchFamily="34" charset="0"/>
                  <a:buChar char="•"/>
                </a:pPr>
                <a:endParaRPr lang="en-US" altLang="zh-CN" sz="1600" dirty="0"/>
              </a:p>
              <a:p>
                <a:pPr marL="285750" indent="-285750">
                  <a:lnSpc>
                    <a:spcPct val="150000"/>
                  </a:lnSpc>
                  <a:buFont typeface="Arial" panose="020B0604020202020204" pitchFamily="34" charset="0"/>
                  <a:buChar char="•"/>
                </a:pPr>
                <a:endParaRPr lang="en-US" altLang="zh-CN" sz="1600" dirty="0"/>
              </a:p>
              <a:p>
                <a:pPr marL="285750" indent="-285750">
                  <a:lnSpc>
                    <a:spcPct val="150000"/>
                  </a:lnSpc>
                  <a:buFont typeface="Arial" panose="020B0604020202020204" pitchFamily="34" charset="0"/>
                  <a:buChar char="•"/>
                </a:pPr>
                <a:r>
                  <a:rPr lang="zh-CN" altLang="en-US" sz="1600" dirty="0"/>
                  <a:t>其中：</a:t>
                </a:r>
                <a14:m>
                  <m:oMath xmlns:m="http://schemas.openxmlformats.org/officeDocument/2006/math">
                    <m:r>
                      <a:rPr lang="en-US" altLang="zh-CN" sz="1600" b="0" i="1" smtClean="0">
                        <a:latin typeface="Cambria Math" panose="02040503050406030204" pitchFamily="18" charset="0"/>
                      </a:rPr>
                      <m:t>𝑟</m:t>
                    </m:r>
                    <m:r>
                      <a:rPr lang="en-US" altLang="zh-CN" sz="1600" b="0" i="1" smtClean="0">
                        <a:latin typeface="Cambria Math" panose="02040503050406030204" pitchFamily="18" charset="0"/>
                      </a:rPr>
                      <m:t>∈</m:t>
                    </m:r>
                    <m:sSup>
                      <m:sSupPr>
                        <m:ctrlPr>
                          <a:rPr lang="en-US" altLang="zh-CN" sz="1600" b="0" i="1" smtClean="0">
                            <a:latin typeface="Cambria Math" panose="02040503050406030204" pitchFamily="18" charset="0"/>
                          </a:rPr>
                        </m:ctrlPr>
                      </m:sSupPr>
                      <m:e>
                        <m:r>
                          <a:rPr lang="en-US" altLang="zh-CN" sz="1600" b="0" i="1" smtClean="0">
                            <a:latin typeface="Cambria Math" panose="02040503050406030204" pitchFamily="18" charset="0"/>
                          </a:rPr>
                          <m:t>𝑅</m:t>
                        </m:r>
                      </m:e>
                      <m:sup>
                        <m:r>
                          <a:rPr lang="en-US" altLang="zh-CN" sz="1600" b="0" i="1" smtClean="0">
                            <a:latin typeface="Cambria Math" panose="02040503050406030204" pitchFamily="18" charset="0"/>
                          </a:rPr>
                          <m:t>𝑛</m:t>
                        </m:r>
                      </m:sup>
                    </m:sSup>
                    <m:r>
                      <a:rPr lang="zh-CN" altLang="en-US" sz="1600" i="1">
                        <a:latin typeface="Cambria Math" panose="02040503050406030204" pitchFamily="18" charset="0"/>
                      </a:rPr>
                      <m:t>为</m:t>
                    </m:r>
                  </m:oMath>
                </a14:m>
                <a:r>
                  <a:rPr lang="en-US" altLang="zh-CN" sz="1600" dirty="0"/>
                  <a:t>n</a:t>
                </a:r>
                <a:r>
                  <a:rPr lang="zh-CN" altLang="en-US" sz="1600" dirty="0"/>
                  <a:t>个资产组合的收益率；</a:t>
                </a:r>
                <a:r>
                  <a:rPr lang="en-US" altLang="zh-CN" sz="1600" dirty="0"/>
                  <a:t> </a:t>
                </a:r>
                <a14:m>
                  <m:oMath xmlns:m="http://schemas.openxmlformats.org/officeDocument/2006/math">
                    <m:r>
                      <a:rPr lang="en-US" altLang="zh-CN" sz="1600" b="0" i="1" smtClean="0">
                        <a:latin typeface="Cambria Math" panose="02040503050406030204" pitchFamily="18" charset="0"/>
                      </a:rPr>
                      <m:t>𝜇</m:t>
                    </m:r>
                    <m:r>
                      <a:rPr lang="en-US" altLang="zh-CN" sz="1600" i="1">
                        <a:latin typeface="Cambria Math" panose="02040503050406030204" pitchFamily="18" charset="0"/>
                      </a:rPr>
                      <m:t>∈</m:t>
                    </m:r>
                    <m:sSup>
                      <m:sSupPr>
                        <m:ctrlPr>
                          <a:rPr lang="en-US" altLang="zh-CN" sz="1600" i="1">
                            <a:latin typeface="Cambria Math" panose="02040503050406030204" pitchFamily="18" charset="0"/>
                          </a:rPr>
                        </m:ctrlPr>
                      </m:sSupPr>
                      <m:e>
                        <m:r>
                          <a:rPr lang="en-US" altLang="zh-CN" sz="1600" i="1">
                            <a:latin typeface="Cambria Math" panose="02040503050406030204" pitchFamily="18" charset="0"/>
                          </a:rPr>
                          <m:t>𝑅</m:t>
                        </m:r>
                      </m:e>
                      <m:sup>
                        <m:r>
                          <a:rPr lang="en-US" altLang="zh-CN" sz="1600" i="1">
                            <a:latin typeface="Cambria Math" panose="02040503050406030204" pitchFamily="18" charset="0"/>
                          </a:rPr>
                          <m:t>𝑛</m:t>
                        </m:r>
                      </m:sup>
                    </m:sSup>
                    <m:r>
                      <a:rPr lang="zh-CN" altLang="en-US" sz="1600" i="1" smtClean="0">
                        <a:latin typeface="Cambria Math" panose="02040503050406030204" pitchFamily="18" charset="0"/>
                      </a:rPr>
                      <m:t>为</m:t>
                    </m:r>
                  </m:oMath>
                </a14:m>
                <a:r>
                  <a:rPr lang="zh-CN" altLang="en-US" sz="1600" dirty="0"/>
                  <a:t>期望收益率</a:t>
                </a:r>
                <a:r>
                  <a:rPr lang="en-US" altLang="zh-CN" sz="1600" dirty="0"/>
                  <a:t>, </a:t>
                </a:r>
                <a:r>
                  <a:rPr lang="zh-CN" altLang="en-US" sz="1600" dirty="0">
                    <a:solidFill>
                      <a:srgbClr val="FF0000"/>
                    </a:solidFill>
                  </a:rPr>
                  <a:t>用</a:t>
                </a:r>
                <a14:m>
                  <m:oMath xmlns:m="http://schemas.openxmlformats.org/officeDocument/2006/math">
                    <m:r>
                      <a:rPr lang="en-US" altLang="zh-CN" sz="1600" i="1" smtClean="0">
                        <a:solidFill>
                          <a:srgbClr val="FF0000"/>
                        </a:solidFill>
                        <a:latin typeface="Cambria Math" panose="02040503050406030204" pitchFamily="18" charset="0"/>
                      </a:rPr>
                      <m:t>𝜇</m:t>
                    </m:r>
                  </m:oMath>
                </a14:m>
                <a:r>
                  <a:rPr lang="zh-CN" altLang="en-US" sz="1600" dirty="0">
                    <a:solidFill>
                      <a:srgbClr val="FF0000"/>
                    </a:solidFill>
                  </a:rPr>
                  <a:t>的范围替代确定的</a:t>
                </a:r>
                <a14:m>
                  <m:oMath xmlns:m="http://schemas.openxmlformats.org/officeDocument/2006/math">
                    <m:sSub>
                      <m:sSubPr>
                        <m:ctrlPr>
                          <a:rPr lang="en-US" altLang="zh-CN" sz="1600" b="0" i="1" smtClean="0">
                            <a:solidFill>
                              <a:srgbClr val="FF0000"/>
                            </a:solidFill>
                            <a:latin typeface="Cambria Math" panose="02040503050406030204" pitchFamily="18" charset="0"/>
                          </a:rPr>
                        </m:ctrlPr>
                      </m:sSubPr>
                      <m:e>
                        <m:r>
                          <m:rPr>
                            <m:sty m:val="p"/>
                          </m:rPr>
                          <a:rPr lang="en-US" altLang="zh-CN" sz="1600" b="0" i="0" smtClean="0">
                            <a:solidFill>
                              <a:srgbClr val="FF0000"/>
                            </a:solidFill>
                            <a:latin typeface="Cambria Math" panose="02040503050406030204" pitchFamily="18" charset="0"/>
                          </a:rPr>
                          <m:t>R</m:t>
                        </m:r>
                      </m:e>
                      <m:sub>
                        <m:r>
                          <m:rPr>
                            <m:sty m:val="p"/>
                          </m:rPr>
                          <a:rPr lang="en-US" altLang="zh-CN" sz="1600" b="0" i="0" smtClean="0">
                            <a:solidFill>
                              <a:srgbClr val="FF0000"/>
                            </a:solidFill>
                            <a:latin typeface="Cambria Math" panose="02040503050406030204" pitchFamily="18" charset="0"/>
                          </a:rPr>
                          <m:t>p</m:t>
                        </m:r>
                      </m:sub>
                    </m:sSub>
                    <m:r>
                      <a:rPr lang="en-US" altLang="zh-CN" sz="1600" i="1">
                        <a:solidFill>
                          <a:srgbClr val="FF0000"/>
                        </a:solidFill>
                        <a:latin typeface="Cambria Math" panose="02040503050406030204" pitchFamily="18" charset="0"/>
                      </a:rPr>
                      <m:t> </m:t>
                    </m:r>
                  </m:oMath>
                </a14:m>
                <a:r>
                  <a:rPr lang="zh-CN" altLang="en-US" sz="1600" dirty="0"/>
                  <a:t>；</a:t>
                </a:r>
                <a:r>
                  <a:rPr lang="en-US" altLang="zh-CN" sz="1600" dirty="0"/>
                  <a:t> </a:t>
                </a:r>
                <a14:m>
                  <m:oMath xmlns:m="http://schemas.openxmlformats.org/officeDocument/2006/math">
                    <m:r>
                      <m:rPr>
                        <m:sty m:val="p"/>
                      </m:rPr>
                      <a:rPr lang="en-US" altLang="zh-CN" sz="1600" b="0" i="0" smtClean="0">
                        <a:latin typeface="Cambria Math" panose="02040503050406030204" pitchFamily="18" charset="0"/>
                      </a:rPr>
                      <m:t>f</m:t>
                    </m:r>
                    <m:r>
                      <a:rPr lang="en-US" altLang="zh-CN" sz="1600" i="1">
                        <a:latin typeface="Cambria Math" panose="02040503050406030204" pitchFamily="18" charset="0"/>
                      </a:rPr>
                      <m:t>∈</m:t>
                    </m:r>
                    <m:sSup>
                      <m:sSupPr>
                        <m:ctrlPr>
                          <a:rPr lang="en-US" altLang="zh-CN" sz="1600" i="1">
                            <a:latin typeface="Cambria Math" panose="02040503050406030204" pitchFamily="18" charset="0"/>
                          </a:rPr>
                        </m:ctrlPr>
                      </m:sSupPr>
                      <m:e>
                        <m:r>
                          <a:rPr lang="en-US" altLang="zh-CN" sz="1600" i="1">
                            <a:latin typeface="Cambria Math" panose="02040503050406030204" pitchFamily="18" charset="0"/>
                          </a:rPr>
                          <m:t>𝑅</m:t>
                        </m:r>
                      </m:e>
                      <m:sup>
                        <m:r>
                          <a:rPr lang="en-US" altLang="zh-CN" sz="1600" b="0" i="1" smtClean="0">
                            <a:latin typeface="Cambria Math" panose="02040503050406030204" pitchFamily="18" charset="0"/>
                          </a:rPr>
                          <m:t>𝑚</m:t>
                        </m:r>
                      </m:sup>
                    </m:sSup>
                    <m:r>
                      <a:rPr lang="zh-CN" altLang="en-US" sz="1600" i="1" smtClean="0">
                        <a:latin typeface="Cambria Math" panose="02040503050406030204" pitchFamily="18" charset="0"/>
                      </a:rPr>
                      <m:t>为</m:t>
                    </m:r>
                    <m:r>
                      <m:rPr>
                        <m:sty m:val="p"/>
                      </m:rPr>
                      <a:rPr lang="en-US" altLang="zh-CN" sz="1600" i="1">
                        <a:latin typeface="Cambria Math" panose="02040503050406030204" pitchFamily="18" charset="0"/>
                      </a:rPr>
                      <m:t>m</m:t>
                    </m:r>
                  </m:oMath>
                </a14:m>
                <a:r>
                  <a:rPr lang="zh-CN" altLang="en-US" sz="1600" dirty="0"/>
                  <a:t>个风险因子</a:t>
                </a:r>
                <a:r>
                  <a:rPr lang="en-US" altLang="zh-CN" sz="1600" dirty="0"/>
                  <a:t>; </a:t>
                </a:r>
                <a:endParaRPr lang="en-US" altLang="zh-CN" sz="1600" b="0" i="1" dirty="0">
                  <a:latin typeface="Cambria Math" panose="02040503050406030204" pitchFamily="18" charset="0"/>
                </a:endParaRPr>
              </a:p>
              <a:p>
                <a:pPr marL="285750" indent="-285750">
                  <a:lnSpc>
                    <a:spcPct val="150000"/>
                  </a:lnSpc>
                  <a:buFont typeface="Arial" panose="020B0604020202020204" pitchFamily="34" charset="0"/>
                  <a:buChar char="•"/>
                </a:pPr>
                <a14:m>
                  <m:oMath xmlns:m="http://schemas.openxmlformats.org/officeDocument/2006/math">
                    <m:r>
                      <a:rPr lang="en-US" altLang="zh-CN" sz="1600" b="0" i="1" smtClean="0">
                        <a:latin typeface="Cambria Math" panose="02040503050406030204" pitchFamily="18" charset="0"/>
                      </a:rPr>
                      <m:t>             </m:t>
                    </m:r>
                    <m:r>
                      <a:rPr lang="en-US" altLang="zh-CN" sz="1600" b="0" i="1" smtClean="0">
                        <a:latin typeface="Cambria Math" panose="02040503050406030204" pitchFamily="18" charset="0"/>
                      </a:rPr>
                      <m:t>𝜖</m:t>
                    </m:r>
                    <m:r>
                      <a:rPr lang="en-US" altLang="zh-CN" sz="1600" b="0" i="1" smtClean="0">
                        <a:latin typeface="Cambria Math" panose="02040503050406030204" pitchFamily="18" charset="0"/>
                      </a:rPr>
                      <m:t>∈</m:t>
                    </m:r>
                    <m:sSup>
                      <m:sSupPr>
                        <m:ctrlPr>
                          <a:rPr lang="en-US" altLang="zh-CN" sz="1600" i="1">
                            <a:latin typeface="Cambria Math" panose="02040503050406030204" pitchFamily="18" charset="0"/>
                          </a:rPr>
                        </m:ctrlPr>
                      </m:sSupPr>
                      <m:e>
                        <m:r>
                          <a:rPr lang="en-US" altLang="zh-CN" sz="1600" i="1">
                            <a:latin typeface="Cambria Math" panose="02040503050406030204" pitchFamily="18" charset="0"/>
                          </a:rPr>
                          <m:t>𝑅</m:t>
                        </m:r>
                      </m:e>
                      <m:sup>
                        <m:r>
                          <a:rPr lang="en-US" altLang="zh-CN" sz="1600" b="0" i="1" smtClean="0">
                            <a:latin typeface="Cambria Math" panose="02040503050406030204" pitchFamily="18" charset="0"/>
                          </a:rPr>
                          <m:t>𝑛</m:t>
                        </m:r>
                      </m:sup>
                    </m:sSup>
                    <m:r>
                      <a:rPr lang="zh-CN" altLang="en-US" sz="1600" i="1" smtClean="0">
                        <a:latin typeface="Cambria Math" panose="02040503050406030204" pitchFamily="18" charset="0"/>
                      </a:rPr>
                      <m:t>为</m:t>
                    </m:r>
                  </m:oMath>
                </a14:m>
                <a:r>
                  <a:rPr lang="zh-CN" altLang="en-US" sz="1600" dirty="0"/>
                  <a:t>残差，</a:t>
                </a:r>
                <a14:m>
                  <m:oMath xmlns:m="http://schemas.openxmlformats.org/officeDocument/2006/math">
                    <m:r>
                      <m:rPr>
                        <m:sty m:val="p"/>
                      </m:rPr>
                      <a:rPr lang="en-US" altLang="zh-CN" sz="1600">
                        <a:latin typeface="Cambria Math" panose="02040503050406030204" pitchFamily="18" charset="0"/>
                      </a:rPr>
                      <m:t>E</m:t>
                    </m:r>
                    <m:d>
                      <m:dPr>
                        <m:ctrlPr>
                          <a:rPr lang="en-US" altLang="zh-CN" sz="1600" i="1">
                            <a:latin typeface="Cambria Math" panose="02040503050406030204" pitchFamily="18" charset="0"/>
                          </a:rPr>
                        </m:ctrlPr>
                      </m:dPr>
                      <m:e>
                        <m:r>
                          <a:rPr lang="en-US" altLang="zh-CN" sz="1600" b="0" i="1" smtClean="0">
                            <a:latin typeface="Cambria Math" panose="02040503050406030204" pitchFamily="18" charset="0"/>
                          </a:rPr>
                          <m:t>𝜖</m:t>
                        </m:r>
                      </m:e>
                    </m:d>
                    <m:r>
                      <a:rPr lang="en-US" altLang="zh-CN" sz="1600">
                        <a:latin typeface="Cambria Math" panose="02040503050406030204" pitchFamily="18" charset="0"/>
                      </a:rPr>
                      <m:t>=</m:t>
                    </m:r>
                    <m:r>
                      <a:rPr lang="en-US" altLang="zh-CN" sz="1600" smtClean="0">
                        <a:latin typeface="Cambria Math" panose="02040503050406030204" pitchFamily="18" charset="0"/>
                      </a:rPr>
                      <m:t>0</m:t>
                    </m:r>
                  </m:oMath>
                </a14:m>
                <a:r>
                  <a:rPr lang="en-US" altLang="zh-CN" sz="1600" dirty="0"/>
                  <a:t>;  F</a:t>
                </a:r>
                <a:r>
                  <a:rPr lang="zh-CN" altLang="en-US" sz="1600" dirty="0"/>
                  <a:t>为</a:t>
                </a:r>
                <a:r>
                  <a:rPr lang="en-US" altLang="zh-CN" sz="1600" dirty="0"/>
                  <a:t>f</a:t>
                </a:r>
                <a:r>
                  <a:rPr lang="zh-CN" altLang="en-US" sz="1600" dirty="0"/>
                  <a:t>的方差矩阵（我们假设是已知且正定的）</a:t>
                </a:r>
                <a14:m>
                  <m:oMath xmlns:m="http://schemas.openxmlformats.org/officeDocument/2006/math">
                    <m:r>
                      <a:rPr lang="zh-CN" altLang="en-US" sz="1600" b="0" i="1" dirty="0">
                        <a:latin typeface="Cambria Math" panose="02040503050406030204" pitchFamily="18" charset="0"/>
                      </a:rPr>
                      <m:t>，</m:t>
                    </m:r>
                    <m:r>
                      <a:rPr lang="en-US" altLang="zh-CN" sz="1600" b="0" i="1" smtClean="0">
                        <a:latin typeface="Cambria Math" panose="02040503050406030204" pitchFamily="18" charset="0"/>
                      </a:rPr>
                      <m:t>𝐷</m:t>
                    </m:r>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𝑑𝑖𝑎𝑔</m:t>
                    </m:r>
                    <m:d>
                      <m:dPr>
                        <m:ctrlPr>
                          <a:rPr lang="en-US" altLang="zh-CN" sz="1600" b="0" i="1" smtClean="0">
                            <a:latin typeface="Cambria Math" panose="02040503050406030204" pitchFamily="18" charset="0"/>
                          </a:rPr>
                        </m:ctrlPr>
                      </m:dPr>
                      <m:e>
                        <m:r>
                          <a:rPr lang="en-US" altLang="zh-CN" sz="1600" b="0" i="1" smtClean="0">
                            <a:latin typeface="Cambria Math" panose="02040503050406030204" pitchFamily="18" charset="0"/>
                          </a:rPr>
                          <m:t>𝑑</m:t>
                        </m:r>
                      </m:e>
                    </m:d>
                    <m:r>
                      <a:rPr lang="en-US" altLang="zh-CN" sz="1600" b="0" i="1" smtClean="0">
                        <a:latin typeface="Cambria Math" panose="02040503050406030204" pitchFamily="18" charset="0"/>
                      </a:rPr>
                      <m:t>, </m:t>
                    </m:r>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𝑑</m:t>
                        </m:r>
                      </m:e>
                      <m:sub>
                        <m:r>
                          <a:rPr lang="en-US" altLang="zh-CN" sz="1600" b="0" i="1" smtClean="0">
                            <a:latin typeface="Cambria Math" panose="02040503050406030204" pitchFamily="18" charset="0"/>
                          </a:rPr>
                          <m:t>𝑖</m:t>
                        </m:r>
                      </m:sub>
                    </m:sSub>
                    <m:r>
                      <a:rPr lang="en-US" altLang="zh-CN" sz="1600" b="0" i="1" smtClean="0">
                        <a:latin typeface="Cambria Math" panose="02040503050406030204" pitchFamily="18" charset="0"/>
                      </a:rPr>
                      <m:t>≥0, </m:t>
                    </m:r>
                    <m:r>
                      <a:rPr lang="en-US" altLang="zh-CN" sz="1600" b="0" i="1" smtClean="0">
                        <a:latin typeface="Cambria Math" panose="02040503050406030204" pitchFamily="18" charset="0"/>
                      </a:rPr>
                      <m:t>𝑖</m:t>
                    </m:r>
                    <m:r>
                      <a:rPr lang="en-US" altLang="zh-CN" sz="1600" b="0" i="1" smtClean="0">
                        <a:latin typeface="Cambria Math" panose="02040503050406030204" pitchFamily="18" charset="0"/>
                      </a:rPr>
                      <m:t>=1,…,</m:t>
                    </m:r>
                    <m:r>
                      <a:rPr lang="en-US" altLang="zh-CN" sz="1600" b="0" i="1" smtClean="0">
                        <a:latin typeface="Cambria Math" panose="02040503050406030204" pitchFamily="18" charset="0"/>
                      </a:rPr>
                      <m:t>𝑛</m:t>
                    </m:r>
                  </m:oMath>
                </a14:m>
                <a:endParaRPr lang="en-US" altLang="zh-CN" sz="1600" dirty="0"/>
              </a:p>
              <a:p>
                <a:pPr marL="285750" indent="-285750">
                  <a:lnSpc>
                    <a:spcPct val="150000"/>
                  </a:lnSpc>
                  <a:buFont typeface="Arial" panose="020B0604020202020204" pitchFamily="34" charset="0"/>
                  <a:buChar char="•"/>
                </a:pPr>
                <a:r>
                  <a:rPr lang="en-US" altLang="zh-CN" sz="1600" dirty="0"/>
                  <a:t>             </a:t>
                </a:r>
                <a14:m>
                  <m:oMath xmlns:m="http://schemas.openxmlformats.org/officeDocument/2006/math">
                    <m:r>
                      <m:rPr>
                        <m:sty m:val="p"/>
                      </m:rPr>
                      <a:rPr lang="en-US" altLang="zh-CN" sz="1600" b="0" i="1" dirty="0">
                        <a:latin typeface="Cambria Math" panose="02040503050406030204" pitchFamily="18" charset="0"/>
                      </a:rPr>
                      <m:t>V</m:t>
                    </m:r>
                    <m:r>
                      <a:rPr lang="en-US" altLang="zh-CN" sz="1600" b="0" i="1" smtClean="0">
                        <a:latin typeface="Cambria Math" panose="02040503050406030204" pitchFamily="18" charset="0"/>
                      </a:rPr>
                      <m:t>∈</m:t>
                    </m:r>
                    <m:sSup>
                      <m:sSupPr>
                        <m:ctrlPr>
                          <a:rPr lang="en-US" altLang="zh-CN" sz="1600" b="0" i="1" smtClean="0">
                            <a:latin typeface="Cambria Math" panose="02040503050406030204" pitchFamily="18" charset="0"/>
                          </a:rPr>
                        </m:ctrlPr>
                      </m:sSupPr>
                      <m:e>
                        <m:r>
                          <a:rPr lang="en-US" altLang="zh-CN" sz="1600" b="0" i="1" smtClean="0">
                            <a:latin typeface="Cambria Math" panose="02040503050406030204" pitchFamily="18" charset="0"/>
                          </a:rPr>
                          <m:t>𝑅</m:t>
                        </m:r>
                      </m:e>
                      <m:sup>
                        <m:r>
                          <a:rPr lang="en-US" altLang="zh-CN" sz="1600" b="0" i="1" smtClean="0">
                            <a:latin typeface="Cambria Math" panose="02040503050406030204" pitchFamily="18" charset="0"/>
                          </a:rPr>
                          <m:t>𝑚</m:t>
                        </m:r>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𝑛</m:t>
                        </m:r>
                      </m:sup>
                    </m:sSup>
                    <m:r>
                      <a:rPr lang="zh-CN" altLang="en-US" sz="1600" i="1">
                        <a:latin typeface="Cambria Math" panose="02040503050406030204" pitchFamily="18" charset="0"/>
                      </a:rPr>
                      <m:t>为</m:t>
                    </m:r>
                  </m:oMath>
                </a14:m>
                <a:r>
                  <a:rPr lang="zh-CN" altLang="en-US" sz="1600" dirty="0"/>
                  <a:t>因子载荷，</a:t>
                </a:r>
                <a14:m>
                  <m:oMath xmlns:m="http://schemas.openxmlformats.org/officeDocument/2006/math">
                    <m:r>
                      <m:rPr>
                        <m:sty m:val="p"/>
                      </m:rPr>
                      <a:rPr lang="en-US" altLang="zh-CN" sz="1600" i="1" dirty="0" smtClean="0">
                        <a:solidFill>
                          <a:srgbClr val="FF0000"/>
                        </a:solidFill>
                        <a:latin typeface="Cambria Math" panose="02040503050406030204" pitchFamily="18" charset="0"/>
                      </a:rPr>
                      <m:t>Cov</m:t>
                    </m:r>
                    <m:d>
                      <m:dPr>
                        <m:ctrlPr>
                          <a:rPr lang="en-US" altLang="zh-CN" sz="1600" b="0" i="1" dirty="0" smtClean="0">
                            <a:solidFill>
                              <a:srgbClr val="FF0000"/>
                            </a:solidFill>
                            <a:latin typeface="Cambria Math" panose="02040503050406030204" pitchFamily="18" charset="0"/>
                          </a:rPr>
                        </m:ctrlPr>
                      </m:dPr>
                      <m:e>
                        <m:r>
                          <a:rPr lang="en-US" altLang="zh-CN" sz="1600" b="0" i="1" dirty="0" smtClean="0">
                            <a:solidFill>
                              <a:srgbClr val="FF0000"/>
                            </a:solidFill>
                            <a:latin typeface="Cambria Math" panose="02040503050406030204" pitchFamily="18" charset="0"/>
                          </a:rPr>
                          <m:t>𝑟</m:t>
                        </m:r>
                      </m:e>
                    </m:d>
                    <m:r>
                      <a:rPr lang="en-US" altLang="zh-CN" sz="1600" b="0" i="1" dirty="0" smtClean="0">
                        <a:solidFill>
                          <a:srgbClr val="FF0000"/>
                        </a:solidFill>
                        <a:latin typeface="Cambria Math" panose="02040503050406030204" pitchFamily="18" charset="0"/>
                      </a:rPr>
                      <m:t>=</m:t>
                    </m:r>
                    <m:sSup>
                      <m:sSupPr>
                        <m:ctrlPr>
                          <a:rPr lang="en-US" altLang="zh-CN" sz="1600" b="0" i="1" dirty="0" smtClean="0">
                            <a:solidFill>
                              <a:srgbClr val="FF0000"/>
                            </a:solidFill>
                            <a:latin typeface="Cambria Math" panose="02040503050406030204" pitchFamily="18" charset="0"/>
                          </a:rPr>
                        </m:ctrlPr>
                      </m:sSupPr>
                      <m:e>
                        <m:r>
                          <a:rPr lang="en-US" altLang="zh-CN" sz="1600" b="0" i="1" dirty="0" smtClean="0">
                            <a:solidFill>
                              <a:srgbClr val="FF0000"/>
                            </a:solidFill>
                            <a:latin typeface="Cambria Math" panose="02040503050406030204" pitchFamily="18" charset="0"/>
                          </a:rPr>
                          <m:t>𝑉</m:t>
                        </m:r>
                      </m:e>
                      <m:sup>
                        <m:r>
                          <a:rPr lang="en-US" altLang="zh-CN" sz="1600" b="0" i="1" dirty="0" smtClean="0">
                            <a:solidFill>
                              <a:srgbClr val="FF0000"/>
                            </a:solidFill>
                            <a:latin typeface="Cambria Math" panose="02040503050406030204" pitchFamily="18" charset="0"/>
                          </a:rPr>
                          <m:t>𝑇</m:t>
                        </m:r>
                      </m:sup>
                    </m:sSup>
                    <m:r>
                      <a:rPr lang="en-US" altLang="zh-CN" sz="1600" b="0" i="1" dirty="0" smtClean="0">
                        <a:solidFill>
                          <a:srgbClr val="FF0000"/>
                        </a:solidFill>
                        <a:latin typeface="Cambria Math" panose="02040503050406030204" pitchFamily="18" charset="0"/>
                      </a:rPr>
                      <m:t>𝐹𝑉</m:t>
                    </m:r>
                    <m:r>
                      <a:rPr lang="en-US" altLang="zh-CN" sz="1600" b="0" i="1" dirty="0" smtClean="0">
                        <a:solidFill>
                          <a:srgbClr val="FF0000"/>
                        </a:solidFill>
                        <a:latin typeface="Cambria Math" panose="02040503050406030204" pitchFamily="18" charset="0"/>
                      </a:rPr>
                      <m:t>+</m:t>
                    </m:r>
                    <m:r>
                      <a:rPr lang="en-US" altLang="zh-CN" sz="1600" b="0" i="1" dirty="0" smtClean="0">
                        <a:solidFill>
                          <a:srgbClr val="FF0000"/>
                        </a:solidFill>
                        <a:latin typeface="Cambria Math" panose="02040503050406030204" pitchFamily="18" charset="0"/>
                      </a:rPr>
                      <m:t>𝐷</m:t>
                    </m:r>
                  </m:oMath>
                </a14:m>
                <a:r>
                  <a:rPr lang="zh-CN" altLang="en-US" sz="1600" dirty="0">
                    <a:solidFill>
                      <a:srgbClr val="FF0000"/>
                    </a:solidFill>
                  </a:rPr>
                  <a:t>，用</a:t>
                </a:r>
                <a:r>
                  <a:rPr lang="en-US" altLang="zh-CN" sz="1600" dirty="0" err="1">
                    <a:solidFill>
                      <a:srgbClr val="FF0000"/>
                    </a:solidFill>
                  </a:rPr>
                  <a:t>Cov</a:t>
                </a:r>
                <a:r>
                  <a:rPr lang="en-US" altLang="zh-CN" sz="1600" dirty="0">
                    <a:solidFill>
                      <a:srgbClr val="FF0000"/>
                    </a:solidFill>
                  </a:rPr>
                  <a:t>(r)</a:t>
                </a:r>
                <a:r>
                  <a:rPr lang="zh-CN" altLang="en-US" sz="1600" dirty="0">
                    <a:solidFill>
                      <a:srgbClr val="FF0000"/>
                    </a:solidFill>
                  </a:rPr>
                  <a:t>的范围替代确定的</a:t>
                </a:r>
                <a14:m>
                  <m:oMath xmlns:m="http://schemas.openxmlformats.org/officeDocument/2006/math">
                    <m:r>
                      <m:rPr>
                        <m:sty m:val="p"/>
                      </m:rPr>
                      <a:rPr lang="en-US" altLang="zh-CN" sz="1600" b="0" i="0" smtClean="0">
                        <a:solidFill>
                          <a:srgbClr val="FF0000"/>
                        </a:solidFill>
                        <a:latin typeface="Cambria Math" panose="02040503050406030204" pitchFamily="18" charset="0"/>
                      </a:rPr>
                      <m:t>Σ</m:t>
                    </m:r>
                  </m:oMath>
                </a14:m>
                <a:endParaRPr lang="en-US" altLang="zh-CN" sz="1600" dirty="0"/>
              </a:p>
            </p:txBody>
          </p:sp>
        </mc:Choice>
        <mc:Fallback xmlns="">
          <p:sp>
            <p:nvSpPr>
              <p:cNvPr id="9" name="文本框 8">
                <a:extLst>
                  <a:ext uri="{FF2B5EF4-FFF2-40B4-BE49-F238E27FC236}">
                    <a16:creationId xmlns:a16="http://schemas.microsoft.com/office/drawing/2014/main" id="{4C39F9DB-599A-46EB-953E-F7119919CBC7}"/>
                  </a:ext>
                </a:extLst>
              </p:cNvPr>
              <p:cNvSpPr txBox="1">
                <a:spLocks noRot="1" noChangeAspect="1" noMove="1" noResize="1" noEditPoints="1" noAdjustHandles="1" noChangeArrowheads="1" noChangeShapeType="1" noTextEdit="1"/>
              </p:cNvSpPr>
              <p:nvPr/>
            </p:nvSpPr>
            <p:spPr>
              <a:xfrm>
                <a:off x="346748" y="1205265"/>
                <a:ext cx="11335127" cy="2299027"/>
              </a:xfrm>
              <a:prstGeom prst="rect">
                <a:avLst/>
              </a:prstGeom>
              <a:blipFill>
                <a:blip r:embed="rId2"/>
                <a:stretch>
                  <a:fillRect l="-161" b="-2105"/>
                </a:stretch>
              </a:blipFill>
              <a:ln w="19050">
                <a:solidFill>
                  <a:srgbClr val="972022"/>
                </a:solidFill>
                <a:prstDash val="sysDash"/>
              </a:ln>
            </p:spPr>
            <p:txBody>
              <a:bodyPr/>
              <a:lstStyle/>
              <a:p>
                <a:r>
                  <a:rPr lang="zh-CN" altLang="en-US">
                    <a:noFill/>
                  </a:rPr>
                  <a:t> </a:t>
                </a:r>
              </a:p>
            </p:txBody>
          </p:sp>
        </mc:Fallback>
      </mc:AlternateContent>
      <p:sp>
        <p:nvSpPr>
          <p:cNvPr id="10" name="文本框 9">
            <a:extLst>
              <a:ext uri="{FF2B5EF4-FFF2-40B4-BE49-F238E27FC236}">
                <a16:creationId xmlns:a16="http://schemas.microsoft.com/office/drawing/2014/main" xmlns="" id="{89E3076D-5050-467A-9CE0-6306E5916181}"/>
              </a:ext>
            </a:extLst>
          </p:cNvPr>
          <p:cNvSpPr txBox="1"/>
          <p:nvPr/>
        </p:nvSpPr>
        <p:spPr>
          <a:xfrm>
            <a:off x="345258" y="845092"/>
            <a:ext cx="1289527" cy="369332"/>
          </a:xfrm>
          <a:prstGeom prst="rect">
            <a:avLst/>
          </a:prstGeom>
          <a:solidFill>
            <a:srgbClr val="9C0308"/>
          </a:solidFill>
        </p:spPr>
        <p:txBody>
          <a:bodyPr wrap="square" rtlCol="0">
            <a:spAutoFit/>
          </a:bodyPr>
          <a:lstStyle/>
          <a:p>
            <a:pPr algn="ctr"/>
            <a:r>
              <a:rPr lang="zh-CN" altLang="en-US" dirty="0">
                <a:solidFill>
                  <a:schemeClr val="bg1"/>
                </a:solidFill>
              </a:rPr>
              <a:t>基本模型</a:t>
            </a:r>
          </a:p>
        </p:txBody>
      </p:sp>
      <p:pic>
        <p:nvPicPr>
          <p:cNvPr id="12" name="图片 11">
            <a:extLst>
              <a:ext uri="{FF2B5EF4-FFF2-40B4-BE49-F238E27FC236}">
                <a16:creationId xmlns:a16="http://schemas.microsoft.com/office/drawing/2014/main" xmlns="" id="{0E67B5E5-627C-49DF-8B14-8CA0E00A57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40968" y="1416223"/>
            <a:ext cx="2107985" cy="869631"/>
          </a:xfrm>
          <a:prstGeom prst="rect">
            <a:avLst/>
          </a:prstGeom>
        </p:spPr>
      </p:pic>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xmlns="" id="{7BADCABC-6E44-421F-97AF-84F3946EFEB6}"/>
                  </a:ext>
                </a:extLst>
              </p:cNvPr>
              <p:cNvSpPr txBox="1"/>
              <p:nvPr/>
            </p:nvSpPr>
            <p:spPr>
              <a:xfrm>
                <a:off x="345258" y="4103823"/>
                <a:ext cx="11335127" cy="1996572"/>
              </a:xfrm>
              <a:prstGeom prst="rect">
                <a:avLst/>
              </a:prstGeom>
              <a:noFill/>
              <a:ln w="19050">
                <a:solidFill>
                  <a:srgbClr val="972022"/>
                </a:solidFill>
                <a:prstDash val="sysDash"/>
              </a:ln>
            </p:spPr>
            <p:txBody>
              <a:bodyPr wrap="square" rtlCol="0">
                <a:spAutoFit/>
              </a:bodyPr>
              <a:lstStyle/>
              <a:p>
                <a:pPr marL="285750" indent="-285750">
                  <a:lnSpc>
                    <a:spcPct val="150000"/>
                  </a:lnSpc>
                  <a:buFont typeface="Arial" panose="020B0604020202020204" pitchFamily="34" charset="0"/>
                  <a:buChar char="•"/>
                </a:pPr>
                <a:r>
                  <a:rPr lang="zh-CN" altLang="en-US" sz="1600" dirty="0"/>
                  <a:t>为了获取资产组合的期望收益</a:t>
                </a:r>
                <a14:m>
                  <m:oMath xmlns:m="http://schemas.openxmlformats.org/officeDocument/2006/math">
                    <m:r>
                      <a:rPr lang="en-US" altLang="zh-CN" sz="1600" b="0" i="1" smtClean="0">
                        <a:latin typeface="Cambria Math" panose="02040503050406030204" pitchFamily="18" charset="0"/>
                      </a:rPr>
                      <m:t>𝜇</m:t>
                    </m:r>
                  </m:oMath>
                </a14:m>
                <a:r>
                  <a:rPr lang="zh-CN" altLang="en-US" sz="1600" dirty="0"/>
                  <a:t>和方差矩阵</a:t>
                </a:r>
                <a14:m>
                  <m:oMath xmlns:m="http://schemas.openxmlformats.org/officeDocument/2006/math">
                    <m:sSup>
                      <m:sSupPr>
                        <m:ctrlPr>
                          <a:rPr lang="en-US" altLang="zh-CN" sz="1600" i="1" dirty="0">
                            <a:latin typeface="Cambria Math" panose="02040503050406030204" pitchFamily="18" charset="0"/>
                          </a:rPr>
                        </m:ctrlPr>
                      </m:sSupPr>
                      <m:e>
                        <m:r>
                          <a:rPr lang="en-US" altLang="zh-CN" sz="1600" i="1" dirty="0">
                            <a:latin typeface="Cambria Math" panose="02040503050406030204" pitchFamily="18" charset="0"/>
                          </a:rPr>
                          <m:t>𝑉</m:t>
                        </m:r>
                      </m:e>
                      <m:sup>
                        <m:r>
                          <a:rPr lang="en-US" altLang="zh-CN" sz="1600" i="1" dirty="0">
                            <a:latin typeface="Cambria Math" panose="02040503050406030204" pitchFamily="18" charset="0"/>
                          </a:rPr>
                          <m:t>𝑇</m:t>
                        </m:r>
                      </m:sup>
                    </m:sSup>
                    <m:r>
                      <a:rPr lang="en-US" altLang="zh-CN" sz="1600" i="1" dirty="0">
                        <a:latin typeface="Cambria Math" panose="02040503050406030204" pitchFamily="18" charset="0"/>
                      </a:rPr>
                      <m:t>𝐹𝑉</m:t>
                    </m:r>
                    <m:r>
                      <a:rPr lang="en-US" altLang="zh-CN" sz="1600" i="1" dirty="0">
                        <a:latin typeface="Cambria Math" panose="02040503050406030204" pitchFamily="18" charset="0"/>
                      </a:rPr>
                      <m:t>+</m:t>
                    </m:r>
                    <m:r>
                      <a:rPr lang="en-US" altLang="zh-CN" sz="1600" i="1" dirty="0">
                        <a:latin typeface="Cambria Math" panose="02040503050406030204" pitchFamily="18" charset="0"/>
                      </a:rPr>
                      <m:t>𝐷</m:t>
                    </m:r>
                  </m:oMath>
                </a14:m>
                <a:r>
                  <a:rPr lang="zh-CN" altLang="en-US" sz="1600" dirty="0"/>
                  <a:t>范围，我们需要求得以下参数的范围：</a:t>
                </a:r>
                <a:endParaRPr lang="en-US" altLang="zh-CN" sz="1600" dirty="0"/>
              </a:p>
              <a:p>
                <a:pPr marL="285750" indent="-285750">
                  <a:lnSpc>
                    <a:spcPct val="150000"/>
                  </a:lnSpc>
                  <a:buFont typeface="Arial" panose="020B0604020202020204" pitchFamily="34" charset="0"/>
                  <a:buChar char="•"/>
                </a:pPr>
                <a:endParaRPr lang="en-US" altLang="zh-CN" sz="1600" dirty="0"/>
              </a:p>
              <a:p>
                <a:pPr marL="285750" indent="-285750">
                  <a:lnSpc>
                    <a:spcPct val="150000"/>
                  </a:lnSpc>
                  <a:buFont typeface="Arial" panose="020B0604020202020204" pitchFamily="34" charset="0"/>
                  <a:buChar char="•"/>
                </a:pPr>
                <a:endParaRPr lang="en-US" altLang="zh-CN" sz="1600" dirty="0"/>
              </a:p>
              <a:p>
                <a:pPr marL="285750" indent="-285750">
                  <a:lnSpc>
                    <a:spcPct val="150000"/>
                  </a:lnSpc>
                  <a:buFont typeface="Arial" panose="020B0604020202020204" pitchFamily="34" charset="0"/>
                  <a:buChar char="•"/>
                </a:pPr>
                <a:endParaRPr lang="en-US" altLang="zh-CN" sz="1600" dirty="0"/>
              </a:p>
              <a:p>
                <a:pPr marL="285750" indent="-285750">
                  <a:lnSpc>
                    <a:spcPct val="150000"/>
                  </a:lnSpc>
                  <a:buFont typeface="Arial" panose="020B0604020202020204" pitchFamily="34" charset="0"/>
                  <a:buChar char="•"/>
                </a:pPr>
                <a:r>
                  <a:rPr lang="zh-CN" altLang="en-US" sz="1600" dirty="0"/>
                  <a:t>其中</a:t>
                </a:r>
                <a14:m>
                  <m:oMath xmlns:m="http://schemas.openxmlformats.org/officeDocument/2006/math">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𝜇</m:t>
                        </m:r>
                      </m:e>
                      <m:sub>
                        <m:r>
                          <a:rPr lang="en-US" altLang="zh-CN" sz="1600" b="0" i="1" smtClean="0">
                            <a:latin typeface="Cambria Math" panose="02040503050406030204" pitchFamily="18" charset="0"/>
                          </a:rPr>
                          <m:t>0</m:t>
                        </m:r>
                      </m:sub>
                    </m:sSub>
                    <m:r>
                      <a:rPr lang="en-US" altLang="zh-CN" sz="1600" b="0" i="1" smtClean="0">
                        <a:latin typeface="Cambria Math" panose="02040503050406030204" pitchFamily="18" charset="0"/>
                      </a:rPr>
                      <m:t>,  </m:t>
                    </m:r>
                    <m:sSub>
                      <m:sSubPr>
                        <m:ctrlPr>
                          <a:rPr lang="en-US" altLang="zh-CN" sz="1600" b="0" i="1" smtClean="0">
                            <a:latin typeface="Cambria Math" panose="02040503050406030204" pitchFamily="18" charset="0"/>
                          </a:rPr>
                        </m:ctrlPr>
                      </m:sSubPr>
                      <m:e>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𝑉</m:t>
                            </m:r>
                          </m:e>
                          <m:sub>
                            <m:r>
                              <a:rPr lang="en-US" altLang="zh-CN" sz="1600" b="0" i="1" smtClean="0">
                                <a:latin typeface="Cambria Math" panose="02040503050406030204" pitchFamily="18" charset="0"/>
                              </a:rPr>
                              <m:t>0</m:t>
                            </m:r>
                          </m:sub>
                        </m:sSub>
                        <m:r>
                          <a:rPr lang="en-US" altLang="zh-CN" sz="1600" b="0" i="1" smtClean="0">
                            <a:latin typeface="Cambria Math" panose="02040503050406030204" pitchFamily="18" charset="0"/>
                          </a:rPr>
                          <m:t>,  </m:t>
                        </m:r>
                        <m:r>
                          <a:rPr lang="en-US" altLang="zh-CN" sz="1600" b="0" i="1" smtClean="0">
                            <a:latin typeface="Cambria Math" panose="02040503050406030204" pitchFamily="18" charset="0"/>
                          </a:rPr>
                          <m:t>𝐺</m:t>
                        </m:r>
                        <m:r>
                          <a:rPr lang="en-US" altLang="zh-CN" sz="1600" b="0" i="1" smtClean="0">
                            <a:latin typeface="Cambria Math" panose="02040503050406030204" pitchFamily="18" charset="0"/>
                          </a:rPr>
                          <m:t> </m:t>
                        </m:r>
                        <m:r>
                          <a:rPr lang="zh-CN" altLang="en-US" sz="1600" i="1">
                            <a:latin typeface="Cambria Math" panose="02040503050406030204" pitchFamily="18" charset="0"/>
                          </a:rPr>
                          <m:t>和</m:t>
                        </m:r>
                        <m:r>
                          <a:rPr lang="en-US" altLang="zh-CN" sz="1600" b="0" i="1" smtClean="0">
                            <a:latin typeface="Cambria Math" panose="02040503050406030204" pitchFamily="18" charset="0"/>
                          </a:rPr>
                          <m:t> </m:t>
                        </m:r>
                        <m:r>
                          <m:rPr>
                            <m:sty m:val="p"/>
                          </m:rPr>
                          <a:rPr lang="el-GR" altLang="zh-CN" sz="1600" i="1">
                            <a:latin typeface="Cambria Math" panose="02040503050406030204" pitchFamily="18" charset="0"/>
                          </a:rPr>
                          <m:t>γ</m:t>
                        </m:r>
                      </m:e>
                      <m:sub>
                        <m:r>
                          <a:rPr lang="en-US" altLang="zh-CN" sz="1600" b="0" i="1" smtClean="0">
                            <a:latin typeface="Cambria Math" panose="02040503050406030204" pitchFamily="18" charset="0"/>
                          </a:rPr>
                          <m:t>𝑖</m:t>
                        </m:r>
                      </m:sub>
                    </m:sSub>
                    <m:r>
                      <a:rPr lang="en-US" altLang="zh-CN" sz="1600" b="0" i="1" smtClean="0">
                        <a:latin typeface="Cambria Math" panose="02040503050406030204" pitchFamily="18" charset="0"/>
                      </a:rPr>
                      <m:t>,  </m:t>
                    </m:r>
                    <m:acc>
                      <m:accPr>
                        <m:chr m:val="̅"/>
                        <m:ctrlPr>
                          <a:rPr lang="en-US" altLang="zh-CN" sz="1600" b="0" i="1" smtClean="0">
                            <a:latin typeface="Cambria Math" panose="02040503050406030204" pitchFamily="18" charset="0"/>
                          </a:rPr>
                        </m:ctrlPr>
                      </m:accPr>
                      <m:e>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𝑑</m:t>
                            </m:r>
                          </m:e>
                          <m:sub>
                            <m:r>
                              <a:rPr lang="en-US" altLang="zh-CN" sz="1600" b="0" i="1" smtClean="0">
                                <a:latin typeface="Cambria Math" panose="02040503050406030204" pitchFamily="18" charset="0"/>
                              </a:rPr>
                              <m:t>𝑖</m:t>
                            </m:r>
                          </m:sub>
                        </m:sSub>
                      </m:e>
                    </m:acc>
                    <m:r>
                      <a:rPr lang="en-US" altLang="zh-CN" sz="1600" b="0" i="1" smtClean="0">
                        <a:latin typeface="Cambria Math" panose="02040503050406030204" pitchFamily="18" charset="0"/>
                      </a:rPr>
                      <m:t>,  </m:t>
                    </m:r>
                    <m:bar>
                      <m:barPr>
                        <m:ctrlPr>
                          <a:rPr lang="en-US" altLang="zh-CN" sz="1600" b="0" i="1" smtClean="0">
                            <a:latin typeface="Cambria Math" panose="02040503050406030204" pitchFamily="18" charset="0"/>
                          </a:rPr>
                        </m:ctrlPr>
                      </m:barPr>
                      <m:e>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𝑑</m:t>
                            </m:r>
                          </m:e>
                          <m:sub>
                            <m:r>
                              <a:rPr lang="en-US" altLang="zh-CN" sz="1600" b="0" i="1" smtClean="0">
                                <a:latin typeface="Cambria Math" panose="02040503050406030204" pitchFamily="18" charset="0"/>
                              </a:rPr>
                              <m:t>𝑖</m:t>
                            </m:r>
                          </m:sub>
                        </m:sSub>
                      </m:e>
                    </m:bar>
                    <m:r>
                      <a:rPr lang="en-US" altLang="zh-CN" sz="1600" b="0" i="1" smtClean="0">
                        <a:latin typeface="Cambria Math" panose="02040503050406030204" pitchFamily="18" charset="0"/>
                      </a:rPr>
                      <m:t>,  </m:t>
                    </m:r>
                    <m:sSub>
                      <m:sSubPr>
                        <m:ctrlPr>
                          <a:rPr lang="en-US" altLang="zh-CN" sz="1600" b="0" i="1" smtClean="0">
                            <a:latin typeface="Cambria Math" panose="02040503050406030204" pitchFamily="18" charset="0"/>
                          </a:rPr>
                        </m:ctrlPr>
                      </m:sSubPr>
                      <m:e>
                        <m:r>
                          <m:rPr>
                            <m:sty m:val="p"/>
                          </m:rPr>
                          <a:rPr lang="el-GR" altLang="zh-CN" sz="1600" b="0" i="1" smtClean="0">
                            <a:latin typeface="Cambria Math" panose="02040503050406030204" pitchFamily="18" charset="0"/>
                          </a:rPr>
                          <m:t>ρ</m:t>
                        </m:r>
                      </m:e>
                      <m:sub>
                        <m:r>
                          <a:rPr lang="en-US" altLang="zh-CN" sz="1600" b="0" i="1" smtClean="0">
                            <a:latin typeface="Cambria Math" panose="02040503050406030204" pitchFamily="18" charset="0"/>
                          </a:rPr>
                          <m:t>𝑖</m:t>
                        </m:r>
                      </m:sub>
                    </m:sSub>
                  </m:oMath>
                </a14:m>
                <a:r>
                  <a:rPr lang="zh-CN" altLang="en-US" sz="1600" dirty="0"/>
                  <a:t>都可以通过多元线性回归获得</a:t>
                </a:r>
                <a:endParaRPr lang="en-US" altLang="zh-CN" sz="1600" dirty="0"/>
              </a:p>
            </p:txBody>
          </p:sp>
        </mc:Choice>
        <mc:Fallback xmlns="">
          <p:sp>
            <p:nvSpPr>
              <p:cNvPr id="15" name="文本框 14">
                <a:extLst>
                  <a:ext uri="{FF2B5EF4-FFF2-40B4-BE49-F238E27FC236}">
                    <a16:creationId xmlns:a16="http://schemas.microsoft.com/office/drawing/2014/main" id="{7BADCABC-6E44-421F-97AF-84F3946EFEB6}"/>
                  </a:ext>
                </a:extLst>
              </p:cNvPr>
              <p:cNvSpPr txBox="1">
                <a:spLocks noRot="1" noChangeAspect="1" noMove="1" noResize="1" noEditPoints="1" noAdjustHandles="1" noChangeArrowheads="1" noChangeShapeType="1" noTextEdit="1"/>
              </p:cNvSpPr>
              <p:nvPr/>
            </p:nvSpPr>
            <p:spPr>
              <a:xfrm>
                <a:off x="345258" y="4103823"/>
                <a:ext cx="11335127" cy="1996572"/>
              </a:xfrm>
              <a:prstGeom prst="rect">
                <a:avLst/>
              </a:prstGeom>
              <a:blipFill>
                <a:blip r:embed="rId4"/>
                <a:stretch>
                  <a:fillRect l="-161"/>
                </a:stretch>
              </a:blipFill>
              <a:ln w="19050">
                <a:solidFill>
                  <a:srgbClr val="972022"/>
                </a:solidFill>
                <a:prstDash val="sysDash"/>
              </a:ln>
            </p:spPr>
            <p:txBody>
              <a:bodyPr/>
              <a:lstStyle/>
              <a:p>
                <a:r>
                  <a:rPr lang="zh-CN" altLang="en-US">
                    <a:noFill/>
                  </a:rPr>
                  <a:t> </a:t>
                </a:r>
              </a:p>
            </p:txBody>
          </p:sp>
        </mc:Fallback>
      </mc:AlternateContent>
      <p:sp>
        <p:nvSpPr>
          <p:cNvPr id="16" name="文本框 15">
            <a:extLst>
              <a:ext uri="{FF2B5EF4-FFF2-40B4-BE49-F238E27FC236}">
                <a16:creationId xmlns:a16="http://schemas.microsoft.com/office/drawing/2014/main" xmlns="" id="{F7188E15-5DEB-47B0-A653-D12BC6A8103F}"/>
              </a:ext>
            </a:extLst>
          </p:cNvPr>
          <p:cNvSpPr txBox="1"/>
          <p:nvPr/>
        </p:nvSpPr>
        <p:spPr>
          <a:xfrm>
            <a:off x="342277" y="3728248"/>
            <a:ext cx="1419609" cy="369332"/>
          </a:xfrm>
          <a:prstGeom prst="rect">
            <a:avLst/>
          </a:prstGeom>
          <a:solidFill>
            <a:srgbClr val="9C0308"/>
          </a:solidFill>
        </p:spPr>
        <p:txBody>
          <a:bodyPr wrap="square" rtlCol="0">
            <a:spAutoFit/>
          </a:bodyPr>
          <a:lstStyle/>
          <a:p>
            <a:pPr algn="ctr"/>
            <a:r>
              <a:rPr lang="zh-CN" altLang="en-US" dirty="0">
                <a:solidFill>
                  <a:schemeClr val="bg1"/>
                </a:solidFill>
              </a:rPr>
              <a:t>参数的范围</a:t>
            </a:r>
          </a:p>
        </p:txBody>
      </p:sp>
      <p:grpSp>
        <p:nvGrpSpPr>
          <p:cNvPr id="17" name="组合 16">
            <a:extLst>
              <a:ext uri="{FF2B5EF4-FFF2-40B4-BE49-F238E27FC236}">
                <a16:creationId xmlns:a16="http://schemas.microsoft.com/office/drawing/2014/main" xmlns="" id="{443715F9-F7C5-4255-BCDA-5A86DEE77678}"/>
              </a:ext>
            </a:extLst>
          </p:cNvPr>
          <p:cNvGrpSpPr/>
          <p:nvPr/>
        </p:nvGrpSpPr>
        <p:grpSpPr>
          <a:xfrm>
            <a:off x="2486245" y="4475228"/>
            <a:ext cx="7206067" cy="1243948"/>
            <a:chOff x="3684746" y="1762514"/>
            <a:chExt cx="7206067" cy="1243948"/>
          </a:xfrm>
        </p:grpSpPr>
        <p:pic>
          <p:nvPicPr>
            <p:cNvPr id="18" name="图片 17">
              <a:extLst>
                <a:ext uri="{FF2B5EF4-FFF2-40B4-BE49-F238E27FC236}">
                  <a16:creationId xmlns:a16="http://schemas.microsoft.com/office/drawing/2014/main" xmlns="" id="{2FA9E9FC-E507-4ECF-8836-66DC9470E83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84746" y="2240235"/>
              <a:ext cx="4787159" cy="317516"/>
            </a:xfrm>
            <a:prstGeom prst="rect">
              <a:avLst/>
            </a:prstGeom>
          </p:spPr>
        </p:pic>
        <p:pic>
          <p:nvPicPr>
            <p:cNvPr id="19" name="图片 18">
              <a:extLst>
                <a:ext uri="{FF2B5EF4-FFF2-40B4-BE49-F238E27FC236}">
                  <a16:creationId xmlns:a16="http://schemas.microsoft.com/office/drawing/2014/main" xmlns="" id="{F32FE695-1200-4178-A8FA-8579819B55B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84746" y="2565531"/>
              <a:ext cx="5379355" cy="440931"/>
            </a:xfrm>
            <a:prstGeom prst="rect">
              <a:avLst/>
            </a:prstGeom>
          </p:spPr>
        </p:pic>
        <p:pic>
          <p:nvPicPr>
            <p:cNvPr id="20" name="图片 19">
              <a:extLst>
                <a:ext uri="{FF2B5EF4-FFF2-40B4-BE49-F238E27FC236}">
                  <a16:creationId xmlns:a16="http://schemas.microsoft.com/office/drawing/2014/main" xmlns="" id="{2FE656AF-FE94-4490-A8F7-664C5A69D06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064101" y="2552760"/>
              <a:ext cx="1826712" cy="440930"/>
            </a:xfrm>
            <a:prstGeom prst="rect">
              <a:avLst/>
            </a:prstGeom>
          </p:spPr>
        </p:pic>
        <p:pic>
          <p:nvPicPr>
            <p:cNvPr id="21" name="图片 20">
              <a:extLst>
                <a:ext uri="{FF2B5EF4-FFF2-40B4-BE49-F238E27FC236}">
                  <a16:creationId xmlns:a16="http://schemas.microsoft.com/office/drawing/2014/main" xmlns="" id="{0DF43C6B-F594-4404-BABE-6E7B1D6D76B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684747" y="1762514"/>
              <a:ext cx="4400440" cy="446662"/>
            </a:xfrm>
            <a:prstGeom prst="rect">
              <a:avLst/>
            </a:prstGeom>
          </p:spPr>
        </p:pic>
      </p:grpSp>
    </p:spTree>
    <p:extLst>
      <p:ext uri="{BB962C8B-B14F-4D97-AF65-F5344CB8AC3E}">
        <p14:creationId xmlns:p14="http://schemas.microsoft.com/office/powerpoint/2010/main" val="7240290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AF079F35-07A6-4DE7-8649-9312D0E2FCD6}"/>
              </a:ext>
            </a:extLst>
          </p:cNvPr>
          <p:cNvSpPr>
            <a:spLocks noGrp="1"/>
          </p:cNvSpPr>
          <p:nvPr>
            <p:ph type="title"/>
          </p:nvPr>
        </p:nvSpPr>
        <p:spPr/>
        <p:txBody>
          <a:bodyPr/>
          <a:lstStyle/>
          <a:p>
            <a:r>
              <a:rPr lang="zh-CN" altLang="en-US" dirty="0"/>
              <a:t>多元线性回归的参数估计</a:t>
            </a:r>
          </a:p>
        </p:txBody>
      </p:sp>
      <p:sp>
        <p:nvSpPr>
          <p:cNvPr id="3" name="灯片编号占位符 2">
            <a:extLst>
              <a:ext uri="{FF2B5EF4-FFF2-40B4-BE49-F238E27FC236}">
                <a16:creationId xmlns:a16="http://schemas.microsoft.com/office/drawing/2014/main" xmlns="" id="{1FC9D8E0-0162-4459-BC24-6F6277C1ED15}"/>
              </a:ext>
            </a:extLst>
          </p:cNvPr>
          <p:cNvSpPr>
            <a:spLocks noGrp="1"/>
          </p:cNvSpPr>
          <p:nvPr>
            <p:ph type="sldNum" sz="quarter" idx="12"/>
          </p:nvPr>
        </p:nvSpPr>
        <p:spPr>
          <a:xfrm>
            <a:off x="9074024" y="6355393"/>
            <a:ext cx="2743200" cy="365125"/>
          </a:xfrm>
        </p:spPr>
        <p:txBody>
          <a:bodyPr/>
          <a:lstStyle/>
          <a:p>
            <a:fld id="{1827CD8D-0C45-4313-8514-3276C2338651}" type="slidenum">
              <a:rPr lang="zh-CN" altLang="en-US" smtClean="0"/>
              <a:pPr/>
              <a:t>13</a:t>
            </a:fld>
            <a:endParaRPr lang="zh-CN" altLang="en-US" dirty="0"/>
          </a:p>
        </p:txBody>
      </p:sp>
      <p:grpSp>
        <p:nvGrpSpPr>
          <p:cNvPr id="29" name="组合 28">
            <a:extLst>
              <a:ext uri="{FF2B5EF4-FFF2-40B4-BE49-F238E27FC236}">
                <a16:creationId xmlns:a16="http://schemas.microsoft.com/office/drawing/2014/main" xmlns="" id="{D6C2B164-4E90-4901-AFA6-542DB3F5E906}"/>
              </a:ext>
            </a:extLst>
          </p:cNvPr>
          <p:cNvGrpSpPr/>
          <p:nvPr/>
        </p:nvGrpSpPr>
        <p:grpSpPr>
          <a:xfrm>
            <a:off x="332282" y="814432"/>
            <a:ext cx="11335127" cy="2266133"/>
            <a:chOff x="332282" y="814432"/>
            <a:chExt cx="11335127" cy="2266133"/>
          </a:xfrm>
        </p:grpSpPr>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xmlns="" id="{C7DE1531-7161-4005-A976-8C7384111999}"/>
                    </a:ext>
                  </a:extLst>
                </p:cNvPr>
                <p:cNvSpPr txBox="1"/>
                <p:nvPr/>
              </p:nvSpPr>
              <p:spPr>
                <a:xfrm>
                  <a:off x="332282" y="814432"/>
                  <a:ext cx="11335127" cy="2266133"/>
                </a:xfrm>
                <a:prstGeom prst="rect">
                  <a:avLst/>
                </a:prstGeom>
                <a:noFill/>
                <a:ln w="19050">
                  <a:solidFill>
                    <a:srgbClr val="972022"/>
                  </a:solidFill>
                  <a:prstDash val="sysDash"/>
                </a:ln>
              </p:spPr>
              <p:txBody>
                <a:bodyPr wrap="square" rtlCol="0">
                  <a:spAutoFit/>
                </a:bodyPr>
                <a:lstStyle/>
                <a:p>
                  <a:pPr marL="285750" indent="-285750">
                    <a:lnSpc>
                      <a:spcPct val="150000"/>
                    </a:lnSpc>
                    <a:buFont typeface="Arial" panose="020B0604020202020204" pitchFamily="34" charset="0"/>
                    <a:buChar char="•"/>
                  </a:pPr>
                  <a:r>
                    <a:rPr lang="zh-CN" altLang="en-US" sz="1600" dirty="0"/>
                    <a:t>考虑某时刻某资产的收益率：</a:t>
                  </a:r>
                  <a:endParaRPr lang="en-US" altLang="zh-CN" sz="1600" dirty="0"/>
                </a:p>
                <a:p>
                  <a:pPr>
                    <a:lnSpc>
                      <a:spcPct val="150000"/>
                    </a:lnSpc>
                  </a:pPr>
                  <a:endParaRPr lang="en-US" altLang="zh-CN" sz="1600" dirty="0"/>
                </a:p>
                <a:p>
                  <a:pPr marL="285750" indent="-285750">
                    <a:lnSpc>
                      <a:spcPct val="150000"/>
                    </a:lnSpc>
                    <a:buFont typeface="Arial" panose="020B0604020202020204" pitchFamily="34" charset="0"/>
                    <a:buChar char="•"/>
                  </a:pPr>
                  <a:r>
                    <a:rPr lang="zh-CN" altLang="en-US" sz="1600" dirty="0"/>
                    <a:t>令</a:t>
                  </a:r>
                  <a14:m>
                    <m:oMath xmlns:m="http://schemas.openxmlformats.org/officeDocument/2006/math">
                      <m:r>
                        <a:rPr lang="en-US" altLang="zh-CN" sz="1600" b="0" i="1" smtClean="0">
                          <a:latin typeface="Cambria Math" panose="02040503050406030204" pitchFamily="18" charset="0"/>
                        </a:rPr>
                        <m:t>𝑆</m:t>
                      </m:r>
                      <m:r>
                        <a:rPr lang="en-US" altLang="zh-CN" sz="1600" b="0" i="1" smtClean="0">
                          <a:latin typeface="Cambria Math" panose="02040503050406030204" pitchFamily="18" charset="0"/>
                        </a:rPr>
                        <m:t>=</m:t>
                      </m:r>
                      <m:d>
                        <m:dPr>
                          <m:begChr m:val="["/>
                          <m:endChr m:val="]"/>
                          <m:ctrlPr>
                            <a:rPr lang="en-US" altLang="zh-CN" sz="1600" b="0" i="1" smtClean="0">
                              <a:latin typeface="Cambria Math" panose="02040503050406030204" pitchFamily="18" charset="0"/>
                            </a:rPr>
                          </m:ctrlPr>
                        </m:dPr>
                        <m:e>
                          <m:sSup>
                            <m:sSupPr>
                              <m:ctrlPr>
                                <a:rPr lang="en-US" altLang="zh-CN" sz="1600" b="0" i="1" smtClean="0">
                                  <a:latin typeface="Cambria Math" panose="02040503050406030204" pitchFamily="18" charset="0"/>
                                </a:rPr>
                              </m:ctrlPr>
                            </m:sSupPr>
                            <m:e>
                              <m:r>
                                <a:rPr lang="en-US" altLang="zh-CN" sz="1600" b="0" i="1" smtClean="0">
                                  <a:latin typeface="Cambria Math" panose="02040503050406030204" pitchFamily="18" charset="0"/>
                                </a:rPr>
                                <m:t>𝑟</m:t>
                              </m:r>
                            </m:e>
                            <m:sup>
                              <m:r>
                                <a:rPr lang="en-US" altLang="zh-CN" sz="1600" b="0" i="1" smtClean="0">
                                  <a:latin typeface="Cambria Math" panose="02040503050406030204" pitchFamily="18" charset="0"/>
                                </a:rPr>
                                <m:t>1</m:t>
                              </m:r>
                            </m:sup>
                          </m:sSup>
                          <m:r>
                            <a:rPr lang="en-US" altLang="zh-CN" sz="1600" b="0" i="1" smtClean="0">
                              <a:latin typeface="Cambria Math" panose="02040503050406030204" pitchFamily="18" charset="0"/>
                            </a:rPr>
                            <m:t>,…,</m:t>
                          </m:r>
                          <m:sSup>
                            <m:sSupPr>
                              <m:ctrlPr>
                                <a:rPr lang="en-US" altLang="zh-CN" sz="1600" b="0" i="1" smtClean="0">
                                  <a:latin typeface="Cambria Math" panose="02040503050406030204" pitchFamily="18" charset="0"/>
                                </a:rPr>
                              </m:ctrlPr>
                            </m:sSupPr>
                            <m:e>
                              <m:r>
                                <a:rPr lang="en-US" altLang="zh-CN" sz="1600" b="0" i="1" smtClean="0">
                                  <a:latin typeface="Cambria Math" panose="02040503050406030204" pitchFamily="18" charset="0"/>
                                </a:rPr>
                                <m:t>𝑟</m:t>
                              </m:r>
                            </m:e>
                            <m:sup>
                              <m:r>
                                <a:rPr lang="en-US" altLang="zh-CN" sz="1600" b="0" i="1" smtClean="0">
                                  <a:latin typeface="Cambria Math" panose="02040503050406030204" pitchFamily="18" charset="0"/>
                                </a:rPr>
                                <m:t>𝑝</m:t>
                              </m:r>
                            </m:sup>
                          </m:sSup>
                        </m:e>
                      </m:d>
                      <m:r>
                        <a:rPr lang="en-US" altLang="zh-CN" sz="1600" b="0" i="1" smtClean="0">
                          <a:latin typeface="Cambria Math" panose="02040503050406030204" pitchFamily="18" charset="0"/>
                        </a:rPr>
                        <m:t>∈</m:t>
                      </m:r>
                      <m:sSup>
                        <m:sSupPr>
                          <m:ctrlPr>
                            <a:rPr lang="en-US" altLang="zh-CN" sz="1600" b="0" i="1" smtClean="0">
                              <a:latin typeface="Cambria Math" panose="02040503050406030204" pitchFamily="18" charset="0"/>
                            </a:rPr>
                          </m:ctrlPr>
                        </m:sSupPr>
                        <m:e>
                          <m:r>
                            <a:rPr lang="en-US" altLang="zh-CN" sz="1600" b="0" i="1" smtClean="0">
                              <a:latin typeface="Cambria Math" panose="02040503050406030204" pitchFamily="18" charset="0"/>
                            </a:rPr>
                            <m:t>𝑅</m:t>
                          </m:r>
                        </m:e>
                        <m:sup>
                          <m:r>
                            <a:rPr lang="en-US" altLang="zh-CN" sz="1600" b="0" i="1" smtClean="0">
                              <a:latin typeface="Cambria Math" panose="02040503050406030204" pitchFamily="18" charset="0"/>
                            </a:rPr>
                            <m:t>𝑛</m:t>
                          </m:r>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𝑝</m:t>
                          </m:r>
                        </m:sup>
                      </m:sSup>
                      <m:r>
                        <a:rPr lang="zh-CN" altLang="en-US" sz="1600" i="1">
                          <a:latin typeface="Cambria Math" panose="02040503050406030204" pitchFamily="18" charset="0"/>
                        </a:rPr>
                        <m:t>为</m:t>
                      </m:r>
                    </m:oMath>
                  </a14:m>
                  <a:r>
                    <a:rPr lang="zh-CN" altLang="en-US" sz="1600" dirty="0"/>
                    <a:t>资产的收益率矩阵，</a:t>
                  </a:r>
                  <a:r>
                    <a:rPr lang="en-US" altLang="zh-CN" sz="1600" dirty="0"/>
                    <a:t> </a:t>
                  </a:r>
                  <a14:m>
                    <m:oMath xmlns:m="http://schemas.openxmlformats.org/officeDocument/2006/math">
                      <m:r>
                        <m:rPr>
                          <m:sty m:val="p"/>
                        </m:rPr>
                        <a:rPr lang="en-US" altLang="zh-CN" sz="1600" b="0" i="0" smtClean="0">
                          <a:latin typeface="Cambria Math" panose="02040503050406030204" pitchFamily="18" charset="0"/>
                        </a:rPr>
                        <m:t>B</m:t>
                      </m:r>
                      <m:r>
                        <a:rPr lang="en-US" altLang="zh-CN" sz="1600" i="1">
                          <a:latin typeface="Cambria Math" panose="02040503050406030204" pitchFamily="18" charset="0"/>
                        </a:rPr>
                        <m:t>=</m:t>
                      </m:r>
                      <m:d>
                        <m:dPr>
                          <m:begChr m:val="["/>
                          <m:endChr m:val="]"/>
                          <m:ctrlPr>
                            <a:rPr lang="en-US" altLang="zh-CN" sz="1600" i="1">
                              <a:latin typeface="Cambria Math" panose="02040503050406030204" pitchFamily="18" charset="0"/>
                            </a:rPr>
                          </m:ctrlPr>
                        </m:dPr>
                        <m:e>
                          <m:sSup>
                            <m:sSupPr>
                              <m:ctrlPr>
                                <a:rPr lang="en-US" altLang="zh-CN" sz="1600" i="1">
                                  <a:latin typeface="Cambria Math" panose="02040503050406030204" pitchFamily="18" charset="0"/>
                                </a:rPr>
                              </m:ctrlPr>
                            </m:sSupPr>
                            <m:e>
                              <m:r>
                                <a:rPr lang="en-US" altLang="zh-CN" sz="1600" b="0" i="1" smtClean="0">
                                  <a:latin typeface="Cambria Math" panose="02040503050406030204" pitchFamily="18" charset="0"/>
                                </a:rPr>
                                <m:t>𝑓</m:t>
                              </m:r>
                            </m:e>
                            <m:sup>
                              <m:r>
                                <a:rPr lang="en-US" altLang="zh-CN" sz="1600" i="1">
                                  <a:latin typeface="Cambria Math" panose="02040503050406030204" pitchFamily="18" charset="0"/>
                                </a:rPr>
                                <m:t>1</m:t>
                              </m:r>
                            </m:sup>
                          </m:sSup>
                          <m:r>
                            <a:rPr lang="en-US" altLang="zh-CN" sz="1600" i="1">
                              <a:latin typeface="Cambria Math" panose="02040503050406030204" pitchFamily="18" charset="0"/>
                            </a:rPr>
                            <m:t>,…,</m:t>
                          </m:r>
                          <m:sSup>
                            <m:sSupPr>
                              <m:ctrlPr>
                                <a:rPr lang="en-US" altLang="zh-CN" sz="1600" i="1">
                                  <a:latin typeface="Cambria Math" panose="02040503050406030204" pitchFamily="18" charset="0"/>
                                </a:rPr>
                              </m:ctrlPr>
                            </m:sSupPr>
                            <m:e>
                              <m:r>
                                <a:rPr lang="en-US" altLang="zh-CN" sz="1600" b="0" i="1" smtClean="0">
                                  <a:latin typeface="Cambria Math" panose="02040503050406030204" pitchFamily="18" charset="0"/>
                                </a:rPr>
                                <m:t>𝑓</m:t>
                              </m:r>
                            </m:e>
                            <m:sup>
                              <m:r>
                                <a:rPr lang="en-US" altLang="zh-CN" sz="1600" i="1">
                                  <a:latin typeface="Cambria Math" panose="02040503050406030204" pitchFamily="18" charset="0"/>
                                </a:rPr>
                                <m:t>𝑝</m:t>
                              </m:r>
                            </m:sup>
                          </m:sSup>
                        </m:e>
                      </m:d>
                      <m:r>
                        <a:rPr lang="en-US" altLang="zh-CN" sz="1600" i="1">
                          <a:latin typeface="Cambria Math" panose="02040503050406030204" pitchFamily="18" charset="0"/>
                        </a:rPr>
                        <m:t>∈</m:t>
                      </m:r>
                      <m:sSup>
                        <m:sSupPr>
                          <m:ctrlPr>
                            <a:rPr lang="en-US" altLang="zh-CN" sz="1600" i="1">
                              <a:latin typeface="Cambria Math" panose="02040503050406030204" pitchFamily="18" charset="0"/>
                            </a:rPr>
                          </m:ctrlPr>
                        </m:sSupPr>
                        <m:e>
                          <m:r>
                            <a:rPr lang="en-US" altLang="zh-CN" sz="1600" i="1">
                              <a:latin typeface="Cambria Math" panose="02040503050406030204" pitchFamily="18" charset="0"/>
                            </a:rPr>
                            <m:t>𝑅</m:t>
                          </m:r>
                        </m:e>
                        <m:sup>
                          <m:r>
                            <a:rPr lang="en-US" altLang="zh-CN" sz="1600" b="0" i="1" smtClean="0">
                              <a:latin typeface="Cambria Math" panose="02040503050406030204" pitchFamily="18" charset="0"/>
                            </a:rPr>
                            <m:t>𝑚</m:t>
                          </m:r>
                          <m:r>
                            <a:rPr lang="en-US" altLang="zh-CN" sz="1600" i="1">
                              <a:latin typeface="Cambria Math" panose="02040503050406030204" pitchFamily="18" charset="0"/>
                            </a:rPr>
                            <m:t>×</m:t>
                          </m:r>
                          <m:r>
                            <a:rPr lang="en-US" altLang="zh-CN" sz="1600" i="1">
                              <a:latin typeface="Cambria Math" panose="02040503050406030204" pitchFamily="18" charset="0"/>
                            </a:rPr>
                            <m:t>𝑝</m:t>
                          </m:r>
                        </m:sup>
                      </m:sSup>
                      <m:r>
                        <a:rPr lang="zh-CN" altLang="en-US" sz="1600" i="1">
                          <a:latin typeface="Cambria Math" panose="02040503050406030204" pitchFamily="18" charset="0"/>
                        </a:rPr>
                        <m:t>为</m:t>
                      </m:r>
                    </m:oMath>
                  </a14:m>
                  <a:r>
                    <a:rPr lang="zh-CN" altLang="en-US" sz="1600" dirty="0"/>
                    <a:t>因子收益率矩阵</a:t>
                  </a:r>
                  <a:endParaRPr lang="en-US" altLang="zh-CN" sz="1600" dirty="0"/>
                </a:p>
                <a:p>
                  <a:pPr marL="285750" indent="-285750">
                    <a:lnSpc>
                      <a:spcPct val="150000"/>
                    </a:lnSpc>
                    <a:buFont typeface="Arial" panose="020B0604020202020204" pitchFamily="34" charset="0"/>
                    <a:buChar char="•"/>
                  </a:pPr>
                  <a:r>
                    <a:rPr lang="zh-CN" altLang="en-US" sz="1600" dirty="0"/>
                    <a:t>那么对于某一资产</a:t>
                  </a:r>
                  <a:r>
                    <a:rPr lang="en-US" altLang="zh-CN" sz="1600" dirty="0" err="1"/>
                    <a:t>i</a:t>
                  </a:r>
                  <a:r>
                    <a:rPr lang="zh-CN" altLang="en-US" sz="1600" dirty="0"/>
                    <a:t>的全部时刻：</a:t>
                  </a:r>
                  <a:endParaRPr lang="en-US" altLang="zh-CN" sz="1600" dirty="0"/>
                </a:p>
                <a:p>
                  <a:pPr marL="285750" indent="-285750">
                    <a:lnSpc>
                      <a:spcPct val="150000"/>
                    </a:lnSpc>
                    <a:buFont typeface="Arial" panose="020B0604020202020204" pitchFamily="34" charset="0"/>
                    <a:buChar char="•"/>
                  </a:pPr>
                  <a:endParaRPr lang="en-US" altLang="zh-CN" sz="1600" dirty="0"/>
                </a:p>
                <a:p>
                  <a:pPr marL="285750" indent="-285750">
                    <a:lnSpc>
                      <a:spcPct val="150000"/>
                    </a:lnSpc>
                    <a:buFont typeface="Arial" panose="020B0604020202020204" pitchFamily="34" charset="0"/>
                    <a:buChar char="•"/>
                  </a:pPr>
                  <a:r>
                    <a:rPr lang="zh-CN" altLang="en-US" sz="1600" dirty="0"/>
                    <a:t>其中：</a:t>
                  </a:r>
                  <a:endParaRPr lang="en-US" altLang="zh-CN" sz="1600" dirty="0"/>
                </a:p>
              </p:txBody>
            </p:sp>
          </mc:Choice>
          <mc:Fallback xmlns="">
            <p:sp>
              <p:nvSpPr>
                <p:cNvPr id="15" name="文本框 14">
                  <a:extLst>
                    <a:ext uri="{FF2B5EF4-FFF2-40B4-BE49-F238E27FC236}">
                      <a16:creationId xmlns:a16="http://schemas.microsoft.com/office/drawing/2014/main" id="{C7DE1531-7161-4005-A976-8C7384111999}"/>
                    </a:ext>
                  </a:extLst>
                </p:cNvPr>
                <p:cNvSpPr txBox="1">
                  <a:spLocks noRot="1" noChangeAspect="1" noMove="1" noResize="1" noEditPoints="1" noAdjustHandles="1" noChangeArrowheads="1" noChangeShapeType="1" noTextEdit="1"/>
                </p:cNvSpPr>
                <p:nvPr/>
              </p:nvSpPr>
              <p:spPr>
                <a:xfrm>
                  <a:off x="332282" y="814432"/>
                  <a:ext cx="11335127" cy="2266133"/>
                </a:xfrm>
                <a:prstGeom prst="rect">
                  <a:avLst/>
                </a:prstGeom>
                <a:blipFill>
                  <a:blip r:embed="rId2"/>
                  <a:stretch>
                    <a:fillRect l="-161" b="-1604"/>
                  </a:stretch>
                </a:blipFill>
                <a:ln w="19050">
                  <a:solidFill>
                    <a:srgbClr val="972022"/>
                  </a:solidFill>
                  <a:prstDash val="sysDash"/>
                </a:ln>
              </p:spPr>
              <p:txBody>
                <a:bodyPr/>
                <a:lstStyle/>
                <a:p>
                  <a:r>
                    <a:rPr lang="zh-CN" altLang="en-US">
                      <a:noFill/>
                    </a:rPr>
                    <a:t> </a:t>
                  </a:r>
                </a:p>
              </p:txBody>
            </p:sp>
          </mc:Fallback>
        </mc:AlternateContent>
        <p:grpSp>
          <p:nvGrpSpPr>
            <p:cNvPr id="21" name="组合 20">
              <a:extLst>
                <a:ext uri="{FF2B5EF4-FFF2-40B4-BE49-F238E27FC236}">
                  <a16:creationId xmlns:a16="http://schemas.microsoft.com/office/drawing/2014/main" xmlns="" id="{E654CE41-A5FD-4B3D-93E6-FD4A269B8D63}"/>
                </a:ext>
              </a:extLst>
            </p:cNvPr>
            <p:cNvGrpSpPr/>
            <p:nvPr/>
          </p:nvGrpSpPr>
          <p:grpSpPr>
            <a:xfrm>
              <a:off x="3670845" y="898055"/>
              <a:ext cx="7051988" cy="699628"/>
              <a:chOff x="1488330" y="4254112"/>
              <a:chExt cx="6397244" cy="615982"/>
            </a:xfrm>
          </p:grpSpPr>
          <p:pic>
            <p:nvPicPr>
              <p:cNvPr id="18" name="图片 17">
                <a:extLst>
                  <a:ext uri="{FF2B5EF4-FFF2-40B4-BE49-F238E27FC236}">
                    <a16:creationId xmlns:a16="http://schemas.microsoft.com/office/drawing/2014/main" xmlns="" id="{0F5C41DD-3A13-433C-8FBB-1417C207EF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8330" y="4254112"/>
                <a:ext cx="3746693" cy="615982"/>
              </a:xfrm>
              <a:prstGeom prst="rect">
                <a:avLst/>
              </a:prstGeom>
            </p:spPr>
          </p:pic>
          <p:pic>
            <p:nvPicPr>
              <p:cNvPr id="20" name="图片 19">
                <a:extLst>
                  <a:ext uri="{FF2B5EF4-FFF2-40B4-BE49-F238E27FC236}">
                    <a16:creationId xmlns:a16="http://schemas.microsoft.com/office/drawing/2014/main" xmlns="" id="{FA81CC11-253A-4CAD-A76B-D76202A4C4A5}"/>
                  </a:ext>
                </a:extLst>
              </p:cNvPr>
              <p:cNvPicPr>
                <a:picLocks noChangeAspect="1"/>
              </p:cNvPicPr>
              <p:nvPr/>
            </p:nvPicPr>
            <p:blipFill rotWithShape="1">
              <a:blip r:embed="rId4">
                <a:extLst>
                  <a:ext uri="{28A0092B-C50C-407E-A947-70E740481C1C}">
                    <a14:useLocalDpi xmlns:a14="http://schemas.microsoft.com/office/drawing/2010/main" val="0"/>
                  </a:ext>
                </a:extLst>
              </a:blip>
              <a:srcRect l="2263" t="-901" b="-1"/>
              <a:stretch/>
            </p:blipFill>
            <p:spPr>
              <a:xfrm>
                <a:off x="5294995" y="4408538"/>
                <a:ext cx="2590579" cy="274636"/>
              </a:xfrm>
              <a:prstGeom prst="rect">
                <a:avLst/>
              </a:prstGeom>
            </p:spPr>
          </p:pic>
        </p:grpSp>
        <p:pic>
          <p:nvPicPr>
            <p:cNvPr id="23" name="图片 22">
              <a:extLst>
                <a:ext uri="{FF2B5EF4-FFF2-40B4-BE49-F238E27FC236}">
                  <a16:creationId xmlns:a16="http://schemas.microsoft.com/office/drawing/2014/main" xmlns="" id="{7AF0E030-B740-4E21-8E07-1B547E5122F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75068" y="2153180"/>
              <a:ext cx="1766161" cy="432882"/>
            </a:xfrm>
            <a:prstGeom prst="rect">
              <a:avLst/>
            </a:prstGeom>
          </p:spPr>
        </p:pic>
        <p:grpSp>
          <p:nvGrpSpPr>
            <p:cNvPr id="28" name="组合 27">
              <a:extLst>
                <a:ext uri="{FF2B5EF4-FFF2-40B4-BE49-F238E27FC236}">
                  <a16:creationId xmlns:a16="http://schemas.microsoft.com/office/drawing/2014/main" xmlns="" id="{905D8B69-6336-4FD5-AED6-E5E4C5162157}"/>
                </a:ext>
              </a:extLst>
            </p:cNvPr>
            <p:cNvGrpSpPr/>
            <p:nvPr/>
          </p:nvGrpSpPr>
          <p:grpSpPr>
            <a:xfrm>
              <a:off x="1228725" y="2706976"/>
              <a:ext cx="6617156" cy="334918"/>
              <a:chOff x="1393433" y="5973657"/>
              <a:chExt cx="6208382" cy="330742"/>
            </a:xfrm>
          </p:grpSpPr>
          <p:pic>
            <p:nvPicPr>
              <p:cNvPr id="25" name="图片 24">
                <a:extLst>
                  <a:ext uri="{FF2B5EF4-FFF2-40B4-BE49-F238E27FC236}">
                    <a16:creationId xmlns:a16="http://schemas.microsoft.com/office/drawing/2014/main" xmlns="" id="{6736DAF3-5808-48D2-BCED-8A9660FA45B7}"/>
                  </a:ext>
                </a:extLst>
              </p:cNvPr>
              <p:cNvPicPr>
                <a:picLocks noChangeAspect="1"/>
              </p:cNvPicPr>
              <p:nvPr/>
            </p:nvPicPr>
            <p:blipFill rotWithShape="1">
              <a:blip r:embed="rId6">
                <a:extLst>
                  <a:ext uri="{28A0092B-C50C-407E-A947-70E740481C1C}">
                    <a14:useLocalDpi xmlns:a14="http://schemas.microsoft.com/office/drawing/2010/main" val="0"/>
                  </a:ext>
                </a:extLst>
              </a:blip>
              <a:srcRect l="3393" t="19444" b="12333"/>
              <a:stretch/>
            </p:blipFill>
            <p:spPr>
              <a:xfrm>
                <a:off x="1393433" y="5992469"/>
                <a:ext cx="4852660" cy="311930"/>
              </a:xfrm>
              <a:prstGeom prst="rect">
                <a:avLst/>
              </a:prstGeom>
            </p:spPr>
          </p:pic>
          <p:pic>
            <p:nvPicPr>
              <p:cNvPr id="27" name="图片 26">
                <a:extLst>
                  <a:ext uri="{FF2B5EF4-FFF2-40B4-BE49-F238E27FC236}">
                    <a16:creationId xmlns:a16="http://schemas.microsoft.com/office/drawing/2014/main" xmlns="" id="{4C2EF3C6-DDF1-44F1-9A9C-D618FC9FBF6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83950" y="5973657"/>
                <a:ext cx="1417865" cy="311930"/>
              </a:xfrm>
              <a:prstGeom prst="rect">
                <a:avLst/>
              </a:prstGeom>
            </p:spPr>
          </p:pic>
        </p:grpSp>
      </p:grpSp>
      <mc:AlternateContent xmlns:mc="http://schemas.openxmlformats.org/markup-compatibility/2006" xmlns:a14="http://schemas.microsoft.com/office/drawing/2010/main">
        <mc:Choice Requires="a14">
          <p:sp>
            <p:nvSpPr>
              <p:cNvPr id="30" name="文本框 29">
                <a:extLst>
                  <a:ext uri="{FF2B5EF4-FFF2-40B4-BE49-F238E27FC236}">
                    <a16:creationId xmlns:a16="http://schemas.microsoft.com/office/drawing/2014/main" xmlns="" id="{978327BA-5FFD-4486-9CF5-B1B6D706221D}"/>
                  </a:ext>
                </a:extLst>
              </p:cNvPr>
              <p:cNvSpPr txBox="1"/>
              <p:nvPr/>
            </p:nvSpPr>
            <p:spPr>
              <a:xfrm>
                <a:off x="332281" y="3267659"/>
                <a:ext cx="11335127" cy="3675109"/>
              </a:xfrm>
              <a:prstGeom prst="rect">
                <a:avLst/>
              </a:prstGeom>
              <a:noFill/>
              <a:ln w="19050">
                <a:solidFill>
                  <a:srgbClr val="972022"/>
                </a:solidFill>
                <a:prstDash val="sysDash"/>
              </a:ln>
            </p:spPr>
            <p:txBody>
              <a:bodyPr wrap="square" rtlCol="0">
                <a:spAutoFit/>
              </a:bodyPr>
              <a:lstStyle/>
              <a:p>
                <a:pPr marL="285750" indent="-285750">
                  <a:lnSpc>
                    <a:spcPct val="150000"/>
                  </a:lnSpc>
                  <a:buFont typeface="Arial" panose="020B0604020202020204" pitchFamily="34" charset="0"/>
                  <a:buChar char="•"/>
                </a:pPr>
                <a:r>
                  <a:rPr lang="zh-CN" altLang="en-US" sz="1600" dirty="0"/>
                  <a:t>通过最小二乘法我们可得：</a:t>
                </a:r>
                <a:endParaRPr lang="en-US" altLang="zh-CN" sz="1600" dirty="0"/>
              </a:p>
              <a:p>
                <a:pPr marL="285750" indent="-285750">
                  <a:lnSpc>
                    <a:spcPct val="150000"/>
                  </a:lnSpc>
                  <a:buFont typeface="Arial" panose="020B0604020202020204" pitchFamily="34" charset="0"/>
                  <a:buChar char="•"/>
                </a:pPr>
                <a:r>
                  <a:rPr lang="zh-CN" altLang="en-US" sz="1600" dirty="0"/>
                  <a:t>由此我们可知：</a:t>
                </a:r>
                <a:r>
                  <a:rPr lang="en-US" altLang="zh-CN" sz="1600" dirty="0"/>
                  <a:t>                                                                                                       </a:t>
                </a:r>
                <a:r>
                  <a:rPr lang="zh-CN" altLang="en-US" sz="1600" dirty="0"/>
                  <a:t>因此：                                                               服从维数为</a:t>
                </a:r>
                <a14:m>
                  <m:oMath xmlns:m="http://schemas.openxmlformats.org/officeDocument/2006/math">
                    <m:r>
                      <a:rPr lang="en-US" altLang="zh-CN" sz="1600" i="1" dirty="0" smtClean="0">
                        <a:latin typeface="Cambria Math" panose="02040503050406030204" pitchFamily="18" charset="0"/>
                      </a:rPr>
                      <m:t>𝑚</m:t>
                    </m:r>
                    <m:r>
                      <a:rPr lang="en-US" altLang="zh-CN" sz="1600" i="1" dirty="0" smtClean="0">
                        <a:latin typeface="Cambria Math" panose="02040503050406030204" pitchFamily="18" charset="0"/>
                      </a:rPr>
                      <m:t>+1</m:t>
                    </m:r>
                  </m:oMath>
                </a14:m>
                <a:r>
                  <a:rPr lang="zh-CN" altLang="en-US" sz="1600" dirty="0"/>
                  <a:t>的卡方分布                                                                      </a:t>
                </a:r>
                <a:endParaRPr lang="en-US" altLang="zh-CN" sz="1600" dirty="0"/>
              </a:p>
              <a:p>
                <a:pPr marL="285750" indent="-285750">
                  <a:lnSpc>
                    <a:spcPct val="150000"/>
                  </a:lnSpc>
                  <a:buFont typeface="Arial" panose="020B0604020202020204" pitchFamily="34" charset="0"/>
                  <a:buChar char="•"/>
                </a:pPr>
                <a:r>
                  <a:rPr lang="zh-CN" altLang="en-US" sz="1600" dirty="0"/>
                  <a:t>通过平方和公式，我们可以求得</a:t>
                </a:r>
                <a14:m>
                  <m:oMath xmlns:m="http://schemas.openxmlformats.org/officeDocument/2006/math">
                    <m:sSubSup>
                      <m:sSubSupPr>
                        <m:ctrlPr>
                          <a:rPr lang="en-US" altLang="zh-CN" sz="1600" b="0" i="1" smtClean="0">
                            <a:latin typeface="Cambria Math" panose="02040503050406030204" pitchFamily="18" charset="0"/>
                          </a:rPr>
                        </m:ctrlPr>
                      </m:sSubSupPr>
                      <m:e>
                        <m:r>
                          <a:rPr lang="en-US" altLang="zh-CN" sz="1600" b="0" i="1" smtClean="0">
                            <a:latin typeface="Cambria Math" panose="02040503050406030204" pitchFamily="18" charset="0"/>
                          </a:rPr>
                          <m:t>𝜎</m:t>
                        </m:r>
                      </m:e>
                      <m:sub>
                        <m:r>
                          <a:rPr lang="en-US" altLang="zh-CN" sz="1600" b="0" i="1" smtClean="0">
                            <a:latin typeface="Cambria Math" panose="02040503050406030204" pitchFamily="18" charset="0"/>
                          </a:rPr>
                          <m:t>𝑖</m:t>
                        </m:r>
                      </m:sub>
                      <m:sup>
                        <m:r>
                          <a:rPr lang="en-US" altLang="zh-CN" sz="1600" b="0" i="1" smtClean="0">
                            <a:latin typeface="Cambria Math" panose="02040503050406030204" pitchFamily="18" charset="0"/>
                          </a:rPr>
                          <m:t>2</m:t>
                        </m:r>
                      </m:sup>
                    </m:sSubSup>
                  </m:oMath>
                </a14:m>
                <a:r>
                  <a:rPr lang="zh-CN" altLang="en-US" sz="1600" dirty="0"/>
                  <a:t>的无偏估计：                             </a:t>
                </a:r>
                <a:r>
                  <a:rPr lang="zh-CN" altLang="en-US" sz="1600" dirty="0">
                    <a:solidFill>
                      <a:srgbClr val="FF0000"/>
                    </a:solidFill>
                  </a:rPr>
                  <a:t>（此处通过置信区间可以</a:t>
                </a:r>
                <a14:m>
                  <m:oMath xmlns:m="http://schemas.openxmlformats.org/officeDocument/2006/math">
                    <m:r>
                      <a:rPr lang="zh-CN" altLang="en-US" sz="1600" b="0" i="1" dirty="0">
                        <a:solidFill>
                          <a:srgbClr val="FF0000"/>
                        </a:solidFill>
                        <a:latin typeface="Cambria Math" panose="02040503050406030204" pitchFamily="18" charset="0"/>
                      </a:rPr>
                      <m:t>得到</m:t>
                    </m:r>
                    <m:sSub>
                      <m:sSubPr>
                        <m:ctrlPr>
                          <a:rPr lang="en-US" altLang="zh-CN" sz="1600" b="0" i="1" smtClean="0">
                            <a:solidFill>
                              <a:srgbClr val="FF0000"/>
                            </a:solidFill>
                            <a:latin typeface="Cambria Math" panose="02040503050406030204" pitchFamily="18" charset="0"/>
                          </a:rPr>
                        </m:ctrlPr>
                      </m:sSubPr>
                      <m:e>
                        <m:r>
                          <a:rPr lang="en-US" altLang="zh-CN" sz="1600" b="0" i="1" smtClean="0">
                            <a:solidFill>
                              <a:srgbClr val="FF0000"/>
                            </a:solidFill>
                            <a:latin typeface="Cambria Math" panose="02040503050406030204" pitchFamily="18" charset="0"/>
                          </a:rPr>
                          <m:t>𝑆</m:t>
                        </m:r>
                      </m:e>
                      <m:sub>
                        <m:r>
                          <a:rPr lang="en-US" altLang="zh-CN" sz="1600" b="0" i="1" smtClean="0">
                            <a:solidFill>
                              <a:srgbClr val="FF0000"/>
                            </a:solidFill>
                            <a:latin typeface="Cambria Math" panose="02040503050406030204" pitchFamily="18" charset="0"/>
                          </a:rPr>
                          <m:t>𝑑</m:t>
                        </m:r>
                      </m:sub>
                    </m:sSub>
                    <m:r>
                      <a:rPr lang="zh-CN" altLang="en-US" sz="1600" i="1">
                        <a:solidFill>
                          <a:srgbClr val="FF0000"/>
                        </a:solidFill>
                        <a:latin typeface="Cambria Math" panose="02040503050406030204" pitchFamily="18" charset="0"/>
                      </a:rPr>
                      <m:t>）</m:t>
                    </m:r>
                  </m:oMath>
                </a14:m>
                <a:endParaRPr lang="en-US" altLang="zh-CN" sz="1600" b="0" dirty="0">
                  <a:solidFill>
                    <a:srgbClr val="FF0000"/>
                  </a:solidFill>
                </a:endParaRPr>
              </a:p>
              <a:p>
                <a:pPr marL="285750" indent="-285750">
                  <a:lnSpc>
                    <a:spcPct val="150000"/>
                  </a:lnSpc>
                  <a:buFont typeface="Arial" panose="020B0604020202020204" pitchFamily="34" charset="0"/>
                  <a:buChar char="•"/>
                </a:pPr>
                <a:r>
                  <a:rPr lang="zh-CN" altLang="en-US" sz="1600" dirty="0">
                    <a:solidFill>
                      <a:srgbClr val="FF0000"/>
                    </a:solidFill>
                  </a:rPr>
                  <a:t>）</a:t>
                </a:r>
                <a:endParaRPr lang="en-US" altLang="zh-CN" sz="1600" dirty="0">
                  <a:solidFill>
                    <a:srgbClr val="FF0000"/>
                  </a:solidFill>
                </a:endParaRPr>
              </a:p>
              <a:p>
                <a:pPr marL="285750" indent="-285750">
                  <a:lnSpc>
                    <a:spcPct val="150000"/>
                  </a:lnSpc>
                  <a:buFont typeface="Arial" panose="020B0604020202020204" pitchFamily="34" charset="0"/>
                  <a:buChar char="•"/>
                </a:pPr>
                <a:endParaRPr lang="en-US" altLang="zh-CN" sz="600" dirty="0">
                  <a:solidFill>
                    <a:srgbClr val="FF0000"/>
                  </a:solidFill>
                </a:endParaRPr>
              </a:p>
              <a:p>
                <a:pPr marL="285750" indent="-285750">
                  <a:lnSpc>
                    <a:spcPct val="150000"/>
                  </a:lnSpc>
                  <a:buFont typeface="Arial" panose="020B0604020202020204" pitchFamily="34" charset="0"/>
                  <a:buChar char="•"/>
                </a:pPr>
                <a:r>
                  <a:rPr lang="zh-CN" altLang="en-US" sz="1600" dirty="0"/>
                  <a:t>那么可知                                                                           服从</a:t>
                </a:r>
                <a14:m>
                  <m:oMath xmlns:m="http://schemas.openxmlformats.org/officeDocument/2006/math">
                    <m:r>
                      <a:rPr lang="en-US" altLang="zh-CN" sz="1600" b="0" i="1" smtClean="0">
                        <a:latin typeface="Cambria Math" panose="02040503050406030204" pitchFamily="18" charset="0"/>
                      </a:rPr>
                      <m:t>𝐹</m:t>
                    </m:r>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𝑚</m:t>
                    </m:r>
                    <m:r>
                      <a:rPr lang="en-US" altLang="zh-CN" sz="1600" b="0" i="1" smtClean="0">
                        <a:latin typeface="Cambria Math" panose="02040503050406030204" pitchFamily="18" charset="0"/>
                      </a:rPr>
                      <m:t>+1, </m:t>
                    </m:r>
                    <m:r>
                      <a:rPr lang="en-US" altLang="zh-CN" sz="1600" b="0" i="1" smtClean="0">
                        <a:latin typeface="Cambria Math" panose="02040503050406030204" pitchFamily="18" charset="0"/>
                      </a:rPr>
                      <m:t>𝑝</m:t>
                    </m:r>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𝑚</m:t>
                    </m:r>
                    <m:r>
                      <a:rPr lang="en-US" altLang="zh-CN" sz="1600" b="0" i="1" smtClean="0">
                        <a:latin typeface="Cambria Math" panose="02040503050406030204" pitchFamily="18" charset="0"/>
                      </a:rPr>
                      <m:t>−1)</m:t>
                    </m:r>
                  </m:oMath>
                </a14:m>
                <a:endParaRPr lang="en-US" altLang="zh-CN" sz="1600" dirty="0"/>
              </a:p>
              <a:p>
                <a:pPr marL="285750" indent="-285750">
                  <a:lnSpc>
                    <a:spcPct val="150000"/>
                  </a:lnSpc>
                  <a:buFont typeface="Arial" panose="020B0604020202020204" pitchFamily="34" charset="0"/>
                  <a:buChar char="•"/>
                </a:pPr>
                <a:endParaRPr lang="en-US" altLang="zh-CN" sz="600" dirty="0"/>
              </a:p>
              <a:p>
                <a:pPr marL="285750" indent="-285750">
                  <a:lnSpc>
                    <a:spcPct val="150000"/>
                  </a:lnSpc>
                  <a:buFont typeface="Arial" panose="020B0604020202020204" pitchFamily="34" charset="0"/>
                  <a:buChar char="•"/>
                </a:pPr>
                <a:r>
                  <a:rPr lang="zh-CN" altLang="en-US" sz="1600" dirty="0"/>
                  <a:t>记</a:t>
                </a:r>
                <a14:m>
                  <m:oMath xmlns:m="http://schemas.openxmlformats.org/officeDocument/2006/math">
                    <m:r>
                      <a:rPr lang="en-US" altLang="zh-CN" sz="1600" b="0" i="1" smtClean="0">
                        <a:latin typeface="Cambria Math" panose="02040503050406030204" pitchFamily="18" charset="0"/>
                      </a:rPr>
                      <m:t>𝐹</m:t>
                    </m:r>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𝑚</m:t>
                    </m:r>
                    <m:r>
                      <a:rPr lang="en-US" altLang="zh-CN" sz="1600" b="0" i="1" smtClean="0">
                        <a:latin typeface="Cambria Math" panose="02040503050406030204" pitchFamily="18" charset="0"/>
                      </a:rPr>
                      <m:t>+1, </m:t>
                    </m:r>
                    <m:r>
                      <a:rPr lang="en-US" altLang="zh-CN" sz="1600" b="0" i="1" smtClean="0">
                        <a:latin typeface="Cambria Math" panose="02040503050406030204" pitchFamily="18" charset="0"/>
                      </a:rPr>
                      <m:t>𝑝</m:t>
                    </m:r>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𝑚</m:t>
                    </m:r>
                    <m:r>
                      <a:rPr lang="en-US" altLang="zh-CN" sz="1600" b="0" i="1" smtClean="0">
                        <a:latin typeface="Cambria Math" panose="02040503050406030204" pitchFamily="18" charset="0"/>
                      </a:rPr>
                      <m:t>−1)</m:t>
                    </m:r>
                  </m:oMath>
                </a14:m>
                <a:r>
                  <a:rPr lang="zh-CN" altLang="en-US" sz="1600" dirty="0"/>
                  <a:t>的下</a:t>
                </a:r>
                <a14:m>
                  <m:oMath xmlns:m="http://schemas.openxmlformats.org/officeDocument/2006/math">
                    <m:r>
                      <a:rPr lang="en-US" altLang="zh-CN" sz="1600" b="0" i="1" smtClean="0">
                        <a:latin typeface="Cambria Math" panose="02040503050406030204" pitchFamily="18" charset="0"/>
                      </a:rPr>
                      <m:t>𝜔</m:t>
                    </m:r>
                    <m:r>
                      <a:rPr lang="zh-CN" altLang="en-US" sz="1600" i="1">
                        <a:latin typeface="Cambria Math" panose="02040503050406030204" pitchFamily="18" charset="0"/>
                      </a:rPr>
                      <m:t>分为点</m:t>
                    </m:r>
                    <m:r>
                      <a:rPr lang="zh-CN" altLang="en-US" sz="1600" i="1" smtClean="0">
                        <a:latin typeface="Cambria Math" panose="02040503050406030204" pitchFamily="18" charset="0"/>
                      </a:rPr>
                      <m:t>为</m:t>
                    </m:r>
                    <m:sSub>
                      <m:sSubPr>
                        <m:ctrlPr>
                          <a:rPr lang="en-US" altLang="zh-CN" sz="1600" b="0" i="1" smtClean="0">
                            <a:latin typeface="Cambria Math" panose="02040503050406030204" pitchFamily="18" charset="0"/>
                          </a:rPr>
                        </m:ctrlPr>
                      </m:sSubPr>
                      <m:e>
                        <m:r>
                          <m:rPr>
                            <m:sty m:val="p"/>
                          </m:rPr>
                          <a:rPr lang="en-US" altLang="zh-CN" sz="1600" i="1">
                            <a:latin typeface="Cambria Math" panose="02040503050406030204" pitchFamily="18" charset="0"/>
                          </a:rPr>
                          <m:t>C</m:t>
                        </m:r>
                      </m:e>
                      <m:sub>
                        <m:r>
                          <a:rPr lang="en-US" altLang="zh-CN" sz="1600" b="0" i="1" smtClean="0">
                            <a:latin typeface="Cambria Math" panose="02040503050406030204" pitchFamily="18" charset="0"/>
                          </a:rPr>
                          <m:t>𝑚</m:t>
                        </m:r>
                        <m:r>
                          <a:rPr lang="en-US" altLang="zh-CN" sz="1600" b="0" i="1" smtClean="0">
                            <a:latin typeface="Cambria Math" panose="02040503050406030204" pitchFamily="18" charset="0"/>
                          </a:rPr>
                          <m:t>+1</m:t>
                        </m:r>
                      </m:sub>
                    </m:sSub>
                    <m:r>
                      <a:rPr lang="en-US" altLang="zh-CN" sz="1600" i="1">
                        <a:latin typeface="Cambria Math" panose="02040503050406030204" pitchFamily="18" charset="0"/>
                      </a:rPr>
                      <m:t>(</m:t>
                    </m:r>
                    <m:r>
                      <a:rPr lang="en-US" altLang="zh-CN" sz="1600" b="0" i="1" smtClean="0">
                        <a:latin typeface="Cambria Math" panose="02040503050406030204" pitchFamily="18" charset="0"/>
                      </a:rPr>
                      <m:t>𝜔</m:t>
                    </m:r>
                    <m:r>
                      <a:rPr lang="en-US" altLang="zh-CN" sz="1600" i="1">
                        <a:latin typeface="Cambria Math" panose="02040503050406030204" pitchFamily="18" charset="0"/>
                      </a:rPr>
                      <m:t>)</m:t>
                    </m:r>
                    <m:r>
                      <a:rPr lang="zh-CN" altLang="en-US" sz="1600" i="1" smtClean="0">
                        <a:latin typeface="Cambria Math" panose="02040503050406030204" pitchFamily="18" charset="0"/>
                      </a:rPr>
                      <m:t>，</m:t>
                    </m:r>
                  </m:oMath>
                </a14:m>
                <a:r>
                  <a:rPr lang="zh-CN" altLang="en-US" sz="1600" dirty="0"/>
                  <a:t>那么</a:t>
                </a:r>
                <a14:m>
                  <m:oMath xmlns:m="http://schemas.openxmlformats.org/officeDocument/2006/math">
                    <m:sSub>
                      <m:sSubPr>
                        <m:ctrlPr>
                          <a:rPr lang="en-US" altLang="zh-CN" sz="1600" i="1">
                            <a:latin typeface="Cambria Math" panose="02040503050406030204" pitchFamily="18" charset="0"/>
                          </a:rPr>
                        </m:ctrlPr>
                      </m:sSubPr>
                      <m:e>
                        <m:r>
                          <m:rPr>
                            <m:sty m:val="p"/>
                          </m:rPr>
                          <a:rPr lang="en-US" altLang="zh-CN" sz="1600" i="1" smtClean="0">
                            <a:latin typeface="Cambria Math" panose="02040503050406030204" pitchFamily="18" charset="0"/>
                          </a:rPr>
                          <m:t>x</m:t>
                        </m:r>
                      </m:e>
                      <m:sub>
                        <m:r>
                          <a:rPr lang="en-US" altLang="zh-CN" sz="1600" b="0" i="1" smtClean="0">
                            <a:latin typeface="Cambria Math" panose="02040503050406030204" pitchFamily="18" charset="0"/>
                          </a:rPr>
                          <m:t>𝑖</m:t>
                        </m:r>
                      </m:sub>
                    </m:sSub>
                    <m:r>
                      <a:rPr lang="zh-CN" altLang="en-US" sz="1600" i="1" smtClean="0">
                        <a:latin typeface="Cambria Math" panose="02040503050406030204" pitchFamily="18" charset="0"/>
                      </a:rPr>
                      <m:t>置信</m:t>
                    </m:r>
                  </m:oMath>
                </a14:m>
                <a:r>
                  <a:rPr lang="zh-CN" altLang="en-US" sz="1600" dirty="0"/>
                  <a:t>水平</a:t>
                </a:r>
                <a14:m>
                  <m:oMath xmlns:m="http://schemas.openxmlformats.org/officeDocument/2006/math">
                    <m:r>
                      <a:rPr lang="zh-CN" altLang="en-US" sz="1600" b="0" i="1" dirty="0" smtClean="0">
                        <a:latin typeface="Cambria Math" panose="02040503050406030204" pitchFamily="18" charset="0"/>
                      </a:rPr>
                      <m:t>为</m:t>
                    </m:r>
                    <m:r>
                      <a:rPr lang="en-US" altLang="zh-CN" sz="1600" b="0" i="1" smtClean="0">
                        <a:latin typeface="Cambria Math" panose="02040503050406030204" pitchFamily="18" charset="0"/>
                      </a:rPr>
                      <m:t>𝜔</m:t>
                    </m:r>
                    <m:r>
                      <a:rPr lang="zh-CN" altLang="en-US" sz="1600" i="1">
                        <a:latin typeface="Cambria Math" panose="02040503050406030204" pitchFamily="18" charset="0"/>
                      </a:rPr>
                      <m:t>的</m:t>
                    </m:r>
                  </m:oMath>
                </a14:m>
                <a:r>
                  <a:rPr lang="zh-CN" altLang="en-US" sz="1600" dirty="0"/>
                  <a:t>置信区间为：</a:t>
                </a:r>
                <a:endParaRPr lang="en-US" altLang="zh-CN" sz="1600" dirty="0"/>
              </a:p>
              <a:p>
                <a:pPr marL="285750" indent="-285750">
                  <a:lnSpc>
                    <a:spcPct val="150000"/>
                  </a:lnSpc>
                  <a:buFont typeface="Arial" panose="020B0604020202020204" pitchFamily="34" charset="0"/>
                  <a:buChar char="•"/>
                </a:pPr>
                <a:endParaRPr lang="en-US" altLang="zh-CN" sz="1600" dirty="0"/>
              </a:p>
              <a:p>
                <a:pPr marL="285750" indent="-285750">
                  <a:lnSpc>
                    <a:spcPct val="150000"/>
                  </a:lnSpc>
                  <a:buFont typeface="Arial" panose="020B0604020202020204" pitchFamily="34" charset="0"/>
                  <a:buChar char="•"/>
                </a:pPr>
                <a:endParaRPr lang="en-US" altLang="zh-CN" sz="1600" dirty="0"/>
              </a:p>
            </p:txBody>
          </p:sp>
        </mc:Choice>
        <mc:Fallback xmlns="">
          <p:sp>
            <p:nvSpPr>
              <p:cNvPr id="30" name="文本框 29">
                <a:extLst>
                  <a:ext uri="{FF2B5EF4-FFF2-40B4-BE49-F238E27FC236}">
                    <a16:creationId xmlns:a16="http://schemas.microsoft.com/office/drawing/2014/main" id="{978327BA-5FFD-4486-9CF5-B1B6D706221D}"/>
                  </a:ext>
                </a:extLst>
              </p:cNvPr>
              <p:cNvSpPr txBox="1">
                <a:spLocks noRot="1" noChangeAspect="1" noMove="1" noResize="1" noEditPoints="1" noAdjustHandles="1" noChangeArrowheads="1" noChangeShapeType="1" noTextEdit="1"/>
              </p:cNvSpPr>
              <p:nvPr/>
            </p:nvSpPr>
            <p:spPr>
              <a:xfrm>
                <a:off x="332281" y="3267659"/>
                <a:ext cx="11335127" cy="3675109"/>
              </a:xfrm>
              <a:prstGeom prst="rect">
                <a:avLst/>
              </a:prstGeom>
              <a:blipFill>
                <a:blip r:embed="rId8"/>
                <a:stretch>
                  <a:fillRect l="-161"/>
                </a:stretch>
              </a:blipFill>
              <a:ln w="19050">
                <a:solidFill>
                  <a:srgbClr val="972022"/>
                </a:solidFill>
                <a:prstDash val="sysDash"/>
              </a:ln>
            </p:spPr>
            <p:txBody>
              <a:bodyPr/>
              <a:lstStyle/>
              <a:p>
                <a:r>
                  <a:rPr lang="zh-CN" altLang="en-US">
                    <a:noFill/>
                  </a:rPr>
                  <a:t> </a:t>
                </a:r>
              </a:p>
            </p:txBody>
          </p:sp>
        </mc:Fallback>
      </mc:AlternateContent>
      <p:pic>
        <p:nvPicPr>
          <p:cNvPr id="32" name="图片 31">
            <a:extLst>
              <a:ext uri="{FF2B5EF4-FFF2-40B4-BE49-F238E27FC236}">
                <a16:creationId xmlns:a16="http://schemas.microsoft.com/office/drawing/2014/main" xmlns="" id="{886E9691-3364-4FFC-9A7D-656F13E2E21D}"/>
              </a:ext>
            </a:extLst>
          </p:cNvPr>
          <p:cNvPicPr>
            <a:picLocks noChangeAspect="1"/>
          </p:cNvPicPr>
          <p:nvPr/>
        </p:nvPicPr>
        <p:blipFill rotWithShape="1">
          <a:blip r:embed="rId9">
            <a:extLst>
              <a:ext uri="{28A0092B-C50C-407E-A947-70E740481C1C}">
                <a14:useLocalDpi xmlns:a14="http://schemas.microsoft.com/office/drawing/2010/main" val="0"/>
              </a:ext>
            </a:extLst>
          </a:blip>
          <a:srcRect t="14913" b="14913"/>
          <a:stretch/>
        </p:blipFill>
        <p:spPr>
          <a:xfrm>
            <a:off x="3219409" y="3340150"/>
            <a:ext cx="1924091" cy="305405"/>
          </a:xfrm>
          <a:prstGeom prst="rect">
            <a:avLst/>
          </a:prstGeom>
        </p:spPr>
      </p:pic>
      <p:pic>
        <p:nvPicPr>
          <p:cNvPr id="34" name="图片 33">
            <a:extLst>
              <a:ext uri="{FF2B5EF4-FFF2-40B4-BE49-F238E27FC236}">
                <a16:creationId xmlns:a16="http://schemas.microsoft.com/office/drawing/2014/main" xmlns="" id="{1096C457-F4D0-4AC7-90AD-71BEFFA6102B}"/>
              </a:ext>
            </a:extLst>
          </p:cNvPr>
          <p:cNvPicPr>
            <a:picLocks noChangeAspect="1"/>
          </p:cNvPicPr>
          <p:nvPr/>
        </p:nvPicPr>
        <p:blipFill rotWithShape="1">
          <a:blip r:embed="rId10">
            <a:extLst>
              <a:ext uri="{28A0092B-C50C-407E-A947-70E740481C1C}">
                <a14:useLocalDpi xmlns:a14="http://schemas.microsoft.com/office/drawing/2010/main" val="0"/>
              </a:ext>
            </a:extLst>
          </a:blip>
          <a:srcRect l="3101" r="3786"/>
          <a:stretch/>
        </p:blipFill>
        <p:spPr>
          <a:xfrm>
            <a:off x="7391400" y="3517717"/>
            <a:ext cx="2981325" cy="726984"/>
          </a:xfrm>
          <a:prstGeom prst="rect">
            <a:avLst/>
          </a:prstGeom>
        </p:spPr>
      </p:pic>
      <p:pic>
        <p:nvPicPr>
          <p:cNvPr id="36" name="图片 35">
            <a:extLst>
              <a:ext uri="{FF2B5EF4-FFF2-40B4-BE49-F238E27FC236}">
                <a16:creationId xmlns:a16="http://schemas.microsoft.com/office/drawing/2014/main" xmlns="" id="{3A42675A-5F7C-422D-BD52-2A1BF93F279F}"/>
              </a:ext>
            </a:extLst>
          </p:cNvPr>
          <p:cNvPicPr>
            <a:picLocks noChangeAspect="1"/>
          </p:cNvPicPr>
          <p:nvPr/>
        </p:nvPicPr>
        <p:blipFill rotWithShape="1">
          <a:blip r:embed="rId11">
            <a:extLst>
              <a:ext uri="{28A0092B-C50C-407E-A947-70E740481C1C}">
                <a14:useLocalDpi xmlns:a14="http://schemas.microsoft.com/office/drawing/2010/main" val="0"/>
              </a:ext>
            </a:extLst>
          </a:blip>
          <a:srcRect t="2327" r="8178"/>
          <a:stretch/>
        </p:blipFill>
        <p:spPr>
          <a:xfrm>
            <a:off x="4911749" y="4391109"/>
            <a:ext cx="1498576" cy="558234"/>
          </a:xfrm>
          <a:prstGeom prst="rect">
            <a:avLst/>
          </a:prstGeom>
        </p:spPr>
      </p:pic>
      <p:pic>
        <p:nvPicPr>
          <p:cNvPr id="38" name="图片 37">
            <a:extLst>
              <a:ext uri="{FF2B5EF4-FFF2-40B4-BE49-F238E27FC236}">
                <a16:creationId xmlns:a16="http://schemas.microsoft.com/office/drawing/2014/main" xmlns="" id="{09981799-7FBC-477F-BE14-C268581CE755}"/>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577853" y="4831394"/>
            <a:ext cx="3410096" cy="675462"/>
          </a:xfrm>
          <a:prstGeom prst="rect">
            <a:avLst/>
          </a:prstGeom>
        </p:spPr>
      </p:pic>
      <p:pic>
        <p:nvPicPr>
          <p:cNvPr id="40" name="图片 39">
            <a:extLst>
              <a:ext uri="{FF2B5EF4-FFF2-40B4-BE49-F238E27FC236}">
                <a16:creationId xmlns:a16="http://schemas.microsoft.com/office/drawing/2014/main" xmlns="" id="{FCB0169A-B959-4BB4-A3AF-41C4CF5D89E7}"/>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016448" y="3655080"/>
            <a:ext cx="4736885" cy="459114"/>
          </a:xfrm>
          <a:prstGeom prst="rect">
            <a:avLst/>
          </a:prstGeom>
        </p:spPr>
      </p:pic>
      <p:pic>
        <p:nvPicPr>
          <p:cNvPr id="42" name="图片 41">
            <a:extLst>
              <a:ext uri="{FF2B5EF4-FFF2-40B4-BE49-F238E27FC236}">
                <a16:creationId xmlns:a16="http://schemas.microsoft.com/office/drawing/2014/main" xmlns="" id="{42BAD18A-FC91-412E-AE70-D0EF4CE5D5A0}"/>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036506" y="5843041"/>
            <a:ext cx="5926675" cy="571529"/>
          </a:xfrm>
          <a:prstGeom prst="rect">
            <a:avLst/>
          </a:prstGeom>
        </p:spPr>
      </p:pic>
    </p:spTree>
    <p:extLst>
      <p:ext uri="{BB962C8B-B14F-4D97-AF65-F5344CB8AC3E}">
        <p14:creationId xmlns:p14="http://schemas.microsoft.com/office/powerpoint/2010/main" val="34438366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896A1D7A-204D-4117-B3F8-21F53C5AF824}"/>
              </a:ext>
            </a:extLst>
          </p:cNvPr>
          <p:cNvSpPr>
            <a:spLocks noGrp="1"/>
          </p:cNvSpPr>
          <p:nvPr>
            <p:ph type="title"/>
          </p:nvPr>
        </p:nvSpPr>
        <p:spPr/>
        <p:txBody>
          <a:bodyPr/>
          <a:lstStyle/>
          <a:p>
            <a:r>
              <a:rPr lang="zh-CN" altLang="en-US" dirty="0"/>
              <a:t>稳健的均值方差问题</a:t>
            </a:r>
          </a:p>
        </p:txBody>
      </p:sp>
      <p:sp>
        <p:nvSpPr>
          <p:cNvPr id="3" name="灯片编号占位符 2">
            <a:extLst>
              <a:ext uri="{FF2B5EF4-FFF2-40B4-BE49-F238E27FC236}">
                <a16:creationId xmlns:a16="http://schemas.microsoft.com/office/drawing/2014/main" xmlns="" id="{410D9B95-C402-4BFA-889E-93145FD77FE2}"/>
              </a:ext>
            </a:extLst>
          </p:cNvPr>
          <p:cNvSpPr>
            <a:spLocks noGrp="1"/>
          </p:cNvSpPr>
          <p:nvPr>
            <p:ph type="sldNum" sz="quarter" idx="12"/>
          </p:nvPr>
        </p:nvSpPr>
        <p:spPr/>
        <p:txBody>
          <a:bodyPr/>
          <a:lstStyle/>
          <a:p>
            <a:fld id="{1827CD8D-0C45-4313-8514-3276C2338651}" type="slidenum">
              <a:rPr lang="zh-CN" altLang="en-US" smtClean="0"/>
              <a:pPr/>
              <a:t>14</a:t>
            </a:fld>
            <a:endParaRPr lang="zh-CN" altLang="en-US" dirty="0"/>
          </a:p>
        </p:txBody>
      </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xmlns="" id="{E3AA6756-9DCE-4314-A122-D26E6A4E0B7A}"/>
                  </a:ext>
                </a:extLst>
              </p:cNvPr>
              <p:cNvSpPr txBox="1"/>
              <p:nvPr/>
            </p:nvSpPr>
            <p:spPr>
              <a:xfrm>
                <a:off x="348998" y="1160614"/>
                <a:ext cx="11335127" cy="2639441"/>
              </a:xfrm>
              <a:prstGeom prst="rect">
                <a:avLst/>
              </a:prstGeom>
              <a:noFill/>
              <a:ln w="19050">
                <a:solidFill>
                  <a:srgbClr val="972022"/>
                </a:solidFill>
                <a:prstDash val="sysDash"/>
              </a:ln>
            </p:spPr>
            <p:txBody>
              <a:bodyPr wrap="square" rtlCol="0">
                <a:spAutoFit/>
              </a:bodyPr>
              <a:lstStyle/>
              <a:p>
                <a:pPr marL="285750" indent="-285750">
                  <a:lnSpc>
                    <a:spcPct val="150000"/>
                  </a:lnSpc>
                  <a:buFont typeface="Arial" panose="020B0604020202020204" pitchFamily="34" charset="0"/>
                  <a:buChar char="•"/>
                </a:pPr>
                <a:r>
                  <a:rPr lang="zh-CN" altLang="en-US" sz="1600" dirty="0"/>
                  <a:t>由于                                                    我们可以获得</a:t>
                </a:r>
                <a14:m>
                  <m:oMath xmlns:m="http://schemas.openxmlformats.org/officeDocument/2006/math">
                    <m:sSub>
                      <m:sSubPr>
                        <m:ctrlPr>
                          <a:rPr lang="en-US" altLang="zh-CN" sz="1600" b="0" i="1" dirty="0" smtClean="0">
                            <a:latin typeface="Cambria Math" panose="02040503050406030204" pitchFamily="18" charset="0"/>
                          </a:rPr>
                        </m:ctrlPr>
                      </m:sSubPr>
                      <m:e>
                        <m:r>
                          <m:rPr>
                            <m:sty m:val="p"/>
                          </m:rPr>
                          <a:rPr lang="en-US" altLang="zh-CN" sz="1600" i="1" dirty="0">
                            <a:latin typeface="Cambria Math" panose="02040503050406030204" pitchFamily="18" charset="0"/>
                          </a:rPr>
                          <m:t>S</m:t>
                        </m:r>
                      </m:e>
                      <m:sub>
                        <m:r>
                          <a:rPr lang="en-US" altLang="zh-CN" sz="1600" b="0" i="1" dirty="0" smtClean="0">
                            <a:latin typeface="Cambria Math" panose="02040503050406030204" pitchFamily="18" charset="0"/>
                          </a:rPr>
                          <m:t>𝑚</m:t>
                        </m:r>
                      </m:sub>
                    </m:sSub>
                    <m:r>
                      <a:rPr lang="zh-CN" altLang="en-US" sz="1600" i="1" dirty="0">
                        <a:latin typeface="Cambria Math" panose="02040503050406030204" pitchFamily="18" charset="0"/>
                      </a:rPr>
                      <m:t>和</m:t>
                    </m:r>
                    <m:sSub>
                      <m:sSubPr>
                        <m:ctrlPr>
                          <a:rPr lang="en-US" altLang="zh-CN" sz="1600" b="0" i="1" dirty="0" smtClean="0">
                            <a:latin typeface="Cambria Math" panose="02040503050406030204" pitchFamily="18" charset="0"/>
                          </a:rPr>
                        </m:ctrlPr>
                      </m:sSubPr>
                      <m:e>
                        <m:r>
                          <a:rPr lang="en-US" altLang="zh-CN" sz="1600" b="0" i="1" dirty="0" smtClean="0">
                            <a:latin typeface="Cambria Math" panose="02040503050406030204" pitchFamily="18" charset="0"/>
                          </a:rPr>
                          <m:t>𝑆</m:t>
                        </m:r>
                      </m:e>
                      <m:sub>
                        <m:r>
                          <a:rPr lang="en-US" altLang="zh-CN" sz="1600" b="0" i="1" dirty="0" smtClean="0">
                            <a:latin typeface="Cambria Math" panose="02040503050406030204" pitchFamily="18" charset="0"/>
                          </a:rPr>
                          <m:t>𝑉</m:t>
                        </m:r>
                      </m:sub>
                    </m:sSub>
                  </m:oMath>
                </a14:m>
                <a:r>
                  <a:rPr lang="zh-CN" altLang="en-US" sz="1600" dirty="0"/>
                  <a:t> </a:t>
                </a:r>
                <a:r>
                  <a:rPr lang="en-US" altLang="zh-CN" sz="1600" dirty="0"/>
                  <a:t>:</a:t>
                </a:r>
              </a:p>
              <a:p>
                <a:pPr marL="285750" indent="-285750">
                  <a:lnSpc>
                    <a:spcPct val="150000"/>
                  </a:lnSpc>
                  <a:buFont typeface="Arial" panose="020B0604020202020204" pitchFamily="34" charset="0"/>
                  <a:buChar char="•"/>
                </a:pPr>
                <a:r>
                  <a:rPr lang="zh-CN" altLang="en-US" sz="1600" dirty="0"/>
                  <a:t>记                                                                ，                                  </a:t>
                </a:r>
                <a:endParaRPr lang="en-US" altLang="zh-CN" sz="1600" dirty="0"/>
              </a:p>
              <a:p>
                <a:pPr marL="285750" indent="-285750">
                  <a:lnSpc>
                    <a:spcPct val="150000"/>
                  </a:lnSpc>
                  <a:buFont typeface="Arial" panose="020B0604020202020204" pitchFamily="34" charset="0"/>
                  <a:buChar char="•"/>
                </a:pPr>
                <a:r>
                  <a:rPr lang="zh-CN" altLang="en-US" sz="1600" dirty="0"/>
                  <a:t>那么有：</a:t>
                </a:r>
                <a:endParaRPr lang="en-US" altLang="zh-CN" sz="1600" dirty="0"/>
              </a:p>
              <a:p>
                <a:pPr marL="285750" indent="-285750">
                  <a:lnSpc>
                    <a:spcPct val="150000"/>
                  </a:lnSpc>
                  <a:buFont typeface="Arial" panose="020B0604020202020204" pitchFamily="34" charset="0"/>
                  <a:buChar char="•"/>
                </a:pPr>
                <a:endParaRPr lang="en-US" altLang="zh-CN" sz="1600" dirty="0"/>
              </a:p>
              <a:p>
                <a:pPr marL="285750" indent="-285750">
                  <a:lnSpc>
                    <a:spcPct val="150000"/>
                  </a:lnSpc>
                  <a:buFont typeface="Arial" panose="020B0604020202020204" pitchFamily="34" charset="0"/>
                  <a:buChar char="•"/>
                </a:pPr>
                <a:endParaRPr lang="en-US" altLang="zh-CN" sz="1600" dirty="0"/>
              </a:p>
              <a:p>
                <a:pPr marL="285750" indent="-285750">
                  <a:lnSpc>
                    <a:spcPct val="150000"/>
                  </a:lnSpc>
                  <a:buFont typeface="Arial" panose="020B0604020202020204" pitchFamily="34" charset="0"/>
                  <a:buChar char="•"/>
                </a:pPr>
                <a:endParaRPr lang="en-US" altLang="zh-CN" sz="1600" dirty="0"/>
              </a:p>
              <a:p>
                <a:pPr>
                  <a:lnSpc>
                    <a:spcPct val="150000"/>
                  </a:lnSpc>
                </a:pPr>
                <a:endParaRPr lang="en-US" altLang="zh-CN" sz="1600" dirty="0"/>
              </a:p>
            </p:txBody>
          </p:sp>
        </mc:Choice>
        <mc:Fallback xmlns="">
          <p:sp>
            <p:nvSpPr>
              <p:cNvPr id="6" name="文本框 5">
                <a:extLst>
                  <a:ext uri="{FF2B5EF4-FFF2-40B4-BE49-F238E27FC236}">
                    <a16:creationId xmlns:a16="http://schemas.microsoft.com/office/drawing/2014/main" id="{E3AA6756-9DCE-4314-A122-D26E6A4E0B7A}"/>
                  </a:ext>
                </a:extLst>
              </p:cNvPr>
              <p:cNvSpPr txBox="1">
                <a:spLocks noRot="1" noChangeAspect="1" noMove="1" noResize="1" noEditPoints="1" noAdjustHandles="1" noChangeArrowheads="1" noChangeShapeType="1" noTextEdit="1"/>
              </p:cNvSpPr>
              <p:nvPr/>
            </p:nvSpPr>
            <p:spPr>
              <a:xfrm>
                <a:off x="348998" y="1160614"/>
                <a:ext cx="11335127" cy="2639441"/>
              </a:xfrm>
              <a:prstGeom prst="rect">
                <a:avLst/>
              </a:prstGeom>
              <a:blipFill>
                <a:blip r:embed="rId2"/>
                <a:stretch>
                  <a:fillRect l="-161"/>
                </a:stretch>
              </a:blipFill>
              <a:ln w="19050">
                <a:solidFill>
                  <a:srgbClr val="972022"/>
                </a:solidFill>
                <a:prstDash val="sysDash"/>
              </a:ln>
            </p:spPr>
            <p:txBody>
              <a:bodyPr/>
              <a:lstStyle/>
              <a:p>
                <a:r>
                  <a:rPr lang="zh-CN" altLang="en-US">
                    <a:noFill/>
                  </a:rPr>
                  <a:t> </a:t>
                </a:r>
              </a:p>
            </p:txBody>
          </p:sp>
        </mc:Fallback>
      </mc:AlternateContent>
      <p:sp>
        <p:nvSpPr>
          <p:cNvPr id="7" name="文本框 6">
            <a:extLst>
              <a:ext uri="{FF2B5EF4-FFF2-40B4-BE49-F238E27FC236}">
                <a16:creationId xmlns:a16="http://schemas.microsoft.com/office/drawing/2014/main" xmlns="" id="{11948871-2691-45BD-B1BA-6514A953DE6D}"/>
              </a:ext>
            </a:extLst>
          </p:cNvPr>
          <p:cNvSpPr txBox="1"/>
          <p:nvPr/>
        </p:nvSpPr>
        <p:spPr>
          <a:xfrm>
            <a:off x="348998" y="791282"/>
            <a:ext cx="1908427" cy="369332"/>
          </a:xfrm>
          <a:prstGeom prst="rect">
            <a:avLst/>
          </a:prstGeom>
          <a:solidFill>
            <a:srgbClr val="9C0308"/>
          </a:solidFill>
        </p:spPr>
        <p:txBody>
          <a:bodyPr wrap="square" rtlCol="0">
            <a:spAutoFit/>
          </a:bodyPr>
          <a:lstStyle/>
          <a:p>
            <a:pPr algn="ctr"/>
            <a:r>
              <a:rPr lang="zh-CN" altLang="en-US" dirty="0">
                <a:solidFill>
                  <a:schemeClr val="bg1"/>
                </a:solidFill>
              </a:rPr>
              <a:t>参数的取值范围</a:t>
            </a:r>
          </a:p>
        </p:txBody>
      </p:sp>
      <p:pic>
        <p:nvPicPr>
          <p:cNvPr id="8" name="图片 7">
            <a:extLst>
              <a:ext uri="{FF2B5EF4-FFF2-40B4-BE49-F238E27FC236}">
                <a16:creationId xmlns:a16="http://schemas.microsoft.com/office/drawing/2014/main" xmlns="" id="{B71AB20B-9671-48A0-BF6C-9A2EC1F3E58D}"/>
              </a:ext>
            </a:extLst>
          </p:cNvPr>
          <p:cNvPicPr>
            <a:picLocks noChangeAspect="1"/>
          </p:cNvPicPr>
          <p:nvPr/>
        </p:nvPicPr>
        <p:blipFill rotWithShape="1">
          <a:blip r:embed="rId3">
            <a:extLst>
              <a:ext uri="{28A0092B-C50C-407E-A947-70E740481C1C}">
                <a14:useLocalDpi xmlns:a14="http://schemas.microsoft.com/office/drawing/2010/main" val="0"/>
              </a:ext>
            </a:extLst>
          </a:blip>
          <a:srcRect l="55343" t="19039" b="12333"/>
          <a:stretch/>
        </p:blipFill>
        <p:spPr>
          <a:xfrm>
            <a:off x="1133475" y="1240012"/>
            <a:ext cx="2390870" cy="317744"/>
          </a:xfrm>
          <a:prstGeom prst="rect">
            <a:avLst/>
          </a:prstGeom>
        </p:spPr>
      </p:pic>
      <p:pic>
        <p:nvPicPr>
          <p:cNvPr id="10" name="图片 9">
            <a:extLst>
              <a:ext uri="{FF2B5EF4-FFF2-40B4-BE49-F238E27FC236}">
                <a16:creationId xmlns:a16="http://schemas.microsoft.com/office/drawing/2014/main" xmlns="" id="{BB873CD5-AE92-4CAD-9811-EBDC78BC2EF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9937" y="1663456"/>
            <a:ext cx="2832246" cy="247663"/>
          </a:xfrm>
          <a:prstGeom prst="rect">
            <a:avLst/>
          </a:prstGeom>
        </p:spPr>
      </p:pic>
      <p:pic>
        <p:nvPicPr>
          <p:cNvPr id="12" name="图片 11">
            <a:extLst>
              <a:ext uri="{FF2B5EF4-FFF2-40B4-BE49-F238E27FC236}">
                <a16:creationId xmlns:a16="http://schemas.microsoft.com/office/drawing/2014/main" xmlns="" id="{AB1EF828-B74F-4427-BD8A-168D2755156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95679" y="1623795"/>
            <a:ext cx="2743341" cy="285765"/>
          </a:xfrm>
          <a:prstGeom prst="rect">
            <a:avLst/>
          </a:prstGeom>
        </p:spPr>
      </p:pic>
      <p:grpSp>
        <p:nvGrpSpPr>
          <p:cNvPr id="22" name="组合 21">
            <a:extLst>
              <a:ext uri="{FF2B5EF4-FFF2-40B4-BE49-F238E27FC236}">
                <a16:creationId xmlns:a16="http://schemas.microsoft.com/office/drawing/2014/main" xmlns="" id="{1C104F05-7670-40F5-A540-3AE4D0A1378F}"/>
              </a:ext>
            </a:extLst>
          </p:cNvPr>
          <p:cNvGrpSpPr/>
          <p:nvPr/>
        </p:nvGrpSpPr>
        <p:grpSpPr>
          <a:xfrm>
            <a:off x="796826" y="2480334"/>
            <a:ext cx="4462785" cy="838004"/>
            <a:chOff x="1568362" y="2348162"/>
            <a:chExt cx="4462785" cy="838004"/>
          </a:xfrm>
        </p:grpSpPr>
        <p:pic>
          <p:nvPicPr>
            <p:cNvPr id="16" name="图片 15">
              <a:extLst>
                <a:ext uri="{FF2B5EF4-FFF2-40B4-BE49-F238E27FC236}">
                  <a16:creationId xmlns:a16="http://schemas.microsoft.com/office/drawing/2014/main" xmlns="" id="{4EF5FC44-D81B-4686-B330-3C606334F33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68362" y="2348162"/>
              <a:ext cx="3378374" cy="342918"/>
            </a:xfrm>
            <a:prstGeom prst="rect">
              <a:avLst/>
            </a:prstGeom>
          </p:spPr>
        </p:pic>
        <p:pic>
          <p:nvPicPr>
            <p:cNvPr id="18" name="图片 17">
              <a:extLst>
                <a:ext uri="{FF2B5EF4-FFF2-40B4-BE49-F238E27FC236}">
                  <a16:creationId xmlns:a16="http://schemas.microsoft.com/office/drawing/2014/main" xmlns="" id="{8AA10F13-5A63-4C72-A0CE-60CA9BBB715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73218" y="2817847"/>
              <a:ext cx="4457929" cy="368319"/>
            </a:xfrm>
            <a:prstGeom prst="rect">
              <a:avLst/>
            </a:prstGeom>
          </p:spPr>
        </p:pic>
      </p:grpSp>
      <p:grpSp>
        <p:nvGrpSpPr>
          <p:cNvPr id="21" name="组合 20">
            <a:extLst>
              <a:ext uri="{FF2B5EF4-FFF2-40B4-BE49-F238E27FC236}">
                <a16:creationId xmlns:a16="http://schemas.microsoft.com/office/drawing/2014/main" xmlns="" id="{0C45FC1E-6CA9-465A-ADB9-5B4A1039F3F3}"/>
              </a:ext>
            </a:extLst>
          </p:cNvPr>
          <p:cNvGrpSpPr/>
          <p:nvPr/>
        </p:nvGrpSpPr>
        <p:grpSpPr>
          <a:xfrm>
            <a:off x="5712295" y="2118583"/>
            <a:ext cx="3873699" cy="1518234"/>
            <a:chOff x="7521475" y="2228899"/>
            <a:chExt cx="3873699" cy="1518234"/>
          </a:xfrm>
        </p:grpSpPr>
        <p:pic>
          <p:nvPicPr>
            <p:cNvPr id="14" name="图片 13">
              <a:extLst>
                <a:ext uri="{FF2B5EF4-FFF2-40B4-BE49-F238E27FC236}">
                  <a16:creationId xmlns:a16="http://schemas.microsoft.com/office/drawing/2014/main" xmlns="" id="{F01AC5A0-8A6E-4651-AAB8-5E79C74DCE1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521475" y="2228899"/>
              <a:ext cx="3873699" cy="317516"/>
            </a:xfrm>
            <a:prstGeom prst="rect">
              <a:avLst/>
            </a:prstGeom>
          </p:spPr>
        </p:pic>
        <p:pic>
          <p:nvPicPr>
            <p:cNvPr id="20" name="图片 19">
              <a:extLst>
                <a:ext uri="{FF2B5EF4-FFF2-40B4-BE49-F238E27FC236}">
                  <a16:creationId xmlns:a16="http://schemas.microsoft.com/office/drawing/2014/main" xmlns="" id="{01D3075C-F57B-440A-B151-1115F2AF01B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521475" y="2572323"/>
              <a:ext cx="3600635" cy="1174810"/>
            </a:xfrm>
            <a:prstGeom prst="rect">
              <a:avLst/>
            </a:prstGeom>
          </p:spPr>
        </p:pic>
      </p:grpSp>
      <mc:AlternateContent xmlns:mc="http://schemas.openxmlformats.org/markup-compatibility/2006" xmlns:a14="http://schemas.microsoft.com/office/drawing/2010/main">
        <mc:Choice Requires="a14">
          <p:sp>
            <p:nvSpPr>
              <p:cNvPr id="23" name="文本框 22">
                <a:extLst>
                  <a:ext uri="{FF2B5EF4-FFF2-40B4-BE49-F238E27FC236}">
                    <a16:creationId xmlns:a16="http://schemas.microsoft.com/office/drawing/2014/main" xmlns="" id="{974C270B-43E2-4949-B95F-5ABCD4B77CD0}"/>
                  </a:ext>
                </a:extLst>
              </p:cNvPr>
              <p:cNvSpPr txBox="1"/>
              <p:nvPr/>
            </p:nvSpPr>
            <p:spPr>
              <a:xfrm>
                <a:off x="348998" y="4273951"/>
                <a:ext cx="11335127" cy="1896801"/>
              </a:xfrm>
              <a:prstGeom prst="rect">
                <a:avLst/>
              </a:prstGeom>
              <a:noFill/>
              <a:ln w="19050">
                <a:solidFill>
                  <a:srgbClr val="972022"/>
                </a:solidFill>
                <a:prstDash val="sysDash"/>
              </a:ln>
            </p:spPr>
            <p:txBody>
              <a:bodyPr wrap="square" rtlCol="0">
                <a:spAutoFit/>
              </a:bodyPr>
              <a:lstStyle/>
              <a:p>
                <a:pPr marL="285750" indent="-285750">
                  <a:lnSpc>
                    <a:spcPct val="150000"/>
                  </a:lnSpc>
                  <a:buFont typeface="Arial" panose="020B0604020202020204" pitchFamily="34" charset="0"/>
                  <a:buChar char="•"/>
                </a:pPr>
                <a:r>
                  <a:rPr lang="zh-CN" altLang="en-US" sz="1600" dirty="0"/>
                  <a:t>假设</a:t>
                </a:r>
                <a:r>
                  <a:rPr lang="el-GR" altLang="zh-CN" sz="1600" dirty="0"/>
                  <a:t>φ</a:t>
                </a:r>
                <a:r>
                  <a:rPr lang="zh-CN" altLang="en-US" sz="1600" dirty="0"/>
                  <a:t>为目标投资组合的权重，那么稳健均值方差问题为：</a:t>
                </a:r>
                <a:endParaRPr lang="en-US" altLang="zh-CN" sz="1600" dirty="0"/>
              </a:p>
              <a:p>
                <a:pPr marL="285750" indent="-285750">
                  <a:lnSpc>
                    <a:spcPct val="150000"/>
                  </a:lnSpc>
                  <a:buFont typeface="Arial" panose="020B0604020202020204" pitchFamily="34" charset="0"/>
                  <a:buChar char="•"/>
                </a:pPr>
                <a:endParaRPr lang="en-US" altLang="zh-CN" sz="1600" dirty="0"/>
              </a:p>
              <a:p>
                <a:pPr marL="285750" indent="-285750">
                  <a:lnSpc>
                    <a:spcPct val="150000"/>
                  </a:lnSpc>
                  <a:buFont typeface="Arial" panose="020B0604020202020204" pitchFamily="34" charset="0"/>
                  <a:buChar char="•"/>
                </a:pPr>
                <a:endParaRPr lang="en-US" altLang="zh-CN" sz="1600" dirty="0"/>
              </a:p>
              <a:p>
                <a:pPr>
                  <a:lnSpc>
                    <a:spcPct val="150000"/>
                  </a:lnSpc>
                </a:pPr>
                <a:endParaRPr lang="en-US" altLang="zh-CN" sz="1600" dirty="0"/>
              </a:p>
              <a:p>
                <a:pPr marL="285750" indent="-285750">
                  <a:lnSpc>
                    <a:spcPct val="150000"/>
                  </a:lnSpc>
                  <a:buFont typeface="Arial" panose="020B0604020202020204" pitchFamily="34" charset="0"/>
                  <a:buChar char="•"/>
                </a:pPr>
                <a:r>
                  <a:rPr lang="zh-CN" altLang="en-US" sz="1600" dirty="0"/>
                  <a:t>其中</a:t>
                </a:r>
                <a14:m>
                  <m:oMath xmlns:m="http://schemas.openxmlformats.org/officeDocument/2006/math">
                    <m:r>
                      <a:rPr lang="en-US" altLang="zh-CN" sz="1600" b="0" i="1" smtClean="0">
                        <a:latin typeface="Cambria Math" panose="02040503050406030204" pitchFamily="18" charset="0"/>
                      </a:rPr>
                      <m:t>𝑉𝑎𝑟</m:t>
                    </m:r>
                    <m:d>
                      <m:dPr>
                        <m:begChr m:val="["/>
                        <m:endChr m:val="]"/>
                        <m:ctrlPr>
                          <a:rPr lang="en-US" altLang="zh-CN" sz="1600" b="0" i="1" smtClean="0">
                            <a:latin typeface="Cambria Math" panose="02040503050406030204" pitchFamily="18" charset="0"/>
                          </a:rPr>
                        </m:ctrlPr>
                      </m:dPr>
                      <m:e>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𝑟</m:t>
                            </m:r>
                          </m:e>
                          <m:sub>
                            <m:r>
                              <m:rPr>
                                <m:sty m:val="p"/>
                              </m:rPr>
                              <a:rPr lang="en-US" altLang="zh-CN" sz="1600" b="0" i="0" smtClean="0">
                                <a:latin typeface="Cambria Math" panose="02040503050406030204" pitchFamily="18" charset="0"/>
                              </a:rPr>
                              <m:t>Φ</m:t>
                            </m:r>
                          </m:sub>
                        </m:sSub>
                      </m:e>
                    </m:d>
                    <m:r>
                      <a:rPr lang="en-US" altLang="zh-CN" sz="1600" b="0" i="1" smtClean="0">
                        <a:latin typeface="Cambria Math" panose="02040503050406030204" pitchFamily="18" charset="0"/>
                      </a:rPr>
                      <m:t>=</m:t>
                    </m:r>
                    <m:sSup>
                      <m:sSupPr>
                        <m:ctrlPr>
                          <a:rPr lang="en-US" altLang="zh-CN" sz="1600" b="0" i="1" smtClean="0">
                            <a:latin typeface="Cambria Math" panose="02040503050406030204" pitchFamily="18" charset="0"/>
                          </a:rPr>
                        </m:ctrlPr>
                      </m:sSupPr>
                      <m:e>
                        <m:r>
                          <m:rPr>
                            <m:sty m:val="p"/>
                          </m:rPr>
                          <a:rPr lang="en-US" altLang="zh-CN" sz="1600" b="0" i="0" smtClean="0">
                            <a:latin typeface="Cambria Math" panose="02040503050406030204" pitchFamily="18" charset="0"/>
                          </a:rPr>
                          <m:t>Φ</m:t>
                        </m:r>
                      </m:e>
                      <m:sup>
                        <m:r>
                          <a:rPr lang="en-US" altLang="zh-CN" sz="1600" b="0" i="1" smtClean="0">
                            <a:latin typeface="Cambria Math" panose="02040503050406030204" pitchFamily="18" charset="0"/>
                          </a:rPr>
                          <m:t>𝑇</m:t>
                        </m:r>
                      </m:sup>
                    </m:sSup>
                    <m:d>
                      <m:dPr>
                        <m:ctrlPr>
                          <a:rPr lang="en-US" altLang="zh-CN" sz="1600" b="0" i="1" smtClean="0">
                            <a:latin typeface="Cambria Math" panose="02040503050406030204" pitchFamily="18" charset="0"/>
                          </a:rPr>
                        </m:ctrlPr>
                      </m:dPr>
                      <m:e>
                        <m:sSup>
                          <m:sSupPr>
                            <m:ctrlPr>
                              <a:rPr lang="en-US" altLang="zh-CN" sz="1600" b="0" i="1" smtClean="0">
                                <a:latin typeface="Cambria Math" panose="02040503050406030204" pitchFamily="18" charset="0"/>
                              </a:rPr>
                            </m:ctrlPr>
                          </m:sSupPr>
                          <m:e>
                            <m:r>
                              <a:rPr lang="en-US" altLang="zh-CN" sz="1600" b="0" i="1" smtClean="0">
                                <a:latin typeface="Cambria Math" panose="02040503050406030204" pitchFamily="18" charset="0"/>
                              </a:rPr>
                              <m:t>𝑉</m:t>
                            </m:r>
                          </m:e>
                          <m:sup>
                            <m:r>
                              <a:rPr lang="en-US" altLang="zh-CN" sz="1600" b="0" i="1" smtClean="0">
                                <a:latin typeface="Cambria Math" panose="02040503050406030204" pitchFamily="18" charset="0"/>
                              </a:rPr>
                              <m:t>𝑇</m:t>
                            </m:r>
                          </m:sup>
                        </m:sSup>
                        <m:r>
                          <a:rPr lang="en-US" altLang="zh-CN" sz="1600" b="0" i="1" smtClean="0">
                            <a:latin typeface="Cambria Math" panose="02040503050406030204" pitchFamily="18" charset="0"/>
                          </a:rPr>
                          <m:t>𝐹𝑉</m:t>
                        </m:r>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𝐷</m:t>
                        </m:r>
                      </m:e>
                    </m:d>
                    <m:r>
                      <m:rPr>
                        <m:sty m:val="p"/>
                      </m:rPr>
                      <a:rPr lang="en-US" altLang="zh-CN" sz="1600" b="0" i="0" smtClean="0">
                        <a:latin typeface="Cambria Math" panose="02040503050406030204" pitchFamily="18" charset="0"/>
                      </a:rPr>
                      <m:t>Φ</m:t>
                    </m:r>
                    <m:r>
                      <a:rPr lang="en-US" altLang="zh-CN" sz="1600" b="0" i="0" smtClean="0">
                        <a:latin typeface="Cambria Math" panose="02040503050406030204" pitchFamily="18" charset="0"/>
                      </a:rPr>
                      <m:t>,  </m:t>
                    </m:r>
                    <m:r>
                      <m:rPr>
                        <m:sty m:val="p"/>
                      </m:rPr>
                      <a:rPr lang="en-US" altLang="zh-CN" sz="1600" b="0" i="0" smtClean="0">
                        <a:latin typeface="Cambria Math" panose="02040503050406030204" pitchFamily="18" charset="0"/>
                      </a:rPr>
                      <m:t>E</m:t>
                    </m:r>
                    <m:d>
                      <m:dPr>
                        <m:begChr m:val="["/>
                        <m:endChr m:val="]"/>
                        <m:ctrlPr>
                          <a:rPr lang="en-US" altLang="zh-CN" sz="1600" b="0" i="1" smtClean="0">
                            <a:latin typeface="Cambria Math" panose="02040503050406030204" pitchFamily="18" charset="0"/>
                          </a:rPr>
                        </m:ctrlPr>
                      </m:dPr>
                      <m:e>
                        <m:sSub>
                          <m:sSubPr>
                            <m:ctrlPr>
                              <a:rPr lang="en-US" altLang="zh-CN" sz="1600" b="0" i="1" smtClean="0">
                                <a:latin typeface="Cambria Math" panose="02040503050406030204" pitchFamily="18" charset="0"/>
                              </a:rPr>
                            </m:ctrlPr>
                          </m:sSubPr>
                          <m:e>
                            <m:r>
                              <m:rPr>
                                <m:sty m:val="p"/>
                              </m:rPr>
                              <a:rPr lang="en-US" altLang="zh-CN" sz="1600" b="0" i="0" smtClean="0">
                                <a:latin typeface="Cambria Math" panose="02040503050406030204" pitchFamily="18" charset="0"/>
                              </a:rPr>
                              <m:t>r</m:t>
                            </m:r>
                          </m:e>
                          <m:sub>
                            <m:r>
                              <m:rPr>
                                <m:sty m:val="p"/>
                              </m:rPr>
                              <a:rPr lang="en-US" altLang="zh-CN" sz="1600" b="0" i="0" smtClean="0">
                                <a:latin typeface="Cambria Math" panose="02040503050406030204" pitchFamily="18" charset="0"/>
                              </a:rPr>
                              <m:t>Φ</m:t>
                            </m:r>
                          </m:sub>
                        </m:sSub>
                      </m:e>
                    </m:d>
                    <m:r>
                      <a:rPr lang="en-US" altLang="zh-CN" sz="1600" b="0" i="0" smtClean="0">
                        <a:latin typeface="Cambria Math" panose="02040503050406030204" pitchFamily="18" charset="0"/>
                      </a:rPr>
                      <m:t>=</m:t>
                    </m:r>
                    <m:sSup>
                      <m:sSupPr>
                        <m:ctrlPr>
                          <a:rPr lang="en-US" altLang="zh-CN" sz="1600" b="0" i="1" smtClean="0">
                            <a:latin typeface="Cambria Math" panose="02040503050406030204" pitchFamily="18" charset="0"/>
                          </a:rPr>
                        </m:ctrlPr>
                      </m:sSupPr>
                      <m:e>
                        <m:r>
                          <m:rPr>
                            <m:sty m:val="p"/>
                          </m:rPr>
                          <a:rPr lang="en-US" altLang="zh-CN" sz="1600" b="0" i="0" smtClean="0">
                            <a:latin typeface="Cambria Math" panose="02040503050406030204" pitchFamily="18" charset="0"/>
                          </a:rPr>
                          <m:t>Φ</m:t>
                        </m:r>
                      </m:e>
                      <m:sup>
                        <m:r>
                          <a:rPr lang="en-US" altLang="zh-CN" sz="1600" b="0" i="1" smtClean="0">
                            <a:latin typeface="Cambria Math" panose="02040503050406030204" pitchFamily="18" charset="0"/>
                          </a:rPr>
                          <m:t>𝑇</m:t>
                        </m:r>
                      </m:sup>
                    </m:sSup>
                    <m:r>
                      <a:rPr lang="en-US" altLang="zh-CN" sz="1600" b="0" i="1" smtClean="0">
                        <a:latin typeface="Cambria Math" panose="02040503050406030204" pitchFamily="18" charset="0"/>
                      </a:rPr>
                      <m:t>𝜇</m:t>
                    </m:r>
                  </m:oMath>
                </a14:m>
                <a:endParaRPr lang="en-US" altLang="zh-CN" sz="1600" dirty="0"/>
              </a:p>
            </p:txBody>
          </p:sp>
        </mc:Choice>
        <mc:Fallback xmlns="">
          <p:sp>
            <p:nvSpPr>
              <p:cNvPr id="23" name="文本框 22">
                <a:extLst>
                  <a:ext uri="{FF2B5EF4-FFF2-40B4-BE49-F238E27FC236}">
                    <a16:creationId xmlns:a16="http://schemas.microsoft.com/office/drawing/2014/main" id="{974C270B-43E2-4949-B95F-5ABCD4B77CD0}"/>
                  </a:ext>
                </a:extLst>
              </p:cNvPr>
              <p:cNvSpPr txBox="1">
                <a:spLocks noRot="1" noChangeAspect="1" noMove="1" noResize="1" noEditPoints="1" noAdjustHandles="1" noChangeArrowheads="1" noChangeShapeType="1" noTextEdit="1"/>
              </p:cNvSpPr>
              <p:nvPr/>
            </p:nvSpPr>
            <p:spPr>
              <a:xfrm>
                <a:off x="348998" y="4273951"/>
                <a:ext cx="11335127" cy="1896801"/>
              </a:xfrm>
              <a:prstGeom prst="rect">
                <a:avLst/>
              </a:prstGeom>
              <a:blipFill>
                <a:blip r:embed="rId10"/>
                <a:stretch>
                  <a:fillRect l="-161" b="-1911"/>
                </a:stretch>
              </a:blipFill>
              <a:ln w="19050">
                <a:solidFill>
                  <a:srgbClr val="972022"/>
                </a:solidFill>
                <a:prstDash val="sysDash"/>
              </a:ln>
            </p:spPr>
            <p:txBody>
              <a:bodyPr/>
              <a:lstStyle/>
              <a:p>
                <a:r>
                  <a:rPr lang="zh-CN" altLang="en-US">
                    <a:noFill/>
                  </a:rPr>
                  <a:t> </a:t>
                </a:r>
              </a:p>
            </p:txBody>
          </p:sp>
        </mc:Fallback>
      </mc:AlternateContent>
      <p:sp>
        <p:nvSpPr>
          <p:cNvPr id="24" name="文本框 23">
            <a:extLst>
              <a:ext uri="{FF2B5EF4-FFF2-40B4-BE49-F238E27FC236}">
                <a16:creationId xmlns:a16="http://schemas.microsoft.com/office/drawing/2014/main" xmlns="" id="{19C0F2DA-5987-49B7-A319-5F1A51CC3CC1}"/>
              </a:ext>
            </a:extLst>
          </p:cNvPr>
          <p:cNvSpPr txBox="1"/>
          <p:nvPr/>
        </p:nvSpPr>
        <p:spPr>
          <a:xfrm>
            <a:off x="348998" y="3904619"/>
            <a:ext cx="3453185" cy="369332"/>
          </a:xfrm>
          <a:prstGeom prst="rect">
            <a:avLst/>
          </a:prstGeom>
          <a:solidFill>
            <a:srgbClr val="9C0308"/>
          </a:solidFill>
        </p:spPr>
        <p:txBody>
          <a:bodyPr wrap="square" rtlCol="0">
            <a:spAutoFit/>
          </a:bodyPr>
          <a:lstStyle/>
          <a:p>
            <a:pPr algn="ctr"/>
            <a:r>
              <a:rPr lang="en-US" altLang="zh-CN" dirty="0">
                <a:solidFill>
                  <a:schemeClr val="bg1"/>
                </a:solidFill>
              </a:rPr>
              <a:t>Robust Mean-variance Problem</a:t>
            </a:r>
            <a:endParaRPr lang="zh-CN" altLang="en-US" dirty="0">
              <a:solidFill>
                <a:schemeClr val="bg1"/>
              </a:solidFill>
            </a:endParaRPr>
          </a:p>
        </p:txBody>
      </p:sp>
      <p:pic>
        <p:nvPicPr>
          <p:cNvPr id="26" name="图片 25">
            <a:extLst>
              <a:ext uri="{FF2B5EF4-FFF2-40B4-BE49-F238E27FC236}">
                <a16:creationId xmlns:a16="http://schemas.microsoft.com/office/drawing/2014/main" xmlns="" id="{E47CA8B3-EB5C-4437-8180-AA9ACD05136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453267" y="4639176"/>
            <a:ext cx="2684666" cy="1224096"/>
          </a:xfrm>
          <a:prstGeom prst="rect">
            <a:avLst/>
          </a:prstGeom>
        </p:spPr>
      </p:pic>
      <mc:AlternateContent xmlns:mc="http://schemas.openxmlformats.org/markup-compatibility/2006" xmlns:a14="http://schemas.microsoft.com/office/drawing/2010/main">
        <mc:Choice Requires="a14">
          <p:sp>
            <p:nvSpPr>
              <p:cNvPr id="25" name="文本框 24">
                <a:extLst>
                  <a:ext uri="{FF2B5EF4-FFF2-40B4-BE49-F238E27FC236}">
                    <a16:creationId xmlns:a16="http://schemas.microsoft.com/office/drawing/2014/main" xmlns="" id="{4F9DAE36-89B1-4256-A145-24D409D3BD09}"/>
                  </a:ext>
                </a:extLst>
              </p:cNvPr>
              <p:cNvSpPr txBox="1"/>
              <p:nvPr/>
            </p:nvSpPr>
            <p:spPr>
              <a:xfrm>
                <a:off x="8306782" y="4610303"/>
                <a:ext cx="2389793" cy="1210588"/>
              </a:xfrm>
              <a:prstGeom prst="rect">
                <a:avLst/>
              </a:prstGeom>
              <a:noFill/>
            </p:spPr>
            <p:txBody>
              <a:bodyPr wrap="square">
                <a:spAutoFit/>
              </a:bodyPr>
              <a:lstStyle/>
              <a:p>
                <a:pPr marL="0" marR="0" lvl="0" indent="0" defTabSz="914400" rtl="0" eaLnBrk="1" fontAlgn="auto" latinLnBrk="0" hangingPunct="1">
                  <a:lnSpc>
                    <a:spcPct val="150000"/>
                  </a:lnSpc>
                  <a:spcBef>
                    <a:spcPts val="0"/>
                  </a:spcBef>
                  <a:spcAft>
                    <a:spcPts val="0"/>
                  </a:spcAft>
                  <a:buClrTx/>
                  <a:buSzTx/>
                  <a:buFontTx/>
                  <a:buNone/>
                  <a:tabLst/>
                  <a:defRPr/>
                </a:pPr>
                <a:r>
                  <a:rPr kumimoji="0" lang="zh-CN" altLang="en-US" sz="1600" b="0" u="none" strike="noStrike" kern="1200" cap="none" spc="0" normalizeH="0" baseline="0" noProof="0" dirty="0">
                    <a:ln>
                      <a:noFill/>
                    </a:ln>
                    <a:solidFill>
                      <a:prstClr val="black"/>
                    </a:solidFill>
                    <a:effectLst/>
                    <a:uLnTx/>
                    <a:uFillTx/>
                    <a:cs typeface="+mn-cs"/>
                  </a:rPr>
                  <a:t>对比</a:t>
                </a:r>
                <a14:m>
                  <m:oMath xmlns:m="http://schemas.openxmlformats.org/officeDocument/2006/math">
                    <m:r>
                      <a:rPr lang="zh-CN" altLang="en-US" sz="1600" i="1">
                        <a:solidFill>
                          <a:prstClr val="black"/>
                        </a:solidFill>
                        <a:latin typeface="Cambria Math" panose="02040503050406030204" pitchFamily="18" charset="0"/>
                      </a:rPr>
                      <m:t>：</m:t>
                    </m:r>
                    <m:r>
                      <m:rPr>
                        <m:sty m:val="p"/>
                      </m:rP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cs typeface="+mn-cs"/>
                      </a:rPr>
                      <m:t>m</m:t>
                    </m:r>
                    <m:r>
                      <m:rPr>
                        <m:sty m:val="p"/>
                      </m:rPr>
                      <a:rPr kumimoji="0" lang="en-US" altLang="zh-CN" sz="1600" b="0" i="1" u="none" strike="noStrike" kern="1200" cap="none" spc="0" normalizeH="0" baseline="0" noProof="0">
                        <a:ln>
                          <a:noFill/>
                        </a:ln>
                        <a:solidFill>
                          <a:prstClr val="black"/>
                        </a:solidFill>
                        <a:effectLst/>
                        <a:uLnTx/>
                        <a:uFillTx/>
                        <a:latin typeface="Cambria Math" panose="02040503050406030204" pitchFamily="18" charset="0"/>
                        <a:cs typeface="+mn-cs"/>
                      </a:rPr>
                      <m:t>ax</m:t>
                    </m:r>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cs typeface="+mn-cs"/>
                      </a:rPr>
                      <m:t> </m:t>
                    </m:r>
                    <m:sSup>
                      <m:sSupPr>
                        <m:ctrlP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pPr>
                      <m:e>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𝜔</m:t>
                        </m:r>
                      </m:e>
                      <m:sup>
                        <m:r>
                          <m:rPr>
                            <m:sty m:val="p"/>
                          </m:rPr>
                          <a:rPr kumimoji="0" lang="en-US" altLang="zh-CN" sz="1600" b="0" i="0" u="none" strike="noStrike" kern="1200" cap="none" spc="0" normalizeH="0" baseline="0" noProof="0" smtClean="0">
                            <a:ln>
                              <a:noFill/>
                            </a:ln>
                            <a:solidFill>
                              <a:prstClr val="black"/>
                            </a:solidFill>
                            <a:effectLst/>
                            <a:uLnTx/>
                            <a:uFillTx/>
                            <a:latin typeface="Cambria Math" panose="02040503050406030204" pitchFamily="18" charset="0"/>
                            <a:cs typeface="+mn-cs"/>
                          </a:rPr>
                          <m:t>T</m:t>
                        </m:r>
                      </m:sup>
                    </m:sSup>
                    <m:r>
                      <m:rPr>
                        <m:sty m:val="p"/>
                      </m:rPr>
                      <a:rPr kumimoji="0" lang="en-US" altLang="zh-CN" sz="1600" b="0" i="0" u="none" strike="noStrike" kern="1200" cap="none" spc="0" normalizeH="0" baseline="0" noProof="0" smtClean="0">
                        <a:ln>
                          <a:noFill/>
                        </a:ln>
                        <a:solidFill>
                          <a:schemeClr val="tx1"/>
                        </a:solidFill>
                        <a:effectLst/>
                        <a:uLnTx/>
                        <a:uFillTx/>
                        <a:latin typeface="Cambria Math" panose="02040503050406030204" pitchFamily="18" charset="0"/>
                        <a:cs typeface="+mn-cs"/>
                      </a:rPr>
                      <m:t>Σ</m:t>
                    </m:r>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𝜔</m:t>
                    </m:r>
                  </m:oMath>
                </a14:m>
                <a:endParaRPr kumimoji="0" lang="en-US" altLang="zh-CN" sz="16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a:p>
                <a:pPr marL="0" marR="0" lvl="0" indent="0" algn="ctr"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cs typeface="+mn-cs"/>
                        </a:rPr>
                        <m:t>             </m:t>
                      </m:r>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𝑠</m:t>
                      </m:r>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𝑡</m:t>
                      </m:r>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cs typeface="+mn-cs"/>
                        </a:rPr>
                        <m:t>. </m:t>
                      </m:r>
                      <m:sSubSup>
                        <m:sSubSupPr>
                          <m:ctrlP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SupPr>
                        <m:e>
                          <m:r>
                            <m:rPr>
                              <m:sty m:val="p"/>
                            </m:rPr>
                            <a:rPr kumimoji="0" lang="en-US" altLang="zh-CN" sz="1600" b="0" i="0" u="none" strike="noStrike" kern="1200" cap="none" spc="0" normalizeH="0" baseline="0" noProof="0" smtClean="0">
                              <a:ln>
                                <a:noFill/>
                              </a:ln>
                              <a:solidFill>
                                <a:prstClr val="black"/>
                              </a:solidFill>
                              <a:effectLst/>
                              <a:uLnTx/>
                              <a:uFillTx/>
                              <a:latin typeface="Cambria Math" panose="02040503050406030204" pitchFamily="18" charset="0"/>
                              <a:cs typeface="+mn-cs"/>
                            </a:rPr>
                            <m:t>Σ</m:t>
                          </m:r>
                        </m:e>
                        <m:sub>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𝑖</m:t>
                          </m:r>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cs typeface="+mn-cs"/>
                            </a:rPr>
                            <m:t>=1</m:t>
                          </m:r>
                        </m:sub>
                        <m:sup>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𝑛</m:t>
                          </m:r>
                        </m:sup>
                      </m:sSubSup>
                      <m:sSub>
                        <m:sSubPr>
                          <m:ctrlP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𝜔</m:t>
                          </m:r>
                        </m:e>
                        <m:sub>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𝑖</m:t>
                          </m:r>
                        </m:sub>
                      </m:sSub>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cs typeface="+mn-cs"/>
                        </a:rPr>
                        <m:t>=1</m:t>
                      </m:r>
                    </m:oMath>
                  </m:oMathPara>
                </a14:m>
                <a:endParaRPr kumimoji="0" lang="en-US" altLang="zh-CN" sz="1600" b="0" i="1" u="none" strike="noStrike" kern="1200" cap="none" spc="0" normalizeH="0" baseline="0" noProof="0" dirty="0">
                  <a:ln>
                    <a:noFill/>
                  </a:ln>
                  <a:solidFill>
                    <a:prstClr val="black"/>
                  </a:solidFill>
                  <a:effectLst/>
                  <a:uLnTx/>
                  <a:uFillTx/>
                  <a:latin typeface="Cambria Math" panose="02040503050406030204" pitchFamily="18" charset="0"/>
                  <a:ea typeface="宋体" panose="02010600030101010101" pitchFamily="2" charset="-122"/>
                  <a:cs typeface="+mn-cs"/>
                </a:endParaRPr>
              </a:p>
              <a:p>
                <a:pPr marL="0" marR="0" lvl="0" indent="0" defTabSz="914400" rtl="0" eaLnBrk="1" fontAlgn="auto" latinLnBrk="0" hangingPunct="1">
                  <a:lnSpc>
                    <a:spcPct val="15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            </a:t>
                </a:r>
                <a14:m>
                  <m:oMath xmlns:m="http://schemas.openxmlformats.org/officeDocument/2006/math">
                    <m:sSup>
                      <m:sSupPr>
                        <m:ctrlP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pPr>
                      <m:e>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𝜔</m:t>
                        </m:r>
                      </m:e>
                      <m:sup>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𝑇</m:t>
                        </m:r>
                      </m:sup>
                    </m:sSup>
                    <m:sSub>
                      <m:sSubPr>
                        <m:ctrlPr>
                          <a:rPr kumimoji="0" lang="en-US" altLang="zh-CN" sz="1600" b="0" i="1" u="none" strike="noStrike" kern="1200" cap="none" spc="0" normalizeH="0" baseline="0" noProof="0" smtClean="0">
                            <a:ln>
                              <a:noFill/>
                            </a:ln>
                            <a:solidFill>
                              <a:schemeClr val="tx1"/>
                            </a:solidFill>
                            <a:effectLst/>
                            <a:uLnTx/>
                            <a:uFillTx/>
                            <a:latin typeface="Cambria Math" panose="02040503050406030204" pitchFamily="18" charset="0"/>
                            <a:cs typeface="+mn-cs"/>
                          </a:rPr>
                        </m:ctrlPr>
                      </m:sSubPr>
                      <m:e>
                        <m:r>
                          <a:rPr kumimoji="0" lang="en-US" altLang="zh-CN" sz="1600" b="0" i="1" u="none" strike="noStrike" kern="1200" cap="none" spc="0" normalizeH="0" baseline="0" noProof="0" smtClean="0">
                            <a:ln>
                              <a:noFill/>
                            </a:ln>
                            <a:solidFill>
                              <a:schemeClr val="tx1"/>
                            </a:solidFill>
                            <a:effectLst/>
                            <a:uLnTx/>
                            <a:uFillTx/>
                            <a:latin typeface="Cambria Math" panose="02040503050406030204" pitchFamily="18" charset="0"/>
                            <a:cs typeface="+mn-cs"/>
                          </a:rPr>
                          <m:t>𝑅</m:t>
                        </m:r>
                      </m:e>
                      <m:sub>
                        <m:r>
                          <a:rPr kumimoji="0" lang="en-US" altLang="zh-CN" sz="1600" b="0" i="1" u="none" strike="noStrike" kern="1200" cap="none" spc="0" normalizeH="0" baseline="0" noProof="0" smtClean="0">
                            <a:ln>
                              <a:noFill/>
                            </a:ln>
                            <a:solidFill>
                              <a:schemeClr val="tx1"/>
                            </a:solidFill>
                            <a:effectLst/>
                            <a:uLnTx/>
                            <a:uFillTx/>
                            <a:latin typeface="Cambria Math" panose="02040503050406030204" pitchFamily="18" charset="0"/>
                            <a:cs typeface="+mn-cs"/>
                          </a:rPr>
                          <m:t>𝑝</m:t>
                        </m:r>
                      </m:sub>
                    </m:sSub>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𝛼</m:t>
                    </m:r>
                    <m:r>
                      <a:rPr kumimoji="0" lang="en-US" altLang="zh-CN" sz="1600" b="0" i="1" u="none" strike="noStrike" kern="1200" cap="none" spc="0" normalizeH="0" baseline="0" noProof="0" smtClean="0">
                        <a:ln>
                          <a:noFill/>
                        </a:ln>
                        <a:solidFill>
                          <a:prstClr val="black"/>
                        </a:solidFill>
                        <a:effectLst/>
                        <a:uLnTx/>
                        <a:uFillTx/>
                        <a:latin typeface="Cambria Math" panose="02040503050406030204" pitchFamily="18" charset="0"/>
                        <a:cs typeface="+mn-cs"/>
                      </a:rPr>
                      <m:t> </m:t>
                    </m:r>
                  </m:oMath>
                </a14:m>
                <a:endParaRPr kumimoji="0" lang="en-US" altLang="zh-CN" sz="16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mc:Choice>
        <mc:Fallback xmlns="">
          <p:sp>
            <p:nvSpPr>
              <p:cNvPr id="25" name="文本框 24">
                <a:extLst>
                  <a:ext uri="{FF2B5EF4-FFF2-40B4-BE49-F238E27FC236}">
                    <a16:creationId xmlns:a16="http://schemas.microsoft.com/office/drawing/2014/main" id="{4F9DAE36-89B1-4256-A145-24D409D3BD09}"/>
                  </a:ext>
                </a:extLst>
              </p:cNvPr>
              <p:cNvSpPr txBox="1">
                <a:spLocks noRot="1" noChangeAspect="1" noMove="1" noResize="1" noEditPoints="1" noAdjustHandles="1" noChangeArrowheads="1" noChangeShapeType="1" noTextEdit="1"/>
              </p:cNvSpPr>
              <p:nvPr/>
            </p:nvSpPr>
            <p:spPr>
              <a:xfrm>
                <a:off x="8306782" y="4610303"/>
                <a:ext cx="2389793" cy="1210588"/>
              </a:xfrm>
              <a:prstGeom prst="rect">
                <a:avLst/>
              </a:prstGeom>
              <a:blipFill>
                <a:blip r:embed="rId12"/>
                <a:stretch>
                  <a:fillRect l="-153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5893646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907083A0-47AA-4F53-9B73-B3B6D8D6ED6A}"/>
              </a:ext>
            </a:extLst>
          </p:cNvPr>
          <p:cNvSpPr>
            <a:spLocks noGrp="1"/>
          </p:cNvSpPr>
          <p:nvPr>
            <p:ph type="title"/>
          </p:nvPr>
        </p:nvSpPr>
        <p:spPr/>
        <p:txBody>
          <a:bodyPr/>
          <a:lstStyle/>
          <a:p>
            <a:r>
              <a:rPr lang="zh-CN" altLang="en-US" dirty="0"/>
              <a:t>如何求解稳健的均值方差模型</a:t>
            </a:r>
          </a:p>
        </p:txBody>
      </p:sp>
      <p:sp>
        <p:nvSpPr>
          <p:cNvPr id="3" name="灯片编号占位符 2">
            <a:extLst>
              <a:ext uri="{FF2B5EF4-FFF2-40B4-BE49-F238E27FC236}">
                <a16:creationId xmlns:a16="http://schemas.microsoft.com/office/drawing/2014/main" xmlns="" id="{7F50BD5C-8F89-4CD4-972B-382307E57B79}"/>
              </a:ext>
            </a:extLst>
          </p:cNvPr>
          <p:cNvSpPr>
            <a:spLocks noGrp="1"/>
          </p:cNvSpPr>
          <p:nvPr>
            <p:ph type="sldNum" sz="quarter" idx="12"/>
          </p:nvPr>
        </p:nvSpPr>
        <p:spPr/>
        <p:txBody>
          <a:bodyPr/>
          <a:lstStyle/>
          <a:p>
            <a:fld id="{1827CD8D-0C45-4313-8514-3276C2338651}" type="slidenum">
              <a:rPr lang="zh-CN" altLang="en-US" smtClean="0"/>
              <a:pPr/>
              <a:t>15</a:t>
            </a:fld>
            <a:endParaRPr lang="zh-CN" altLang="en-US" dirty="0"/>
          </a:p>
        </p:txBody>
      </p:sp>
      <p:grpSp>
        <p:nvGrpSpPr>
          <p:cNvPr id="13" name="组合 12">
            <a:extLst>
              <a:ext uri="{FF2B5EF4-FFF2-40B4-BE49-F238E27FC236}">
                <a16:creationId xmlns:a16="http://schemas.microsoft.com/office/drawing/2014/main" xmlns="" id="{46FE29C5-BAD9-4732-B4A4-F278A68D4786}"/>
              </a:ext>
            </a:extLst>
          </p:cNvPr>
          <p:cNvGrpSpPr/>
          <p:nvPr/>
        </p:nvGrpSpPr>
        <p:grpSpPr>
          <a:xfrm>
            <a:off x="378612" y="769176"/>
            <a:ext cx="11335127" cy="3747436"/>
            <a:chOff x="378978" y="921576"/>
            <a:chExt cx="11335127" cy="3747436"/>
          </a:xfrm>
        </p:grpSpPr>
        <p:sp>
          <p:nvSpPr>
            <p:cNvPr id="4" name="文本框 3">
              <a:extLst>
                <a:ext uri="{FF2B5EF4-FFF2-40B4-BE49-F238E27FC236}">
                  <a16:creationId xmlns:a16="http://schemas.microsoft.com/office/drawing/2014/main" xmlns="" id="{ABD550EB-A008-48B9-B10E-CEF37373404D}"/>
                </a:ext>
              </a:extLst>
            </p:cNvPr>
            <p:cNvSpPr txBox="1"/>
            <p:nvPr/>
          </p:nvSpPr>
          <p:spPr>
            <a:xfrm>
              <a:off x="378978" y="1290908"/>
              <a:ext cx="11335127" cy="3378104"/>
            </a:xfrm>
            <a:prstGeom prst="rect">
              <a:avLst/>
            </a:prstGeom>
            <a:noFill/>
            <a:ln w="19050">
              <a:solidFill>
                <a:srgbClr val="972022"/>
              </a:solidFill>
              <a:prstDash val="sysDash"/>
            </a:ln>
          </p:spPr>
          <p:txBody>
            <a:bodyPr wrap="square" rtlCol="0">
              <a:spAutoFit/>
            </a:bodyPr>
            <a:lstStyle/>
            <a:p>
              <a:pPr marL="285750" indent="-285750">
                <a:lnSpc>
                  <a:spcPct val="150000"/>
                </a:lnSpc>
                <a:buFont typeface="Arial" panose="020B0604020202020204" pitchFamily="34" charset="0"/>
                <a:buChar char="•"/>
              </a:pPr>
              <a:r>
                <a:rPr lang="zh-CN" altLang="en-US" sz="1600" dirty="0"/>
                <a:t>对于目标函数：</a:t>
              </a:r>
              <a:endParaRPr lang="en-US" altLang="zh-CN" sz="1600" dirty="0"/>
            </a:p>
            <a:p>
              <a:pPr>
                <a:lnSpc>
                  <a:spcPct val="150000"/>
                </a:lnSpc>
              </a:pPr>
              <a:endParaRPr lang="en-US" altLang="zh-CN" sz="1600" dirty="0"/>
            </a:p>
            <a:p>
              <a:pPr>
                <a:lnSpc>
                  <a:spcPct val="150000"/>
                </a:lnSpc>
              </a:pPr>
              <a:endParaRPr lang="en-US" altLang="zh-CN" sz="1600" dirty="0"/>
            </a:p>
            <a:p>
              <a:pPr marL="285750" indent="-285750">
                <a:lnSpc>
                  <a:spcPct val="150000"/>
                </a:lnSpc>
                <a:buFont typeface="Arial" panose="020B0604020202020204" pitchFamily="34" charset="0"/>
                <a:buChar char="•"/>
              </a:pPr>
              <a:r>
                <a:rPr lang="zh-CN" altLang="en-US" sz="1600" dirty="0"/>
                <a:t>对于最小的期望收益率限制，由于                                                                                     ，最小期望出现在：</a:t>
              </a:r>
              <a:endParaRPr lang="en-US" altLang="zh-CN" sz="1600" dirty="0"/>
            </a:p>
            <a:p>
              <a:pPr marL="285750" indent="-285750">
                <a:lnSpc>
                  <a:spcPct val="150000"/>
                </a:lnSpc>
                <a:buFont typeface="Arial" panose="020B0604020202020204" pitchFamily="34" charset="0"/>
                <a:buChar char="•"/>
              </a:pPr>
              <a:r>
                <a:rPr lang="zh-CN" altLang="en-US" sz="1600" dirty="0"/>
                <a:t>那么优化问题可以重写为：</a:t>
              </a:r>
              <a:endParaRPr lang="en-US" altLang="zh-CN" sz="1600" dirty="0"/>
            </a:p>
            <a:p>
              <a:pPr marL="285750" indent="-285750">
                <a:lnSpc>
                  <a:spcPct val="150000"/>
                </a:lnSpc>
                <a:buFont typeface="Arial" panose="020B0604020202020204" pitchFamily="34" charset="0"/>
                <a:buChar char="•"/>
              </a:pPr>
              <a:endParaRPr lang="en-US" altLang="zh-CN" sz="1600" dirty="0"/>
            </a:p>
            <a:p>
              <a:pPr marL="285750" indent="-285750">
                <a:lnSpc>
                  <a:spcPct val="150000"/>
                </a:lnSpc>
                <a:buFont typeface="Arial" panose="020B0604020202020204" pitchFamily="34" charset="0"/>
                <a:buChar char="•"/>
              </a:pPr>
              <a:endParaRPr lang="en-US" altLang="zh-CN" sz="1600" dirty="0"/>
            </a:p>
            <a:p>
              <a:pPr marL="285750" indent="-285750">
                <a:lnSpc>
                  <a:spcPct val="150000"/>
                </a:lnSpc>
                <a:buFont typeface="Arial" panose="020B0604020202020204" pitchFamily="34" charset="0"/>
                <a:buChar char="•"/>
              </a:pPr>
              <a:endParaRPr lang="en-US" altLang="zh-CN" sz="1600" dirty="0"/>
            </a:p>
            <a:p>
              <a:pPr marL="285750" indent="-285750">
                <a:lnSpc>
                  <a:spcPct val="150000"/>
                </a:lnSpc>
                <a:buFont typeface="Arial" panose="020B0604020202020204" pitchFamily="34" charset="0"/>
                <a:buChar char="•"/>
              </a:pPr>
              <a:endParaRPr lang="en-US" altLang="zh-CN" sz="1600" dirty="0"/>
            </a:p>
          </p:txBody>
        </p:sp>
        <p:sp>
          <p:nvSpPr>
            <p:cNvPr id="5" name="文本框 4">
              <a:extLst>
                <a:ext uri="{FF2B5EF4-FFF2-40B4-BE49-F238E27FC236}">
                  <a16:creationId xmlns:a16="http://schemas.microsoft.com/office/drawing/2014/main" xmlns="" id="{E971D811-10C3-4A13-B202-A2D804B2DD38}"/>
                </a:ext>
              </a:extLst>
            </p:cNvPr>
            <p:cNvSpPr txBox="1"/>
            <p:nvPr/>
          </p:nvSpPr>
          <p:spPr>
            <a:xfrm>
              <a:off x="378978" y="921576"/>
              <a:ext cx="2859888" cy="369332"/>
            </a:xfrm>
            <a:prstGeom prst="rect">
              <a:avLst/>
            </a:prstGeom>
            <a:solidFill>
              <a:srgbClr val="9C0308"/>
            </a:solidFill>
          </p:spPr>
          <p:txBody>
            <a:bodyPr wrap="square" rtlCol="0">
              <a:spAutoFit/>
            </a:bodyPr>
            <a:lstStyle/>
            <a:p>
              <a:pPr algn="ctr"/>
              <a:r>
                <a:rPr lang="en-US" altLang="zh-CN" dirty="0">
                  <a:solidFill>
                    <a:schemeClr val="bg1"/>
                  </a:solidFill>
                </a:rPr>
                <a:t>Step1</a:t>
              </a:r>
              <a:r>
                <a:rPr lang="zh-CN" altLang="en-US" dirty="0">
                  <a:solidFill>
                    <a:schemeClr val="bg1"/>
                  </a:solidFill>
                </a:rPr>
                <a:t>：初步重写优化问题</a:t>
              </a:r>
            </a:p>
          </p:txBody>
        </p:sp>
        <p:pic>
          <p:nvPicPr>
            <p:cNvPr id="7" name="图片 6">
              <a:extLst>
                <a:ext uri="{FF2B5EF4-FFF2-40B4-BE49-F238E27FC236}">
                  <a16:creationId xmlns:a16="http://schemas.microsoft.com/office/drawing/2014/main" xmlns="" id="{B965258A-89E6-4F78-94D4-31E92E08E2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97711" y="1368232"/>
              <a:ext cx="5196578" cy="974918"/>
            </a:xfrm>
            <a:prstGeom prst="rect">
              <a:avLst/>
            </a:prstGeom>
          </p:spPr>
        </p:pic>
        <p:pic>
          <p:nvPicPr>
            <p:cNvPr id="8" name="图片 7">
              <a:extLst>
                <a:ext uri="{FF2B5EF4-FFF2-40B4-BE49-F238E27FC236}">
                  <a16:creationId xmlns:a16="http://schemas.microsoft.com/office/drawing/2014/main" xmlns="" id="{0AAF5FD7-865C-457E-AF74-E521BB4C8A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35943" y="2411400"/>
              <a:ext cx="3870385" cy="392859"/>
            </a:xfrm>
            <a:prstGeom prst="rect">
              <a:avLst/>
            </a:prstGeom>
          </p:spPr>
        </p:pic>
        <p:pic>
          <p:nvPicPr>
            <p:cNvPr id="10" name="图片 9">
              <a:extLst>
                <a:ext uri="{FF2B5EF4-FFF2-40B4-BE49-F238E27FC236}">
                  <a16:creationId xmlns:a16="http://schemas.microsoft.com/office/drawing/2014/main" xmlns="" id="{19E190FF-2716-44FC-A03E-C2D53CD9F26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09014" y="2401875"/>
              <a:ext cx="2287685" cy="531825"/>
            </a:xfrm>
            <a:prstGeom prst="rect">
              <a:avLst/>
            </a:prstGeom>
          </p:spPr>
        </p:pic>
        <p:pic>
          <p:nvPicPr>
            <p:cNvPr id="12" name="图片 11">
              <a:extLst>
                <a:ext uri="{FF2B5EF4-FFF2-40B4-BE49-F238E27FC236}">
                  <a16:creationId xmlns:a16="http://schemas.microsoft.com/office/drawing/2014/main" xmlns="" id="{C12925E2-6B56-4A85-A32D-2472E0AEC9AA}"/>
                </a:ext>
              </a:extLst>
            </p:cNvPr>
            <p:cNvPicPr>
              <a:picLocks noChangeAspect="1"/>
            </p:cNvPicPr>
            <p:nvPr/>
          </p:nvPicPr>
          <p:blipFill rotWithShape="1">
            <a:blip r:embed="rId5">
              <a:extLst>
                <a:ext uri="{28A0092B-C50C-407E-A947-70E740481C1C}">
                  <a14:useLocalDpi xmlns:a14="http://schemas.microsoft.com/office/drawing/2010/main" val="0"/>
                </a:ext>
              </a:extLst>
            </a:blip>
            <a:srcRect t="5442" b="3969"/>
            <a:stretch/>
          </p:blipFill>
          <p:spPr>
            <a:xfrm>
              <a:off x="4324350" y="2872509"/>
              <a:ext cx="2774694" cy="1728066"/>
            </a:xfrm>
            <a:prstGeom prst="rect">
              <a:avLst/>
            </a:prstGeom>
          </p:spPr>
        </p:pic>
      </p:grpSp>
      <p:grpSp>
        <p:nvGrpSpPr>
          <p:cNvPr id="16" name="组合 15">
            <a:extLst>
              <a:ext uri="{FF2B5EF4-FFF2-40B4-BE49-F238E27FC236}">
                <a16:creationId xmlns:a16="http://schemas.microsoft.com/office/drawing/2014/main" xmlns="" id="{E8E32EB8-00C6-43FF-8768-6CA1E7035412}"/>
              </a:ext>
            </a:extLst>
          </p:cNvPr>
          <p:cNvGrpSpPr/>
          <p:nvPr/>
        </p:nvGrpSpPr>
        <p:grpSpPr>
          <a:xfrm>
            <a:off x="378611" y="4593936"/>
            <a:ext cx="11335127" cy="1900777"/>
            <a:chOff x="378611" y="4771091"/>
            <a:chExt cx="11335127" cy="1900777"/>
          </a:xfrm>
        </p:grpSpPr>
        <p:sp>
          <p:nvSpPr>
            <p:cNvPr id="14" name="文本框 13">
              <a:extLst>
                <a:ext uri="{FF2B5EF4-FFF2-40B4-BE49-F238E27FC236}">
                  <a16:creationId xmlns:a16="http://schemas.microsoft.com/office/drawing/2014/main" xmlns="" id="{E5BD85D1-9682-4279-BE19-C993DB8C9F8C}"/>
                </a:ext>
              </a:extLst>
            </p:cNvPr>
            <p:cNvSpPr txBox="1"/>
            <p:nvPr/>
          </p:nvSpPr>
          <p:spPr>
            <a:xfrm>
              <a:off x="378611" y="5140423"/>
              <a:ext cx="11335127" cy="1531445"/>
            </a:xfrm>
            <a:prstGeom prst="rect">
              <a:avLst/>
            </a:prstGeom>
            <a:noFill/>
            <a:ln w="19050">
              <a:solidFill>
                <a:srgbClr val="972022"/>
              </a:solidFill>
              <a:prstDash val="sysDash"/>
            </a:ln>
          </p:spPr>
          <p:txBody>
            <a:bodyPr wrap="square" rtlCol="0">
              <a:spAutoFit/>
            </a:bodyPr>
            <a:lstStyle/>
            <a:p>
              <a:pPr marL="285750" indent="-285750">
                <a:lnSpc>
                  <a:spcPct val="150000"/>
                </a:lnSpc>
                <a:buFont typeface="Arial" panose="020B0604020202020204" pitchFamily="34" charset="0"/>
                <a:buChar char="•"/>
              </a:pPr>
              <a:r>
                <a:rPr lang="zh-CN" altLang="en-US" sz="1600" dirty="0"/>
                <a:t>由于                                                                                     我们可以将改边际条件      改写为：</a:t>
              </a:r>
              <a:endParaRPr lang="en-US" altLang="zh-CN" sz="1600" dirty="0"/>
            </a:p>
            <a:p>
              <a:pPr marL="285750" indent="-285750">
                <a:lnSpc>
                  <a:spcPct val="150000"/>
                </a:lnSpc>
                <a:buFont typeface="Arial" panose="020B0604020202020204" pitchFamily="34" charset="0"/>
                <a:buChar char="•"/>
              </a:pPr>
              <a:r>
                <a:rPr lang="zh-CN" altLang="en-US" sz="1600" dirty="0"/>
                <a:t>可证以上最值等价于：</a:t>
              </a:r>
              <a:endParaRPr lang="en-US" altLang="zh-CN" sz="1600" dirty="0"/>
            </a:p>
            <a:p>
              <a:pPr marL="285750" indent="-285750">
                <a:lnSpc>
                  <a:spcPct val="150000"/>
                </a:lnSpc>
                <a:buFont typeface="Arial" panose="020B0604020202020204" pitchFamily="34" charset="0"/>
                <a:buChar char="•"/>
              </a:pPr>
              <a:endParaRPr lang="en-US" altLang="zh-CN" sz="1600" dirty="0"/>
            </a:p>
            <a:p>
              <a:pPr marL="285750" indent="-285750">
                <a:lnSpc>
                  <a:spcPct val="150000"/>
                </a:lnSpc>
                <a:buFont typeface="Arial" panose="020B0604020202020204" pitchFamily="34" charset="0"/>
                <a:buChar char="•"/>
              </a:pPr>
              <a:endParaRPr lang="en-US" altLang="zh-CN" sz="1600" dirty="0"/>
            </a:p>
          </p:txBody>
        </p:sp>
        <p:sp>
          <p:nvSpPr>
            <p:cNvPr id="15" name="文本框 14">
              <a:extLst>
                <a:ext uri="{FF2B5EF4-FFF2-40B4-BE49-F238E27FC236}">
                  <a16:creationId xmlns:a16="http://schemas.microsoft.com/office/drawing/2014/main" xmlns="" id="{8330F411-0AED-4E2A-B92D-2B801BD0E50A}"/>
                </a:ext>
              </a:extLst>
            </p:cNvPr>
            <p:cNvSpPr txBox="1"/>
            <p:nvPr/>
          </p:nvSpPr>
          <p:spPr>
            <a:xfrm>
              <a:off x="378612" y="4771091"/>
              <a:ext cx="3574263" cy="369332"/>
            </a:xfrm>
            <a:prstGeom prst="rect">
              <a:avLst/>
            </a:prstGeom>
            <a:solidFill>
              <a:srgbClr val="9C0308"/>
            </a:solidFill>
          </p:spPr>
          <p:txBody>
            <a:bodyPr wrap="square" rtlCol="0">
              <a:spAutoFit/>
            </a:bodyPr>
            <a:lstStyle/>
            <a:p>
              <a:pPr algn="ctr"/>
              <a:r>
                <a:rPr lang="en-US" altLang="zh-CN" dirty="0">
                  <a:solidFill>
                    <a:schemeClr val="bg1"/>
                  </a:solidFill>
                </a:rPr>
                <a:t>Step2</a:t>
              </a:r>
              <a:r>
                <a:rPr lang="zh-CN" altLang="en-US" dirty="0">
                  <a:solidFill>
                    <a:schemeClr val="bg1"/>
                  </a:solidFill>
                </a:rPr>
                <a:t>：简化最大方差的边际条件</a:t>
              </a:r>
            </a:p>
          </p:txBody>
        </p:sp>
      </p:grpSp>
      <p:pic>
        <p:nvPicPr>
          <p:cNvPr id="17" name="图片 16">
            <a:extLst>
              <a:ext uri="{FF2B5EF4-FFF2-40B4-BE49-F238E27FC236}">
                <a16:creationId xmlns:a16="http://schemas.microsoft.com/office/drawing/2014/main" xmlns="" id="{0D5E7989-36AB-4B94-8FC3-08F7890978F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97445" y="5077575"/>
            <a:ext cx="3873699" cy="317516"/>
          </a:xfrm>
          <a:prstGeom prst="rect">
            <a:avLst/>
          </a:prstGeom>
        </p:spPr>
      </p:pic>
      <p:pic>
        <p:nvPicPr>
          <p:cNvPr id="19" name="图片 18">
            <a:extLst>
              <a:ext uri="{FF2B5EF4-FFF2-40B4-BE49-F238E27FC236}">
                <a16:creationId xmlns:a16="http://schemas.microsoft.com/office/drawing/2014/main" xmlns="" id="{8C52F987-E0AD-4CBD-819C-51E7A0B6468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115008" y="5067442"/>
            <a:ext cx="3000569" cy="613949"/>
          </a:xfrm>
          <a:prstGeom prst="rect">
            <a:avLst/>
          </a:prstGeom>
        </p:spPr>
      </p:pic>
      <p:pic>
        <p:nvPicPr>
          <p:cNvPr id="21" name="图片 20">
            <a:extLst>
              <a:ext uri="{FF2B5EF4-FFF2-40B4-BE49-F238E27FC236}">
                <a16:creationId xmlns:a16="http://schemas.microsoft.com/office/drawing/2014/main" xmlns="" id="{FF496B36-5BCE-4227-A2E3-F230FDD740C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828780" y="5446321"/>
            <a:ext cx="2881080" cy="935523"/>
          </a:xfrm>
          <a:prstGeom prst="rect">
            <a:avLst/>
          </a:prstGeom>
        </p:spPr>
      </p:pic>
      <p:pic>
        <p:nvPicPr>
          <p:cNvPr id="23" name="图片 22">
            <a:extLst>
              <a:ext uri="{FF2B5EF4-FFF2-40B4-BE49-F238E27FC236}">
                <a16:creationId xmlns:a16="http://schemas.microsoft.com/office/drawing/2014/main" xmlns="" id="{34D372BB-74D9-4C8A-AFA6-5F647A618FEB}"/>
              </a:ext>
            </a:extLst>
          </p:cNvPr>
          <p:cNvPicPr>
            <a:picLocks noChangeAspect="1"/>
          </p:cNvPicPr>
          <p:nvPr/>
        </p:nvPicPr>
        <p:blipFill rotWithShape="1">
          <a:blip r:embed="rId5">
            <a:extLst>
              <a:ext uri="{28A0092B-C50C-407E-A947-70E740481C1C}">
                <a14:useLocalDpi xmlns:a14="http://schemas.microsoft.com/office/drawing/2010/main" val="0"/>
              </a:ext>
            </a:extLst>
          </a:blip>
          <a:srcRect l="30261" t="20481" r="25464" b="53148"/>
          <a:stretch/>
        </p:blipFill>
        <p:spPr>
          <a:xfrm>
            <a:off x="6095634" y="4999018"/>
            <a:ext cx="1228488" cy="503059"/>
          </a:xfrm>
          <a:prstGeom prst="rect">
            <a:avLst/>
          </a:prstGeom>
        </p:spPr>
      </p:pic>
    </p:spTree>
    <p:extLst>
      <p:ext uri="{BB962C8B-B14F-4D97-AF65-F5344CB8AC3E}">
        <p14:creationId xmlns:p14="http://schemas.microsoft.com/office/powerpoint/2010/main" val="1886014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22B138CA-03AF-466E-AE1B-EEE58DD136CF}"/>
              </a:ext>
            </a:extLst>
          </p:cNvPr>
          <p:cNvSpPr>
            <a:spLocks noGrp="1"/>
          </p:cNvSpPr>
          <p:nvPr>
            <p:ph type="title"/>
          </p:nvPr>
        </p:nvSpPr>
        <p:spPr/>
        <p:txBody>
          <a:bodyPr/>
          <a:lstStyle/>
          <a:p>
            <a:r>
              <a:rPr lang="zh-CN" altLang="en-US" dirty="0"/>
              <a:t>如何求解稳健的均值方差模型</a:t>
            </a:r>
          </a:p>
        </p:txBody>
      </p:sp>
      <p:sp>
        <p:nvSpPr>
          <p:cNvPr id="3" name="灯片编号占位符 2">
            <a:extLst>
              <a:ext uri="{FF2B5EF4-FFF2-40B4-BE49-F238E27FC236}">
                <a16:creationId xmlns:a16="http://schemas.microsoft.com/office/drawing/2014/main" xmlns="" id="{2D732883-F684-408F-B3D6-613D6DDBE842}"/>
              </a:ext>
            </a:extLst>
          </p:cNvPr>
          <p:cNvSpPr>
            <a:spLocks noGrp="1"/>
          </p:cNvSpPr>
          <p:nvPr>
            <p:ph type="sldNum" sz="quarter" idx="12"/>
          </p:nvPr>
        </p:nvSpPr>
        <p:spPr/>
        <p:txBody>
          <a:bodyPr/>
          <a:lstStyle/>
          <a:p>
            <a:fld id="{1827CD8D-0C45-4313-8514-3276C2338651}" type="slidenum">
              <a:rPr lang="zh-CN" altLang="en-US" smtClean="0"/>
              <a:pPr/>
              <a:t>16</a:t>
            </a:fld>
            <a:endParaRPr lang="zh-CN" altLang="en-US" dirty="0"/>
          </a:p>
        </p:txBody>
      </p:sp>
      <p:grpSp>
        <p:nvGrpSpPr>
          <p:cNvPr id="4" name="组合 3">
            <a:extLst>
              <a:ext uri="{FF2B5EF4-FFF2-40B4-BE49-F238E27FC236}">
                <a16:creationId xmlns:a16="http://schemas.microsoft.com/office/drawing/2014/main" xmlns="" id="{1CE49FDF-5937-49AB-884B-4DC98258EB8E}"/>
              </a:ext>
            </a:extLst>
          </p:cNvPr>
          <p:cNvGrpSpPr/>
          <p:nvPr/>
        </p:nvGrpSpPr>
        <p:grpSpPr>
          <a:xfrm>
            <a:off x="350036" y="853494"/>
            <a:ext cx="11335127" cy="1531445"/>
            <a:chOff x="378611" y="4771091"/>
            <a:chExt cx="11335127" cy="1531445"/>
          </a:xfrm>
        </p:grpSpPr>
        <p:sp>
          <p:nvSpPr>
            <p:cNvPr id="5" name="文本框 4">
              <a:extLst>
                <a:ext uri="{FF2B5EF4-FFF2-40B4-BE49-F238E27FC236}">
                  <a16:creationId xmlns:a16="http://schemas.microsoft.com/office/drawing/2014/main" xmlns="" id="{921D5C23-13EF-4E2A-80B9-236738AE64A2}"/>
                </a:ext>
              </a:extLst>
            </p:cNvPr>
            <p:cNvSpPr txBox="1"/>
            <p:nvPr/>
          </p:nvSpPr>
          <p:spPr>
            <a:xfrm>
              <a:off x="378611" y="5140423"/>
              <a:ext cx="11335127" cy="1162113"/>
            </a:xfrm>
            <a:prstGeom prst="rect">
              <a:avLst/>
            </a:prstGeom>
            <a:noFill/>
            <a:ln w="19050">
              <a:solidFill>
                <a:srgbClr val="972022"/>
              </a:solidFill>
              <a:prstDash val="sysDash"/>
            </a:ln>
          </p:spPr>
          <p:txBody>
            <a:bodyPr wrap="square" rtlCol="0">
              <a:spAutoFit/>
            </a:bodyPr>
            <a:lstStyle/>
            <a:p>
              <a:pPr marL="285750" indent="-285750">
                <a:lnSpc>
                  <a:spcPct val="150000"/>
                </a:lnSpc>
                <a:buFont typeface="Arial" panose="020B0604020202020204" pitchFamily="34" charset="0"/>
                <a:buChar char="•"/>
              </a:pPr>
              <a:r>
                <a:rPr lang="zh-CN" altLang="en-US" sz="1600" dirty="0"/>
                <a:t>因此最大方差的边际条件可改写为：</a:t>
              </a:r>
              <a:endParaRPr lang="en-US" altLang="zh-CN" sz="1600" dirty="0"/>
            </a:p>
            <a:p>
              <a:pPr marL="285750" indent="-285750">
                <a:lnSpc>
                  <a:spcPct val="150000"/>
                </a:lnSpc>
                <a:buFont typeface="Arial" panose="020B0604020202020204" pitchFamily="34" charset="0"/>
                <a:buChar char="•"/>
              </a:pPr>
              <a:endParaRPr lang="en-US" altLang="zh-CN" sz="1600" dirty="0"/>
            </a:p>
            <a:p>
              <a:pPr marL="285750" indent="-285750">
                <a:lnSpc>
                  <a:spcPct val="150000"/>
                </a:lnSpc>
                <a:buFont typeface="Arial" panose="020B0604020202020204" pitchFamily="34" charset="0"/>
                <a:buChar char="•"/>
              </a:pPr>
              <a:endParaRPr lang="en-US" altLang="zh-CN" sz="1600" dirty="0"/>
            </a:p>
          </p:txBody>
        </p:sp>
        <p:sp>
          <p:nvSpPr>
            <p:cNvPr id="6" name="文本框 5">
              <a:extLst>
                <a:ext uri="{FF2B5EF4-FFF2-40B4-BE49-F238E27FC236}">
                  <a16:creationId xmlns:a16="http://schemas.microsoft.com/office/drawing/2014/main" xmlns="" id="{8ABF96DB-8C81-4FBB-9787-52026D9BBA2B}"/>
                </a:ext>
              </a:extLst>
            </p:cNvPr>
            <p:cNvSpPr txBox="1"/>
            <p:nvPr/>
          </p:nvSpPr>
          <p:spPr>
            <a:xfrm>
              <a:off x="378612" y="4771091"/>
              <a:ext cx="3574263" cy="369332"/>
            </a:xfrm>
            <a:prstGeom prst="rect">
              <a:avLst/>
            </a:prstGeom>
            <a:solidFill>
              <a:srgbClr val="9C0308"/>
            </a:solidFill>
          </p:spPr>
          <p:txBody>
            <a:bodyPr wrap="square" rtlCol="0">
              <a:spAutoFit/>
            </a:bodyPr>
            <a:lstStyle/>
            <a:p>
              <a:pPr algn="ctr"/>
              <a:r>
                <a:rPr lang="en-US" altLang="zh-CN" dirty="0">
                  <a:solidFill>
                    <a:schemeClr val="bg1"/>
                  </a:solidFill>
                </a:rPr>
                <a:t>Step2</a:t>
              </a:r>
              <a:r>
                <a:rPr lang="zh-CN" altLang="en-US" dirty="0">
                  <a:solidFill>
                    <a:schemeClr val="bg1"/>
                  </a:solidFill>
                </a:rPr>
                <a:t>：简化最大方差的边际条件</a:t>
              </a:r>
            </a:p>
          </p:txBody>
        </p:sp>
      </p:grpSp>
      <p:pic>
        <p:nvPicPr>
          <p:cNvPr id="8" name="图片 7">
            <a:extLst>
              <a:ext uri="{FF2B5EF4-FFF2-40B4-BE49-F238E27FC236}">
                <a16:creationId xmlns:a16="http://schemas.microsoft.com/office/drawing/2014/main" xmlns="" id="{D8C42F08-CE69-4137-B185-5BDA7B26D7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60393" y="1425381"/>
            <a:ext cx="4020086" cy="755843"/>
          </a:xfrm>
          <a:prstGeom prst="rect">
            <a:avLst/>
          </a:prstGeom>
        </p:spPr>
      </p:pic>
      <p:grpSp>
        <p:nvGrpSpPr>
          <p:cNvPr id="9" name="组合 8">
            <a:extLst>
              <a:ext uri="{FF2B5EF4-FFF2-40B4-BE49-F238E27FC236}">
                <a16:creationId xmlns:a16="http://schemas.microsoft.com/office/drawing/2014/main" xmlns="" id="{3BC3A17C-DD0B-48DE-A8EB-F38A4D25BD18}"/>
              </a:ext>
            </a:extLst>
          </p:cNvPr>
          <p:cNvGrpSpPr/>
          <p:nvPr/>
        </p:nvGrpSpPr>
        <p:grpSpPr>
          <a:xfrm>
            <a:off x="350036" y="2551715"/>
            <a:ext cx="11335127" cy="3747436"/>
            <a:chOff x="378611" y="4771091"/>
            <a:chExt cx="11335127" cy="3747436"/>
          </a:xfrm>
        </p:grpSpPr>
        <p:sp>
          <p:nvSpPr>
            <p:cNvPr id="10" name="文本框 9">
              <a:extLst>
                <a:ext uri="{FF2B5EF4-FFF2-40B4-BE49-F238E27FC236}">
                  <a16:creationId xmlns:a16="http://schemas.microsoft.com/office/drawing/2014/main" xmlns="" id="{B33ADC35-DB49-4A91-8E23-745B7794D841}"/>
                </a:ext>
              </a:extLst>
            </p:cNvPr>
            <p:cNvSpPr txBox="1"/>
            <p:nvPr/>
          </p:nvSpPr>
          <p:spPr>
            <a:xfrm>
              <a:off x="378611" y="5140423"/>
              <a:ext cx="11335127" cy="3378104"/>
            </a:xfrm>
            <a:prstGeom prst="rect">
              <a:avLst/>
            </a:prstGeom>
            <a:noFill/>
            <a:ln w="19050">
              <a:solidFill>
                <a:srgbClr val="972022"/>
              </a:solidFill>
              <a:prstDash val="sysDash"/>
            </a:ln>
          </p:spPr>
          <p:txBody>
            <a:bodyPr wrap="square" rtlCol="0">
              <a:spAutoFit/>
            </a:bodyPr>
            <a:lstStyle/>
            <a:p>
              <a:pPr marL="285750" indent="-285750">
                <a:lnSpc>
                  <a:spcPct val="150000"/>
                </a:lnSpc>
                <a:buFont typeface="Arial" panose="020B0604020202020204" pitchFamily="34" charset="0"/>
                <a:buChar char="•"/>
              </a:pPr>
              <a:endParaRPr lang="en-US" altLang="zh-CN" sz="1600" dirty="0"/>
            </a:p>
            <a:p>
              <a:pPr marL="285750" indent="-285750">
                <a:lnSpc>
                  <a:spcPct val="150000"/>
                </a:lnSpc>
                <a:buFont typeface="Arial" panose="020B0604020202020204" pitchFamily="34" charset="0"/>
                <a:buChar char="•"/>
              </a:pPr>
              <a:endParaRPr lang="en-US" altLang="zh-CN" sz="1600" dirty="0"/>
            </a:p>
            <a:p>
              <a:pPr marL="285750" indent="-285750">
                <a:lnSpc>
                  <a:spcPct val="150000"/>
                </a:lnSpc>
                <a:buFont typeface="Arial" panose="020B0604020202020204" pitchFamily="34" charset="0"/>
                <a:buChar char="•"/>
              </a:pPr>
              <a:endParaRPr lang="en-US" altLang="zh-CN" sz="1600" dirty="0"/>
            </a:p>
            <a:p>
              <a:pPr marL="285750" indent="-285750">
                <a:lnSpc>
                  <a:spcPct val="150000"/>
                </a:lnSpc>
                <a:buFont typeface="Arial" panose="020B0604020202020204" pitchFamily="34" charset="0"/>
                <a:buChar char="•"/>
              </a:pPr>
              <a:endParaRPr lang="en-US" altLang="zh-CN" sz="1600" dirty="0"/>
            </a:p>
            <a:p>
              <a:pPr marL="285750" indent="-285750">
                <a:lnSpc>
                  <a:spcPct val="150000"/>
                </a:lnSpc>
                <a:buFont typeface="Arial" panose="020B0604020202020204" pitchFamily="34" charset="0"/>
                <a:buChar char="•"/>
              </a:pPr>
              <a:endParaRPr lang="en-US" altLang="zh-CN" sz="1600" dirty="0"/>
            </a:p>
            <a:p>
              <a:pPr marL="285750" indent="-285750">
                <a:lnSpc>
                  <a:spcPct val="150000"/>
                </a:lnSpc>
                <a:buFont typeface="Arial" panose="020B0604020202020204" pitchFamily="34" charset="0"/>
                <a:buChar char="•"/>
              </a:pPr>
              <a:endParaRPr lang="en-US" altLang="zh-CN" sz="1600" dirty="0"/>
            </a:p>
            <a:p>
              <a:pPr marL="285750" indent="-285750">
                <a:lnSpc>
                  <a:spcPct val="150000"/>
                </a:lnSpc>
                <a:buFont typeface="Arial" panose="020B0604020202020204" pitchFamily="34" charset="0"/>
                <a:buChar char="•"/>
              </a:pPr>
              <a:endParaRPr lang="en-US" altLang="zh-CN" sz="1600" dirty="0"/>
            </a:p>
            <a:p>
              <a:pPr marL="285750" indent="-285750">
                <a:lnSpc>
                  <a:spcPct val="150000"/>
                </a:lnSpc>
                <a:buFont typeface="Arial" panose="020B0604020202020204" pitchFamily="34" charset="0"/>
                <a:buChar char="•"/>
              </a:pPr>
              <a:endParaRPr lang="en-US" altLang="zh-CN" sz="1600" dirty="0"/>
            </a:p>
            <a:p>
              <a:pPr marL="285750" indent="-285750">
                <a:lnSpc>
                  <a:spcPct val="150000"/>
                </a:lnSpc>
                <a:buFont typeface="Arial" panose="020B0604020202020204" pitchFamily="34" charset="0"/>
                <a:buChar char="•"/>
              </a:pPr>
              <a:endParaRPr lang="en-US" altLang="zh-CN" sz="1600" dirty="0"/>
            </a:p>
          </p:txBody>
        </p:sp>
        <p:sp>
          <p:nvSpPr>
            <p:cNvPr id="11" name="文本框 10">
              <a:extLst>
                <a:ext uri="{FF2B5EF4-FFF2-40B4-BE49-F238E27FC236}">
                  <a16:creationId xmlns:a16="http://schemas.microsoft.com/office/drawing/2014/main" xmlns="" id="{F1583996-424E-4BC8-B299-5BB44889ECF4}"/>
                </a:ext>
              </a:extLst>
            </p:cNvPr>
            <p:cNvSpPr txBox="1"/>
            <p:nvPr/>
          </p:nvSpPr>
          <p:spPr>
            <a:xfrm>
              <a:off x="378613" y="4771091"/>
              <a:ext cx="2402688" cy="369332"/>
            </a:xfrm>
            <a:prstGeom prst="rect">
              <a:avLst/>
            </a:prstGeom>
            <a:solidFill>
              <a:srgbClr val="9C0308"/>
            </a:solidFill>
          </p:spPr>
          <p:txBody>
            <a:bodyPr wrap="square" rtlCol="0">
              <a:spAutoFit/>
            </a:bodyPr>
            <a:lstStyle/>
            <a:p>
              <a:pPr algn="ctr"/>
              <a:r>
                <a:rPr lang="en-US" altLang="zh-CN" dirty="0">
                  <a:solidFill>
                    <a:schemeClr val="bg1"/>
                  </a:solidFill>
                </a:rPr>
                <a:t>Step3</a:t>
              </a:r>
              <a:r>
                <a:rPr lang="zh-CN" altLang="en-US" dirty="0">
                  <a:solidFill>
                    <a:schemeClr val="bg1"/>
                  </a:solidFill>
                </a:rPr>
                <a:t>：去除双重优化</a:t>
              </a:r>
            </a:p>
          </p:txBody>
        </p:sp>
      </p:grpSp>
      <p:pic>
        <p:nvPicPr>
          <p:cNvPr id="13" name="图片 12">
            <a:extLst>
              <a:ext uri="{FF2B5EF4-FFF2-40B4-BE49-F238E27FC236}">
                <a16:creationId xmlns:a16="http://schemas.microsoft.com/office/drawing/2014/main" xmlns="" id="{F3EF1C4D-8458-464F-B1EC-3754511929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10124" y="3101345"/>
            <a:ext cx="4971752" cy="2903161"/>
          </a:xfrm>
          <a:prstGeom prst="rect">
            <a:avLst/>
          </a:prstGeom>
        </p:spPr>
      </p:pic>
    </p:spTree>
    <p:extLst>
      <p:ext uri="{BB962C8B-B14F-4D97-AF65-F5344CB8AC3E}">
        <p14:creationId xmlns:p14="http://schemas.microsoft.com/office/powerpoint/2010/main" val="40112213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275FD27E-7D2D-4A42-96A3-07A31BC0DC9F}"/>
              </a:ext>
            </a:extLst>
          </p:cNvPr>
          <p:cNvSpPr>
            <a:spLocks noGrp="1"/>
          </p:cNvSpPr>
          <p:nvPr>
            <p:ph type="title"/>
          </p:nvPr>
        </p:nvSpPr>
        <p:spPr/>
        <p:txBody>
          <a:bodyPr/>
          <a:lstStyle/>
          <a:p>
            <a:r>
              <a:rPr lang="zh-CN" altLang="en-US" dirty="0"/>
              <a:t>如何求解稳健的均值方差模型</a:t>
            </a:r>
          </a:p>
        </p:txBody>
      </p:sp>
      <p:sp>
        <p:nvSpPr>
          <p:cNvPr id="3" name="灯片编号占位符 2">
            <a:extLst>
              <a:ext uri="{FF2B5EF4-FFF2-40B4-BE49-F238E27FC236}">
                <a16:creationId xmlns:a16="http://schemas.microsoft.com/office/drawing/2014/main" xmlns="" id="{8F825175-F8FE-42AE-9146-C5B39D38E879}"/>
              </a:ext>
            </a:extLst>
          </p:cNvPr>
          <p:cNvSpPr>
            <a:spLocks noGrp="1"/>
          </p:cNvSpPr>
          <p:nvPr>
            <p:ph type="sldNum" sz="quarter" idx="12"/>
          </p:nvPr>
        </p:nvSpPr>
        <p:spPr/>
        <p:txBody>
          <a:bodyPr/>
          <a:lstStyle/>
          <a:p>
            <a:fld id="{1827CD8D-0C45-4313-8514-3276C2338651}" type="slidenum">
              <a:rPr lang="zh-CN" altLang="en-US" smtClean="0"/>
              <a:pPr/>
              <a:t>17</a:t>
            </a:fld>
            <a:endParaRPr lang="zh-CN" altLang="en-US" dirty="0"/>
          </a:p>
        </p:txBody>
      </p:sp>
      <p:grpSp>
        <p:nvGrpSpPr>
          <p:cNvPr id="7" name="组合 6">
            <a:extLst>
              <a:ext uri="{FF2B5EF4-FFF2-40B4-BE49-F238E27FC236}">
                <a16:creationId xmlns:a16="http://schemas.microsoft.com/office/drawing/2014/main" xmlns="" id="{0EB62D20-0D9B-45E6-945D-A5067E68D0E0}"/>
              </a:ext>
            </a:extLst>
          </p:cNvPr>
          <p:cNvGrpSpPr/>
          <p:nvPr/>
        </p:nvGrpSpPr>
        <p:grpSpPr>
          <a:xfrm>
            <a:off x="378612" y="822468"/>
            <a:ext cx="11335127" cy="2639441"/>
            <a:chOff x="378611" y="4771091"/>
            <a:chExt cx="11335127" cy="2639441"/>
          </a:xfrm>
        </p:grpSpPr>
        <p:sp>
          <p:nvSpPr>
            <p:cNvPr id="8" name="文本框 7">
              <a:extLst>
                <a:ext uri="{FF2B5EF4-FFF2-40B4-BE49-F238E27FC236}">
                  <a16:creationId xmlns:a16="http://schemas.microsoft.com/office/drawing/2014/main" xmlns="" id="{C74B622B-2D85-4356-ABA9-C8441CF13D80}"/>
                </a:ext>
              </a:extLst>
            </p:cNvPr>
            <p:cNvSpPr txBox="1"/>
            <p:nvPr/>
          </p:nvSpPr>
          <p:spPr>
            <a:xfrm>
              <a:off x="378611" y="5140423"/>
              <a:ext cx="11335127" cy="2270109"/>
            </a:xfrm>
            <a:prstGeom prst="rect">
              <a:avLst/>
            </a:prstGeom>
            <a:noFill/>
            <a:ln w="19050">
              <a:solidFill>
                <a:srgbClr val="972022"/>
              </a:solidFill>
              <a:prstDash val="sysDash"/>
            </a:ln>
          </p:spPr>
          <p:txBody>
            <a:bodyPr wrap="square" rtlCol="0">
              <a:spAutoFit/>
            </a:bodyPr>
            <a:lstStyle/>
            <a:p>
              <a:pPr marL="285750" indent="-285750">
                <a:lnSpc>
                  <a:spcPct val="150000"/>
                </a:lnSpc>
                <a:buFont typeface="Arial" panose="020B0604020202020204" pitchFamily="34" charset="0"/>
                <a:buChar char="•"/>
              </a:pPr>
              <a:r>
                <a:rPr lang="zh-CN" altLang="en-US" sz="1600" dirty="0"/>
                <a:t>根据定理：</a:t>
              </a:r>
              <a:endParaRPr lang="en-US" altLang="zh-CN" sz="1600" dirty="0"/>
            </a:p>
            <a:p>
              <a:pPr marL="285750" indent="-285750">
                <a:lnSpc>
                  <a:spcPct val="150000"/>
                </a:lnSpc>
                <a:buFont typeface="Arial" panose="020B0604020202020204" pitchFamily="34" charset="0"/>
                <a:buChar char="•"/>
              </a:pPr>
              <a:endParaRPr lang="en-US" altLang="zh-CN" sz="1600" dirty="0"/>
            </a:p>
            <a:p>
              <a:pPr marL="285750" indent="-285750">
                <a:lnSpc>
                  <a:spcPct val="150000"/>
                </a:lnSpc>
                <a:buFont typeface="Arial" panose="020B0604020202020204" pitchFamily="34" charset="0"/>
                <a:buChar char="•"/>
              </a:pPr>
              <a:r>
                <a:rPr lang="zh-CN" altLang="en-US" sz="1600" dirty="0"/>
                <a:t>我们可以改写上文图片中的公式（</a:t>
              </a:r>
              <a:r>
                <a:rPr lang="en-US" altLang="zh-CN" sz="1600" dirty="0"/>
                <a:t>14</a:t>
              </a:r>
              <a:r>
                <a:rPr lang="zh-CN" altLang="en-US" sz="1600" dirty="0"/>
                <a:t>）为：</a:t>
              </a:r>
              <a:endParaRPr lang="en-US" altLang="zh-CN" sz="1600" dirty="0"/>
            </a:p>
            <a:p>
              <a:pPr marL="285750" indent="-285750">
                <a:lnSpc>
                  <a:spcPct val="150000"/>
                </a:lnSpc>
                <a:buFont typeface="Arial" panose="020B0604020202020204" pitchFamily="34" charset="0"/>
                <a:buChar char="•"/>
              </a:pPr>
              <a:endParaRPr lang="en-US" altLang="zh-CN" sz="1600" dirty="0"/>
            </a:p>
            <a:p>
              <a:pPr marL="285750" indent="-285750">
                <a:lnSpc>
                  <a:spcPct val="150000"/>
                </a:lnSpc>
                <a:buFont typeface="Arial" panose="020B0604020202020204" pitchFamily="34" charset="0"/>
                <a:buChar char="•"/>
              </a:pPr>
              <a:endParaRPr lang="en-US" altLang="zh-CN" sz="1600" dirty="0"/>
            </a:p>
            <a:p>
              <a:pPr marL="285750" indent="-285750">
                <a:lnSpc>
                  <a:spcPct val="150000"/>
                </a:lnSpc>
                <a:buFont typeface="Arial" panose="020B0604020202020204" pitchFamily="34" charset="0"/>
                <a:buChar char="•"/>
              </a:pPr>
              <a:endParaRPr lang="en-US" altLang="zh-CN" sz="1600" dirty="0"/>
            </a:p>
          </p:txBody>
        </p:sp>
        <p:sp>
          <p:nvSpPr>
            <p:cNvPr id="9" name="文本框 8">
              <a:extLst>
                <a:ext uri="{FF2B5EF4-FFF2-40B4-BE49-F238E27FC236}">
                  <a16:creationId xmlns:a16="http://schemas.microsoft.com/office/drawing/2014/main" xmlns="" id="{1860C2FE-142A-4CB5-A408-A96C5D07AC31}"/>
                </a:ext>
              </a:extLst>
            </p:cNvPr>
            <p:cNvSpPr txBox="1"/>
            <p:nvPr/>
          </p:nvSpPr>
          <p:spPr>
            <a:xfrm>
              <a:off x="378613" y="4771091"/>
              <a:ext cx="2402688" cy="369332"/>
            </a:xfrm>
            <a:prstGeom prst="rect">
              <a:avLst/>
            </a:prstGeom>
            <a:solidFill>
              <a:srgbClr val="9C0308"/>
            </a:solidFill>
          </p:spPr>
          <p:txBody>
            <a:bodyPr wrap="square" rtlCol="0">
              <a:spAutoFit/>
            </a:bodyPr>
            <a:lstStyle/>
            <a:p>
              <a:pPr algn="ctr"/>
              <a:r>
                <a:rPr lang="en-US" altLang="zh-CN" dirty="0">
                  <a:solidFill>
                    <a:schemeClr val="bg1"/>
                  </a:solidFill>
                </a:rPr>
                <a:t>Step4</a:t>
              </a:r>
              <a:r>
                <a:rPr lang="zh-CN" altLang="en-US" dirty="0">
                  <a:solidFill>
                    <a:schemeClr val="bg1"/>
                  </a:solidFill>
                </a:rPr>
                <a:t>：去除二次函数</a:t>
              </a:r>
            </a:p>
          </p:txBody>
        </p:sp>
      </p:grpSp>
      <p:pic>
        <p:nvPicPr>
          <p:cNvPr id="11" name="图片 10">
            <a:extLst>
              <a:ext uri="{FF2B5EF4-FFF2-40B4-BE49-F238E27FC236}">
                <a16:creationId xmlns:a16="http://schemas.microsoft.com/office/drawing/2014/main" xmlns="" id="{4F83B7AA-0159-4BF1-B9FA-E819A01EC8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35533" y="1317613"/>
            <a:ext cx="6520934" cy="730262"/>
          </a:xfrm>
          <a:prstGeom prst="rect">
            <a:avLst/>
          </a:prstGeom>
        </p:spPr>
      </p:pic>
      <p:pic>
        <p:nvPicPr>
          <p:cNvPr id="13" name="图片 12">
            <a:extLst>
              <a:ext uri="{FF2B5EF4-FFF2-40B4-BE49-F238E27FC236}">
                <a16:creationId xmlns:a16="http://schemas.microsoft.com/office/drawing/2014/main" xmlns="" id="{EFA91B29-D7D8-4E41-B931-B1911C29F2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72866" y="2417206"/>
            <a:ext cx="3511072" cy="1011793"/>
          </a:xfrm>
          <a:prstGeom prst="rect">
            <a:avLst/>
          </a:prstGeom>
        </p:spPr>
      </p:pic>
      <p:pic>
        <p:nvPicPr>
          <p:cNvPr id="15" name="图片 14">
            <a:extLst>
              <a:ext uri="{FF2B5EF4-FFF2-40B4-BE49-F238E27FC236}">
                <a16:creationId xmlns:a16="http://schemas.microsoft.com/office/drawing/2014/main" xmlns="" id="{1EDD4EE5-1DE2-4AE1-AE5E-877BCC10164B}"/>
              </a:ext>
            </a:extLst>
          </p:cNvPr>
          <p:cNvPicPr>
            <a:picLocks noChangeAspect="1"/>
          </p:cNvPicPr>
          <p:nvPr/>
        </p:nvPicPr>
        <p:blipFill rotWithShape="1">
          <a:blip r:embed="rId4">
            <a:extLst>
              <a:ext uri="{28A0092B-C50C-407E-A947-70E740481C1C}">
                <a14:useLocalDpi xmlns:a14="http://schemas.microsoft.com/office/drawing/2010/main" val="0"/>
              </a:ext>
            </a:extLst>
          </a:blip>
          <a:srcRect b="46081"/>
          <a:stretch/>
        </p:blipFill>
        <p:spPr>
          <a:xfrm>
            <a:off x="1460625" y="4238625"/>
            <a:ext cx="4580263" cy="1796907"/>
          </a:xfrm>
          <a:prstGeom prst="rect">
            <a:avLst/>
          </a:prstGeom>
        </p:spPr>
      </p:pic>
      <p:sp>
        <p:nvSpPr>
          <p:cNvPr id="18" name="文本框 17">
            <a:extLst>
              <a:ext uri="{FF2B5EF4-FFF2-40B4-BE49-F238E27FC236}">
                <a16:creationId xmlns:a16="http://schemas.microsoft.com/office/drawing/2014/main" xmlns="" id="{10722E28-3AC8-4C4C-AB1F-B7A133C3A7F6}"/>
              </a:ext>
            </a:extLst>
          </p:cNvPr>
          <p:cNvSpPr txBox="1"/>
          <p:nvPr/>
        </p:nvSpPr>
        <p:spPr>
          <a:xfrm>
            <a:off x="378613" y="3587722"/>
            <a:ext cx="4183862" cy="369332"/>
          </a:xfrm>
          <a:prstGeom prst="rect">
            <a:avLst/>
          </a:prstGeom>
          <a:solidFill>
            <a:srgbClr val="9C0308"/>
          </a:solidFill>
        </p:spPr>
        <p:txBody>
          <a:bodyPr wrap="square" rtlCol="0">
            <a:spAutoFit/>
          </a:bodyPr>
          <a:lstStyle/>
          <a:p>
            <a:pPr algn="ctr"/>
            <a:r>
              <a:rPr lang="zh-CN" altLang="en-US" dirty="0">
                <a:solidFill>
                  <a:schemeClr val="bg1"/>
                </a:solidFill>
              </a:rPr>
              <a:t>可求解的</a:t>
            </a:r>
            <a:r>
              <a:rPr lang="en-US" altLang="zh-CN" dirty="0">
                <a:solidFill>
                  <a:schemeClr val="bg1"/>
                </a:solidFill>
              </a:rPr>
              <a:t>Robust Mean-variance Problem</a:t>
            </a:r>
            <a:endParaRPr lang="zh-CN" altLang="en-US" dirty="0">
              <a:solidFill>
                <a:schemeClr val="bg1"/>
              </a:solidFill>
            </a:endParaRPr>
          </a:p>
        </p:txBody>
      </p:sp>
      <p:pic>
        <p:nvPicPr>
          <p:cNvPr id="19" name="图片 18">
            <a:extLst>
              <a:ext uri="{FF2B5EF4-FFF2-40B4-BE49-F238E27FC236}">
                <a16:creationId xmlns:a16="http://schemas.microsoft.com/office/drawing/2014/main" xmlns="" id="{8FC7ACF7-4117-4485-A1FE-303212DEE228}"/>
              </a:ext>
            </a:extLst>
          </p:cNvPr>
          <p:cNvPicPr>
            <a:picLocks noChangeAspect="1"/>
          </p:cNvPicPr>
          <p:nvPr/>
        </p:nvPicPr>
        <p:blipFill rotWithShape="1">
          <a:blip r:embed="rId4">
            <a:extLst>
              <a:ext uri="{28A0092B-C50C-407E-A947-70E740481C1C}">
                <a14:useLocalDpi xmlns:a14="http://schemas.microsoft.com/office/drawing/2010/main" val="0"/>
              </a:ext>
            </a:extLst>
          </a:blip>
          <a:srcRect t="53853"/>
          <a:stretch/>
        </p:blipFill>
        <p:spPr>
          <a:xfrm>
            <a:off x="5628402" y="4511532"/>
            <a:ext cx="4538905" cy="1524000"/>
          </a:xfrm>
          <a:prstGeom prst="rect">
            <a:avLst/>
          </a:prstGeom>
        </p:spPr>
      </p:pic>
      <p:sp>
        <p:nvSpPr>
          <p:cNvPr id="21" name="文本框 20">
            <a:extLst>
              <a:ext uri="{FF2B5EF4-FFF2-40B4-BE49-F238E27FC236}">
                <a16:creationId xmlns:a16="http://schemas.microsoft.com/office/drawing/2014/main" xmlns="" id="{F548E08E-8168-4928-BA45-1412CDB41311}"/>
              </a:ext>
            </a:extLst>
          </p:cNvPr>
          <p:cNvSpPr txBox="1"/>
          <p:nvPr/>
        </p:nvSpPr>
        <p:spPr>
          <a:xfrm>
            <a:off x="378612" y="3957054"/>
            <a:ext cx="11335127" cy="2270109"/>
          </a:xfrm>
          <a:prstGeom prst="rect">
            <a:avLst/>
          </a:prstGeom>
          <a:noFill/>
          <a:ln w="19050">
            <a:solidFill>
              <a:srgbClr val="972022"/>
            </a:solidFill>
            <a:prstDash val="sysDash"/>
          </a:ln>
        </p:spPr>
        <p:txBody>
          <a:bodyPr wrap="square" rtlCol="0">
            <a:spAutoFit/>
          </a:bodyPr>
          <a:lstStyle/>
          <a:p>
            <a:pPr marL="285750" indent="-285750">
              <a:lnSpc>
                <a:spcPct val="150000"/>
              </a:lnSpc>
              <a:buFont typeface="Arial" panose="020B0604020202020204" pitchFamily="34" charset="0"/>
              <a:buChar char="•"/>
            </a:pPr>
            <a:endParaRPr lang="en-US" altLang="zh-CN" sz="1600" dirty="0"/>
          </a:p>
          <a:p>
            <a:pPr marL="285750" indent="-285750">
              <a:lnSpc>
                <a:spcPct val="150000"/>
              </a:lnSpc>
              <a:buFont typeface="Arial" panose="020B0604020202020204" pitchFamily="34" charset="0"/>
              <a:buChar char="•"/>
            </a:pPr>
            <a:endParaRPr lang="en-US" altLang="zh-CN" sz="1600" dirty="0"/>
          </a:p>
          <a:p>
            <a:pPr marL="285750" indent="-285750">
              <a:lnSpc>
                <a:spcPct val="150000"/>
              </a:lnSpc>
              <a:buFont typeface="Arial" panose="020B0604020202020204" pitchFamily="34" charset="0"/>
              <a:buChar char="•"/>
            </a:pPr>
            <a:endParaRPr lang="en-US" altLang="zh-CN" sz="1600" dirty="0"/>
          </a:p>
          <a:p>
            <a:pPr marL="285750" indent="-285750">
              <a:lnSpc>
                <a:spcPct val="150000"/>
              </a:lnSpc>
              <a:buFont typeface="Arial" panose="020B0604020202020204" pitchFamily="34" charset="0"/>
              <a:buChar char="•"/>
            </a:pPr>
            <a:endParaRPr lang="en-US" altLang="zh-CN" sz="1600" dirty="0"/>
          </a:p>
          <a:p>
            <a:pPr marL="285750" indent="-285750">
              <a:lnSpc>
                <a:spcPct val="150000"/>
              </a:lnSpc>
              <a:buFont typeface="Arial" panose="020B0604020202020204" pitchFamily="34" charset="0"/>
              <a:buChar char="•"/>
            </a:pPr>
            <a:endParaRPr lang="en-US" altLang="zh-CN" sz="1600" dirty="0"/>
          </a:p>
          <a:p>
            <a:pPr marL="285750" indent="-285750">
              <a:lnSpc>
                <a:spcPct val="150000"/>
              </a:lnSpc>
              <a:buFont typeface="Arial" panose="020B0604020202020204" pitchFamily="34" charset="0"/>
              <a:buChar char="•"/>
            </a:pPr>
            <a:endParaRPr lang="en-US" altLang="zh-CN" sz="1600" dirty="0"/>
          </a:p>
        </p:txBody>
      </p:sp>
    </p:spTree>
    <p:extLst>
      <p:ext uri="{BB962C8B-B14F-4D97-AF65-F5344CB8AC3E}">
        <p14:creationId xmlns:p14="http://schemas.microsoft.com/office/powerpoint/2010/main" val="14802766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7917C1F2-CA87-4144-97D5-28FAF0D534B6}"/>
              </a:ext>
            </a:extLst>
          </p:cNvPr>
          <p:cNvSpPr>
            <a:spLocks noGrp="1"/>
          </p:cNvSpPr>
          <p:nvPr>
            <p:ph type="title"/>
          </p:nvPr>
        </p:nvSpPr>
        <p:spPr/>
        <p:txBody>
          <a:bodyPr/>
          <a:lstStyle/>
          <a:p>
            <a:r>
              <a:rPr lang="zh-CN" altLang="en-US" dirty="0"/>
              <a:t>实证分析</a:t>
            </a:r>
          </a:p>
        </p:txBody>
      </p:sp>
      <p:sp>
        <p:nvSpPr>
          <p:cNvPr id="3" name="灯片编号占位符 2">
            <a:extLst>
              <a:ext uri="{FF2B5EF4-FFF2-40B4-BE49-F238E27FC236}">
                <a16:creationId xmlns:a16="http://schemas.microsoft.com/office/drawing/2014/main" xmlns="" id="{C863D8D1-D997-4DC7-B359-AC19ACA96E0B}"/>
              </a:ext>
            </a:extLst>
          </p:cNvPr>
          <p:cNvSpPr>
            <a:spLocks noGrp="1"/>
          </p:cNvSpPr>
          <p:nvPr>
            <p:ph type="sldNum" sz="quarter" idx="12"/>
          </p:nvPr>
        </p:nvSpPr>
        <p:spPr/>
        <p:txBody>
          <a:bodyPr/>
          <a:lstStyle/>
          <a:p>
            <a:fld id="{1827CD8D-0C45-4313-8514-3276C2338651}" type="slidenum">
              <a:rPr lang="zh-CN" altLang="en-US" smtClean="0"/>
              <a:pPr/>
              <a:t>18</a:t>
            </a:fld>
            <a:endParaRPr lang="zh-CN" altLang="en-US" dirty="0"/>
          </a:p>
        </p:txBody>
      </p:sp>
      <p:sp>
        <p:nvSpPr>
          <p:cNvPr id="4" name="文本框 3">
            <a:extLst>
              <a:ext uri="{FF2B5EF4-FFF2-40B4-BE49-F238E27FC236}">
                <a16:creationId xmlns:a16="http://schemas.microsoft.com/office/drawing/2014/main" xmlns="" id="{C275B0F9-904D-4CD7-B94E-1C39A1552EBA}"/>
              </a:ext>
            </a:extLst>
          </p:cNvPr>
          <p:cNvSpPr txBox="1"/>
          <p:nvPr/>
        </p:nvSpPr>
        <p:spPr>
          <a:xfrm>
            <a:off x="329187" y="1284426"/>
            <a:ext cx="11335127" cy="788806"/>
          </a:xfrm>
          <a:prstGeom prst="rect">
            <a:avLst/>
          </a:prstGeom>
          <a:noFill/>
          <a:ln w="19050">
            <a:solidFill>
              <a:srgbClr val="972022"/>
            </a:solidFill>
            <a:prstDash val="sysDash"/>
          </a:ln>
        </p:spPr>
        <p:txBody>
          <a:bodyPr wrap="square" rtlCol="0">
            <a:spAutoFit/>
          </a:bodyPr>
          <a:lstStyle/>
          <a:p>
            <a:pPr marL="285750" indent="-285750">
              <a:lnSpc>
                <a:spcPct val="150000"/>
              </a:lnSpc>
              <a:buFont typeface="Arial" panose="020B0604020202020204" pitchFamily="34" charset="0"/>
              <a:buChar char="•"/>
            </a:pPr>
            <a:r>
              <a:rPr lang="zh-CN" altLang="en-US" sz="1600" dirty="0"/>
              <a:t>用来预测预期收益的模型涉及以下六个风险因素：</a:t>
            </a:r>
            <a:endParaRPr lang="en-US" altLang="zh-CN" sz="1600" dirty="0"/>
          </a:p>
          <a:p>
            <a:pPr marL="285750" indent="-285750">
              <a:lnSpc>
                <a:spcPct val="150000"/>
              </a:lnSpc>
              <a:buFont typeface="Arial" panose="020B0604020202020204" pitchFamily="34" charset="0"/>
              <a:buChar char="•"/>
            </a:pPr>
            <a:r>
              <a:rPr lang="zh-CN" altLang="en-US" sz="1600" dirty="0"/>
              <a:t>股权、期限结构、基金、流动性、汇率和新兴市场</a:t>
            </a:r>
            <a:endParaRPr lang="en-US" altLang="zh-CN" sz="1600" dirty="0"/>
          </a:p>
        </p:txBody>
      </p:sp>
      <p:sp>
        <p:nvSpPr>
          <p:cNvPr id="5" name="文本框 4">
            <a:extLst>
              <a:ext uri="{FF2B5EF4-FFF2-40B4-BE49-F238E27FC236}">
                <a16:creationId xmlns:a16="http://schemas.microsoft.com/office/drawing/2014/main" xmlns="" id="{E201EFFB-53E9-4679-90CC-423B52BE961A}"/>
              </a:ext>
            </a:extLst>
          </p:cNvPr>
          <p:cNvSpPr txBox="1"/>
          <p:nvPr/>
        </p:nvSpPr>
        <p:spPr>
          <a:xfrm>
            <a:off x="336575" y="924253"/>
            <a:ext cx="2663799" cy="369332"/>
          </a:xfrm>
          <a:prstGeom prst="rect">
            <a:avLst/>
          </a:prstGeom>
          <a:solidFill>
            <a:srgbClr val="9C0308"/>
          </a:solidFill>
        </p:spPr>
        <p:txBody>
          <a:bodyPr wrap="square" rtlCol="0">
            <a:spAutoFit/>
          </a:bodyPr>
          <a:lstStyle/>
          <a:p>
            <a:pPr algn="ctr"/>
            <a:r>
              <a:rPr lang="zh-CN" altLang="en-US" dirty="0">
                <a:solidFill>
                  <a:schemeClr val="bg1"/>
                </a:solidFill>
              </a:rPr>
              <a:t>第一步：确定风险因素</a:t>
            </a:r>
          </a:p>
        </p:txBody>
      </p:sp>
      <p:sp>
        <p:nvSpPr>
          <p:cNvPr id="6" name="文本框 5">
            <a:extLst>
              <a:ext uri="{FF2B5EF4-FFF2-40B4-BE49-F238E27FC236}">
                <a16:creationId xmlns:a16="http://schemas.microsoft.com/office/drawing/2014/main" xmlns="" id="{A0F65356-6A43-41E6-99C5-89E8456C6AF8}"/>
              </a:ext>
            </a:extLst>
          </p:cNvPr>
          <p:cNvSpPr txBox="1"/>
          <p:nvPr/>
        </p:nvSpPr>
        <p:spPr>
          <a:xfrm>
            <a:off x="7206767" y="2619878"/>
            <a:ext cx="4020263" cy="1999715"/>
          </a:xfrm>
          <a:prstGeom prst="rect">
            <a:avLst/>
          </a:prstGeom>
          <a:noFill/>
          <a:ln w="19050">
            <a:solidFill>
              <a:srgbClr val="972022"/>
            </a:solidFill>
            <a:prstDash val="sysDash"/>
          </a:ln>
        </p:spPr>
        <p:txBody>
          <a:bodyPr wrap="square" rtlCol="0">
            <a:spAutoFit/>
          </a:bodyPr>
          <a:lstStyle/>
          <a:p>
            <a:pPr marL="285750" indent="-285750">
              <a:lnSpc>
                <a:spcPct val="150000"/>
              </a:lnSpc>
              <a:buFont typeface="Arial" panose="020B0604020202020204" pitchFamily="34" charset="0"/>
              <a:buChar char="•"/>
            </a:pPr>
            <a:r>
              <a:rPr lang="zh-CN" altLang="en-US" sz="1200" dirty="0"/>
              <a:t>左侧为风险种类，右侧为可以带来收益的风险解释</a:t>
            </a:r>
            <a:endParaRPr lang="en-US" altLang="zh-CN" sz="1200" dirty="0"/>
          </a:p>
          <a:p>
            <a:pPr marL="285750" indent="-285750">
              <a:lnSpc>
                <a:spcPct val="150000"/>
              </a:lnSpc>
              <a:buFont typeface="Arial" panose="020B0604020202020204" pitchFamily="34" charset="0"/>
              <a:buChar char="•"/>
            </a:pPr>
            <a:r>
              <a:rPr lang="zh-CN" altLang="en-US" sz="1200" dirty="0"/>
              <a:t>股权，市场风险；</a:t>
            </a:r>
            <a:endParaRPr lang="en-US" altLang="zh-CN" sz="1200" dirty="0"/>
          </a:p>
          <a:p>
            <a:pPr marL="285750" indent="-285750">
              <a:lnSpc>
                <a:spcPct val="150000"/>
              </a:lnSpc>
              <a:buFont typeface="Arial" panose="020B0604020202020204" pitchFamily="34" charset="0"/>
              <a:buChar char="•"/>
            </a:pPr>
            <a:r>
              <a:rPr lang="zh-CN" altLang="en-US" sz="1200" dirty="0"/>
              <a:t>期限结构，通胀和利率风险；</a:t>
            </a:r>
            <a:endParaRPr lang="en-US" altLang="zh-CN" sz="1200" dirty="0"/>
          </a:p>
          <a:p>
            <a:pPr marL="285750" indent="-285750">
              <a:lnSpc>
                <a:spcPct val="150000"/>
              </a:lnSpc>
              <a:buFont typeface="Arial" panose="020B0604020202020204" pitchFamily="34" charset="0"/>
              <a:buChar char="•"/>
            </a:pPr>
            <a:r>
              <a:rPr lang="zh-CN" altLang="en-US" sz="1200" dirty="0"/>
              <a:t>基金，短期信贷风险；</a:t>
            </a:r>
          </a:p>
          <a:p>
            <a:pPr marL="285750" indent="-285750">
              <a:lnSpc>
                <a:spcPct val="150000"/>
              </a:lnSpc>
              <a:buFont typeface="Arial" panose="020B0604020202020204" pitchFamily="34" charset="0"/>
              <a:buChar char="•"/>
            </a:pPr>
            <a:r>
              <a:rPr lang="zh-CN" altLang="en-US" sz="1200" dirty="0"/>
              <a:t>流动性，相关风险；</a:t>
            </a:r>
            <a:endParaRPr lang="en-US" altLang="zh-CN" sz="1200" dirty="0"/>
          </a:p>
          <a:p>
            <a:pPr marL="285750" indent="-285750">
              <a:lnSpc>
                <a:spcPct val="150000"/>
              </a:lnSpc>
              <a:buFont typeface="Arial" panose="020B0604020202020204" pitchFamily="34" charset="0"/>
              <a:buChar char="•"/>
            </a:pPr>
            <a:r>
              <a:rPr lang="zh-CN" altLang="en-US" sz="1200" dirty="0"/>
              <a:t>汇率，系统汇率风险；</a:t>
            </a:r>
            <a:endParaRPr lang="en-US" altLang="zh-CN" sz="1200" dirty="0"/>
          </a:p>
          <a:p>
            <a:pPr marL="285750" indent="-285750">
              <a:lnSpc>
                <a:spcPct val="150000"/>
              </a:lnSpc>
              <a:buFont typeface="Arial" panose="020B0604020202020204" pitchFamily="34" charset="0"/>
              <a:buChar char="•"/>
            </a:pPr>
            <a:r>
              <a:rPr lang="zh-CN" altLang="en-US" sz="1200" dirty="0"/>
              <a:t>新兴市场，相关风险</a:t>
            </a:r>
            <a:endParaRPr lang="en-US" altLang="zh-CN" sz="1200" dirty="0"/>
          </a:p>
        </p:txBody>
      </p:sp>
      <p:pic>
        <p:nvPicPr>
          <p:cNvPr id="9" name="图片 8">
            <a:extLst>
              <a:ext uri="{FF2B5EF4-FFF2-40B4-BE49-F238E27FC236}">
                <a16:creationId xmlns:a16="http://schemas.microsoft.com/office/drawing/2014/main" xmlns="" id="{DBE6B0C7-DC1C-4C7A-93B2-A35300DE12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6159" y="2389727"/>
            <a:ext cx="5528632" cy="3963542"/>
          </a:xfrm>
          <a:prstGeom prst="rect">
            <a:avLst/>
          </a:prstGeom>
        </p:spPr>
      </p:pic>
      <p:sp>
        <p:nvSpPr>
          <p:cNvPr id="10" name="文本框 9">
            <a:extLst>
              <a:ext uri="{FF2B5EF4-FFF2-40B4-BE49-F238E27FC236}">
                <a16:creationId xmlns:a16="http://schemas.microsoft.com/office/drawing/2014/main" xmlns="" id="{694ED4D3-C11C-41EC-B5DE-631B9E00CA08}"/>
              </a:ext>
            </a:extLst>
          </p:cNvPr>
          <p:cNvSpPr txBox="1"/>
          <p:nvPr/>
        </p:nvSpPr>
        <p:spPr>
          <a:xfrm>
            <a:off x="6810375" y="4902072"/>
            <a:ext cx="4853939" cy="1168718"/>
          </a:xfrm>
          <a:prstGeom prst="rect">
            <a:avLst/>
          </a:prstGeom>
          <a:noFill/>
          <a:ln w="19050">
            <a:solidFill>
              <a:srgbClr val="972022"/>
            </a:solidFill>
            <a:prstDash val="sysDash"/>
          </a:ln>
        </p:spPr>
        <p:txBody>
          <a:bodyPr wrap="square" rtlCol="0">
            <a:spAutoFit/>
          </a:bodyPr>
          <a:lstStyle/>
          <a:p>
            <a:pPr marL="285750" indent="-285750">
              <a:lnSpc>
                <a:spcPct val="150000"/>
              </a:lnSpc>
              <a:buFont typeface="Arial" panose="020B0604020202020204" pitchFamily="34" charset="0"/>
              <a:buChar char="•"/>
            </a:pPr>
            <a:r>
              <a:rPr lang="zh-CN" altLang="en-US" sz="1200" dirty="0"/>
              <a:t>这些因素之间相互独立</a:t>
            </a:r>
            <a:endParaRPr lang="en-US" altLang="zh-CN" sz="1200" dirty="0"/>
          </a:p>
          <a:p>
            <a:pPr marL="285750" indent="-285750">
              <a:lnSpc>
                <a:spcPct val="150000"/>
              </a:lnSpc>
              <a:buFont typeface="Arial" panose="020B0604020202020204" pitchFamily="34" charset="0"/>
              <a:buChar char="•"/>
            </a:pPr>
            <a:r>
              <a:rPr lang="zh-CN" altLang="en-US" sz="1200" dirty="0"/>
              <a:t>每个风险溢价都有明确的经济原理解释</a:t>
            </a:r>
            <a:endParaRPr lang="en-US" altLang="zh-CN" sz="1200" dirty="0"/>
          </a:p>
          <a:p>
            <a:pPr marL="285750" indent="-285750">
              <a:lnSpc>
                <a:spcPct val="150000"/>
              </a:lnSpc>
              <a:buFont typeface="Arial" panose="020B0604020202020204" pitchFamily="34" charset="0"/>
              <a:buChar char="•"/>
            </a:pPr>
            <a:r>
              <a:rPr lang="zh-CN" altLang="en-US" sz="1200" dirty="0"/>
              <a:t>每种风险相应的补偿反映了对于系统风险的弥补</a:t>
            </a:r>
            <a:endParaRPr lang="en-US" altLang="zh-CN" sz="1200" dirty="0"/>
          </a:p>
          <a:p>
            <a:pPr marL="285750" indent="-285750">
              <a:lnSpc>
                <a:spcPct val="150000"/>
              </a:lnSpc>
              <a:buFont typeface="Arial" panose="020B0604020202020204" pitchFamily="34" charset="0"/>
              <a:buChar char="•"/>
            </a:pPr>
            <a:r>
              <a:rPr lang="zh-CN" altLang="en-US" sz="1200" dirty="0"/>
              <a:t>每种风险溢价都是可以被投资的</a:t>
            </a:r>
            <a:endParaRPr lang="en-US" altLang="zh-CN" sz="1200" dirty="0"/>
          </a:p>
        </p:txBody>
      </p:sp>
    </p:spTree>
    <p:extLst>
      <p:ext uri="{BB962C8B-B14F-4D97-AF65-F5344CB8AC3E}">
        <p14:creationId xmlns:p14="http://schemas.microsoft.com/office/powerpoint/2010/main" val="30302182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F0324C3D-4C74-4385-BB09-412A79EAB41F}"/>
              </a:ext>
            </a:extLst>
          </p:cNvPr>
          <p:cNvSpPr>
            <a:spLocks noGrp="1"/>
          </p:cNvSpPr>
          <p:nvPr>
            <p:ph type="title"/>
          </p:nvPr>
        </p:nvSpPr>
        <p:spPr/>
        <p:txBody>
          <a:bodyPr/>
          <a:lstStyle/>
          <a:p>
            <a:r>
              <a:rPr lang="zh-CN" altLang="en-US" dirty="0"/>
              <a:t>实证分析</a:t>
            </a:r>
          </a:p>
        </p:txBody>
      </p:sp>
      <p:sp>
        <p:nvSpPr>
          <p:cNvPr id="3" name="灯片编号占位符 2">
            <a:extLst>
              <a:ext uri="{FF2B5EF4-FFF2-40B4-BE49-F238E27FC236}">
                <a16:creationId xmlns:a16="http://schemas.microsoft.com/office/drawing/2014/main" xmlns="" id="{4BA1DF5C-4722-4E37-9EB6-BD95642B1D99}"/>
              </a:ext>
            </a:extLst>
          </p:cNvPr>
          <p:cNvSpPr>
            <a:spLocks noGrp="1"/>
          </p:cNvSpPr>
          <p:nvPr>
            <p:ph type="sldNum" sz="quarter" idx="12"/>
          </p:nvPr>
        </p:nvSpPr>
        <p:spPr/>
        <p:txBody>
          <a:bodyPr/>
          <a:lstStyle/>
          <a:p>
            <a:fld id="{1827CD8D-0C45-4313-8514-3276C2338651}" type="slidenum">
              <a:rPr lang="zh-CN" altLang="en-US" smtClean="0"/>
              <a:pPr/>
              <a:t>19</a:t>
            </a:fld>
            <a:endParaRPr lang="zh-CN" altLang="en-US" dirty="0"/>
          </a:p>
        </p:txBody>
      </p:sp>
      <p:pic>
        <p:nvPicPr>
          <p:cNvPr id="5" name="图片 4">
            <a:extLst>
              <a:ext uri="{FF2B5EF4-FFF2-40B4-BE49-F238E27FC236}">
                <a16:creationId xmlns:a16="http://schemas.microsoft.com/office/drawing/2014/main" xmlns="" id="{EC67AF00-60BC-4A9B-B218-B882ED43E8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2120" y="785755"/>
            <a:ext cx="5275755" cy="3057164"/>
          </a:xfrm>
          <a:prstGeom prst="rect">
            <a:avLst/>
          </a:prstGeom>
        </p:spPr>
      </p:pic>
      <p:pic>
        <p:nvPicPr>
          <p:cNvPr id="7" name="图片 6">
            <a:extLst>
              <a:ext uri="{FF2B5EF4-FFF2-40B4-BE49-F238E27FC236}">
                <a16:creationId xmlns:a16="http://schemas.microsoft.com/office/drawing/2014/main" xmlns="" id="{1E754EE0-75CC-4FC0-8617-8C2E1BD865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7845" y="3842919"/>
            <a:ext cx="6146602" cy="2750403"/>
          </a:xfrm>
          <a:prstGeom prst="rect">
            <a:avLst/>
          </a:prstGeom>
        </p:spPr>
      </p:pic>
      <p:sp>
        <p:nvSpPr>
          <p:cNvPr id="8" name="文本框 7">
            <a:extLst>
              <a:ext uri="{FF2B5EF4-FFF2-40B4-BE49-F238E27FC236}">
                <a16:creationId xmlns:a16="http://schemas.microsoft.com/office/drawing/2014/main" xmlns="" id="{C275CE24-E9B9-45B9-9EE5-91F9344B9718}"/>
              </a:ext>
            </a:extLst>
          </p:cNvPr>
          <p:cNvSpPr txBox="1"/>
          <p:nvPr/>
        </p:nvSpPr>
        <p:spPr>
          <a:xfrm>
            <a:off x="6814447" y="1615947"/>
            <a:ext cx="4853939" cy="1158138"/>
          </a:xfrm>
          <a:prstGeom prst="rect">
            <a:avLst/>
          </a:prstGeom>
          <a:noFill/>
          <a:ln w="19050">
            <a:solidFill>
              <a:srgbClr val="972022"/>
            </a:solidFill>
            <a:prstDash val="sysDash"/>
          </a:ln>
        </p:spPr>
        <p:txBody>
          <a:bodyPr wrap="square" rtlCol="0">
            <a:spAutoFit/>
          </a:bodyPr>
          <a:lstStyle/>
          <a:p>
            <a:pPr marL="285750" indent="-285750">
              <a:lnSpc>
                <a:spcPct val="150000"/>
              </a:lnSpc>
              <a:buFont typeface="Arial" panose="020B0604020202020204" pitchFamily="34" charset="0"/>
              <a:buChar char="•"/>
            </a:pPr>
            <a:r>
              <a:rPr lang="zh-CN" altLang="en-US" sz="1600" dirty="0"/>
              <a:t>每一种资产都有独特的风险溢价，这种种套的特征是在传统的只注重股权溢价的策略框架下被完全忽视了。</a:t>
            </a:r>
            <a:endParaRPr lang="en-US" altLang="zh-CN" sz="1600" dirty="0"/>
          </a:p>
        </p:txBody>
      </p:sp>
      <p:sp>
        <p:nvSpPr>
          <p:cNvPr id="9" name="文本框 8">
            <a:extLst>
              <a:ext uri="{FF2B5EF4-FFF2-40B4-BE49-F238E27FC236}">
                <a16:creationId xmlns:a16="http://schemas.microsoft.com/office/drawing/2014/main" xmlns="" id="{9E62CA22-2FC2-4EEA-9A14-E466CA16A069}"/>
              </a:ext>
            </a:extLst>
          </p:cNvPr>
          <p:cNvSpPr txBox="1"/>
          <p:nvPr/>
        </p:nvSpPr>
        <p:spPr>
          <a:xfrm>
            <a:off x="6976372" y="4225797"/>
            <a:ext cx="4853939" cy="1896801"/>
          </a:xfrm>
          <a:prstGeom prst="rect">
            <a:avLst/>
          </a:prstGeom>
          <a:noFill/>
          <a:ln w="19050">
            <a:solidFill>
              <a:srgbClr val="972022"/>
            </a:solidFill>
            <a:prstDash val="sysDash"/>
          </a:ln>
        </p:spPr>
        <p:txBody>
          <a:bodyPr wrap="square" rtlCol="0">
            <a:spAutoFit/>
          </a:bodyPr>
          <a:lstStyle/>
          <a:p>
            <a:pPr marL="285750" indent="-285750">
              <a:lnSpc>
                <a:spcPct val="150000"/>
              </a:lnSpc>
              <a:buFont typeface="Arial" panose="020B0604020202020204" pitchFamily="34" charset="0"/>
              <a:buChar char="•"/>
            </a:pPr>
            <a:r>
              <a:rPr lang="zh-CN" altLang="en-US" sz="1600" dirty="0"/>
              <a:t>从资产组合的角度，左侧的投资组合比右侧的更加分散化（左侧的饼状图几乎由 </a:t>
            </a:r>
            <a:r>
              <a:rPr lang="en-US" altLang="zh-CN" sz="1600" dirty="0"/>
              <a:t>10</a:t>
            </a:r>
            <a:r>
              <a:rPr lang="zh-CN" altLang="en-US" sz="1600" dirty="0"/>
              <a:t>种资产组合而成，而右侧则只有 </a:t>
            </a:r>
            <a:r>
              <a:rPr lang="en-US" altLang="zh-CN" sz="1600" dirty="0"/>
              <a:t>3 </a:t>
            </a:r>
            <a:r>
              <a:rPr lang="zh-CN" altLang="en-US" sz="1600" dirty="0"/>
              <a:t>种资产）。但是，如果我们查看能提供溢价的风险种类，右侧明显要比左侧多样化。</a:t>
            </a:r>
            <a:endParaRPr lang="en-US" altLang="zh-CN" sz="1600" dirty="0"/>
          </a:p>
        </p:txBody>
      </p:sp>
    </p:spTree>
    <p:extLst>
      <p:ext uri="{BB962C8B-B14F-4D97-AF65-F5344CB8AC3E}">
        <p14:creationId xmlns:p14="http://schemas.microsoft.com/office/powerpoint/2010/main" val="7084647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xmlns="" id="{45086034-A5A4-4303-AC4B-B3D3B7308039}"/>
              </a:ext>
            </a:extLst>
          </p:cNvPr>
          <p:cNvSpPr>
            <a:spLocks noGrp="1"/>
          </p:cNvSpPr>
          <p:nvPr>
            <p:ph type="sldNum" sz="quarter" idx="12"/>
          </p:nvPr>
        </p:nvSpPr>
        <p:spPr/>
        <p:txBody>
          <a:bodyPr/>
          <a:lstStyle/>
          <a:p>
            <a:fld id="{1827CD8D-0C45-4313-8514-3276C2338651}" type="slidenum">
              <a:rPr lang="zh-CN" altLang="en-US" smtClean="0"/>
              <a:pPr/>
              <a:t>2</a:t>
            </a:fld>
            <a:endParaRPr lang="zh-CN" altLang="en-US" dirty="0"/>
          </a:p>
        </p:txBody>
      </p:sp>
      <p:sp>
        <p:nvSpPr>
          <p:cNvPr id="4" name="标题 3">
            <a:extLst>
              <a:ext uri="{FF2B5EF4-FFF2-40B4-BE49-F238E27FC236}">
                <a16:creationId xmlns:a16="http://schemas.microsoft.com/office/drawing/2014/main" xmlns="" id="{F8CE19F2-598A-4C0F-BA2D-83707B3B6ACB}"/>
              </a:ext>
            </a:extLst>
          </p:cNvPr>
          <p:cNvSpPr txBox="1">
            <a:spLocks/>
          </p:cNvSpPr>
          <p:nvPr/>
        </p:nvSpPr>
        <p:spPr>
          <a:xfrm>
            <a:off x="459197" y="384697"/>
            <a:ext cx="10515600" cy="600956"/>
          </a:xfrm>
          <a:prstGeom prst="rect">
            <a:avLst/>
          </a:prstGeom>
        </p:spPr>
        <p:txBody>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200" b="1" dirty="0">
                <a:solidFill>
                  <a:srgbClr val="9C0308"/>
                </a:solidFill>
                <a:latin typeface="微软雅黑" panose="020B0503020204020204" pitchFamily="34" charset="-122"/>
                <a:ea typeface="微软雅黑" panose="020B0503020204020204" pitchFamily="34" charset="-122"/>
              </a:rPr>
              <a:t>资产配置</a:t>
            </a:r>
          </a:p>
        </p:txBody>
      </p:sp>
      <p:sp>
        <p:nvSpPr>
          <p:cNvPr id="5" name="矩形: 圆角 4">
            <a:extLst>
              <a:ext uri="{FF2B5EF4-FFF2-40B4-BE49-F238E27FC236}">
                <a16:creationId xmlns:a16="http://schemas.microsoft.com/office/drawing/2014/main" xmlns="" id="{E6AEF5EE-E297-4DDA-A65F-227CD39E531F}"/>
              </a:ext>
            </a:extLst>
          </p:cNvPr>
          <p:cNvSpPr/>
          <p:nvPr/>
        </p:nvSpPr>
        <p:spPr>
          <a:xfrm>
            <a:off x="3610099" y="1763486"/>
            <a:ext cx="623454" cy="552202"/>
          </a:xfrm>
          <a:prstGeom prst="roundRect">
            <a:avLst/>
          </a:prstGeom>
          <a:solidFill>
            <a:srgbClr val="9C030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微软雅黑" panose="020B0503020204020204" pitchFamily="34" charset="-122"/>
                <a:ea typeface="微软雅黑" panose="020B0503020204020204" pitchFamily="34" charset="-122"/>
              </a:rPr>
              <a:t>1</a:t>
            </a:r>
            <a:endParaRPr lang="zh-CN" altLang="en-US" sz="2400" dirty="0">
              <a:latin typeface="微软雅黑" panose="020B0503020204020204" pitchFamily="34" charset="-122"/>
              <a:ea typeface="微软雅黑" panose="020B0503020204020204" pitchFamily="34" charset="-122"/>
            </a:endParaRPr>
          </a:p>
        </p:txBody>
      </p:sp>
      <p:sp>
        <p:nvSpPr>
          <p:cNvPr id="6" name="矩形: 圆角 5">
            <a:extLst>
              <a:ext uri="{FF2B5EF4-FFF2-40B4-BE49-F238E27FC236}">
                <a16:creationId xmlns:a16="http://schemas.microsoft.com/office/drawing/2014/main" xmlns="" id="{B4C87411-EC68-43DD-8416-85122D6674EF}"/>
              </a:ext>
            </a:extLst>
          </p:cNvPr>
          <p:cNvSpPr/>
          <p:nvPr/>
        </p:nvSpPr>
        <p:spPr>
          <a:xfrm>
            <a:off x="3610099" y="2541319"/>
            <a:ext cx="623454" cy="552202"/>
          </a:xfrm>
          <a:prstGeom prst="roundRect">
            <a:avLst/>
          </a:prstGeom>
          <a:solidFill>
            <a:srgbClr val="9C030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微软雅黑" panose="020B0503020204020204" pitchFamily="34" charset="-122"/>
                <a:ea typeface="微软雅黑" panose="020B0503020204020204" pitchFamily="34" charset="-122"/>
              </a:rPr>
              <a:t>2</a:t>
            </a:r>
            <a:endParaRPr lang="zh-CN" altLang="en-US" sz="2400" dirty="0">
              <a:latin typeface="微软雅黑" panose="020B0503020204020204" pitchFamily="34" charset="-122"/>
              <a:ea typeface="微软雅黑" panose="020B0503020204020204" pitchFamily="34" charset="-122"/>
            </a:endParaRPr>
          </a:p>
        </p:txBody>
      </p:sp>
      <p:sp>
        <p:nvSpPr>
          <p:cNvPr id="7" name="矩形: 圆角 6">
            <a:extLst>
              <a:ext uri="{FF2B5EF4-FFF2-40B4-BE49-F238E27FC236}">
                <a16:creationId xmlns:a16="http://schemas.microsoft.com/office/drawing/2014/main" xmlns="" id="{907C7564-51C5-458F-AD29-BED479377EB6}"/>
              </a:ext>
            </a:extLst>
          </p:cNvPr>
          <p:cNvSpPr/>
          <p:nvPr/>
        </p:nvSpPr>
        <p:spPr>
          <a:xfrm>
            <a:off x="3610099" y="3319152"/>
            <a:ext cx="623454" cy="552202"/>
          </a:xfrm>
          <a:prstGeom prst="roundRect">
            <a:avLst/>
          </a:prstGeom>
          <a:solidFill>
            <a:srgbClr val="9C030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微软雅黑" panose="020B0503020204020204" pitchFamily="34" charset="-122"/>
                <a:ea typeface="微软雅黑" panose="020B0503020204020204" pitchFamily="34" charset="-122"/>
              </a:rPr>
              <a:t>3</a:t>
            </a:r>
            <a:endParaRPr lang="zh-CN" altLang="en-US" sz="2400" dirty="0">
              <a:latin typeface="微软雅黑" panose="020B0503020204020204" pitchFamily="34" charset="-122"/>
              <a:ea typeface="微软雅黑" panose="020B0503020204020204" pitchFamily="34" charset="-122"/>
            </a:endParaRPr>
          </a:p>
        </p:txBody>
      </p:sp>
      <p:sp>
        <p:nvSpPr>
          <p:cNvPr id="8" name="矩形: 圆角 7">
            <a:extLst>
              <a:ext uri="{FF2B5EF4-FFF2-40B4-BE49-F238E27FC236}">
                <a16:creationId xmlns:a16="http://schemas.microsoft.com/office/drawing/2014/main" xmlns="" id="{977A2A16-1924-4341-B3A0-ABB6C35BA434}"/>
              </a:ext>
            </a:extLst>
          </p:cNvPr>
          <p:cNvSpPr/>
          <p:nvPr/>
        </p:nvSpPr>
        <p:spPr>
          <a:xfrm>
            <a:off x="3610099" y="4096985"/>
            <a:ext cx="623454" cy="552202"/>
          </a:xfrm>
          <a:prstGeom prst="roundRect">
            <a:avLst/>
          </a:prstGeom>
          <a:solidFill>
            <a:srgbClr val="9C030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微软雅黑" panose="020B0503020204020204" pitchFamily="34" charset="-122"/>
                <a:ea typeface="微软雅黑" panose="020B0503020204020204" pitchFamily="34" charset="-122"/>
              </a:rPr>
              <a:t>4</a:t>
            </a:r>
            <a:endParaRPr lang="zh-CN" altLang="en-US" sz="2400" dirty="0">
              <a:latin typeface="微软雅黑" panose="020B0503020204020204" pitchFamily="34" charset="-122"/>
              <a:ea typeface="微软雅黑" panose="020B0503020204020204" pitchFamily="34" charset="-122"/>
            </a:endParaRPr>
          </a:p>
        </p:txBody>
      </p:sp>
      <p:sp>
        <p:nvSpPr>
          <p:cNvPr id="9" name="矩形: 圆角 8">
            <a:extLst>
              <a:ext uri="{FF2B5EF4-FFF2-40B4-BE49-F238E27FC236}">
                <a16:creationId xmlns:a16="http://schemas.microsoft.com/office/drawing/2014/main" xmlns="" id="{4FF4DD4E-4F42-489C-87F5-7380CD7116E5}"/>
              </a:ext>
            </a:extLst>
          </p:cNvPr>
          <p:cNvSpPr/>
          <p:nvPr/>
        </p:nvSpPr>
        <p:spPr>
          <a:xfrm>
            <a:off x="3610099" y="4831279"/>
            <a:ext cx="623454" cy="552202"/>
          </a:xfrm>
          <a:prstGeom prst="roundRect">
            <a:avLst/>
          </a:prstGeom>
          <a:solidFill>
            <a:srgbClr val="9C030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微软雅黑" panose="020B0503020204020204" pitchFamily="34" charset="-122"/>
                <a:ea typeface="微软雅黑" panose="020B0503020204020204" pitchFamily="34" charset="-122"/>
              </a:rPr>
              <a:t>5</a:t>
            </a:r>
            <a:endParaRPr lang="zh-CN" altLang="en-US" sz="2400" dirty="0">
              <a:latin typeface="微软雅黑" panose="020B0503020204020204" pitchFamily="34" charset="-122"/>
              <a:ea typeface="微软雅黑" panose="020B0503020204020204" pitchFamily="34" charset="-122"/>
            </a:endParaRPr>
          </a:p>
        </p:txBody>
      </p:sp>
      <p:cxnSp>
        <p:nvCxnSpPr>
          <p:cNvPr id="11" name="直接连接符 10">
            <a:extLst>
              <a:ext uri="{FF2B5EF4-FFF2-40B4-BE49-F238E27FC236}">
                <a16:creationId xmlns:a16="http://schemas.microsoft.com/office/drawing/2014/main" xmlns="" id="{122040AF-6119-48E3-B91F-3B6F177DF585}"/>
              </a:ext>
            </a:extLst>
          </p:cNvPr>
          <p:cNvCxnSpPr/>
          <p:nvPr/>
        </p:nvCxnSpPr>
        <p:spPr>
          <a:xfrm>
            <a:off x="4381995" y="2315688"/>
            <a:ext cx="3366654"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xmlns="" id="{0BD513F7-CD3D-4337-AABE-4E1598B5A49A}"/>
              </a:ext>
            </a:extLst>
          </p:cNvPr>
          <p:cNvCxnSpPr/>
          <p:nvPr/>
        </p:nvCxnSpPr>
        <p:spPr>
          <a:xfrm>
            <a:off x="4381995" y="3093521"/>
            <a:ext cx="3366654"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xmlns="" id="{0B2E85CB-C58D-4FEA-842B-89E22240D277}"/>
              </a:ext>
            </a:extLst>
          </p:cNvPr>
          <p:cNvCxnSpPr/>
          <p:nvPr/>
        </p:nvCxnSpPr>
        <p:spPr>
          <a:xfrm>
            <a:off x="4381995" y="3869374"/>
            <a:ext cx="3366654"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xmlns="" id="{5A19A73C-78B6-4F51-91D4-52AB3A9D9700}"/>
              </a:ext>
            </a:extLst>
          </p:cNvPr>
          <p:cNvCxnSpPr/>
          <p:nvPr/>
        </p:nvCxnSpPr>
        <p:spPr>
          <a:xfrm>
            <a:off x="4381995" y="4649187"/>
            <a:ext cx="3366654"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xmlns="" id="{E4170C72-389A-4D45-9DBD-FE7EE38AFDFF}"/>
              </a:ext>
            </a:extLst>
          </p:cNvPr>
          <p:cNvCxnSpPr/>
          <p:nvPr/>
        </p:nvCxnSpPr>
        <p:spPr>
          <a:xfrm>
            <a:off x="4381995" y="5375564"/>
            <a:ext cx="3366654"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文本框 15">
            <a:extLst>
              <a:ext uri="{FF2B5EF4-FFF2-40B4-BE49-F238E27FC236}">
                <a16:creationId xmlns:a16="http://schemas.microsoft.com/office/drawing/2014/main" xmlns="" id="{4E5AB9E9-734A-470B-9052-36183D3BA86F}"/>
              </a:ext>
            </a:extLst>
          </p:cNvPr>
          <p:cNvSpPr txBox="1"/>
          <p:nvPr/>
        </p:nvSpPr>
        <p:spPr>
          <a:xfrm>
            <a:off x="4337196" y="1819834"/>
            <a:ext cx="4453984" cy="400110"/>
          </a:xfrm>
          <a:prstGeom prst="rect">
            <a:avLst/>
          </a:prstGeom>
          <a:noFill/>
        </p:spPr>
        <p:txBody>
          <a:bodyPr wrap="square" rtlCol="0">
            <a:spAutoFit/>
          </a:bodyPr>
          <a:lstStyle/>
          <a:p>
            <a:r>
              <a:rPr lang="en-US" altLang="zh-CN" sz="2000" b="1" dirty="0">
                <a:solidFill>
                  <a:srgbClr val="972022"/>
                </a:solidFill>
                <a:latin typeface="微软雅黑" panose="020B0503020204020204" pitchFamily="34" charset="-122"/>
                <a:ea typeface="微软雅黑" panose="020B0503020204020204" pitchFamily="34" charset="-122"/>
              </a:rPr>
              <a:t>Black </a:t>
            </a:r>
            <a:r>
              <a:rPr lang="en-US" altLang="zh-CN" sz="2000" b="1" dirty="0" err="1">
                <a:solidFill>
                  <a:srgbClr val="972022"/>
                </a:solidFill>
                <a:latin typeface="微软雅黑" panose="020B0503020204020204" pitchFamily="34" charset="-122"/>
                <a:ea typeface="微软雅黑" panose="020B0503020204020204" pitchFamily="34" charset="-122"/>
              </a:rPr>
              <a:t>Litterman</a:t>
            </a:r>
            <a:endParaRPr lang="en-US" altLang="zh-CN" sz="2000" b="1" dirty="0">
              <a:solidFill>
                <a:srgbClr val="972022"/>
              </a:solidFill>
              <a:latin typeface="微软雅黑" panose="020B0503020204020204" pitchFamily="34" charset="-122"/>
              <a:ea typeface="微软雅黑" panose="020B0503020204020204" pitchFamily="34" charset="-122"/>
            </a:endParaRPr>
          </a:p>
        </p:txBody>
      </p:sp>
      <p:sp>
        <p:nvSpPr>
          <p:cNvPr id="17" name="文本框 16">
            <a:extLst>
              <a:ext uri="{FF2B5EF4-FFF2-40B4-BE49-F238E27FC236}">
                <a16:creationId xmlns:a16="http://schemas.microsoft.com/office/drawing/2014/main" xmlns="" id="{64A918ED-9D08-465C-8643-0DFB92FFC1F4}"/>
              </a:ext>
            </a:extLst>
          </p:cNvPr>
          <p:cNvSpPr txBox="1"/>
          <p:nvPr/>
        </p:nvSpPr>
        <p:spPr>
          <a:xfrm>
            <a:off x="4381995" y="3395198"/>
            <a:ext cx="4453984" cy="400110"/>
          </a:xfrm>
          <a:prstGeom prst="rect">
            <a:avLst/>
          </a:prstGeom>
          <a:noFill/>
        </p:spPr>
        <p:txBody>
          <a:bodyPr wrap="square" rtlCol="0">
            <a:spAutoFit/>
          </a:bodyPr>
          <a:lstStyle/>
          <a:p>
            <a:r>
              <a:rPr lang="zh-CN" altLang="en-US" sz="2000" dirty="0">
                <a:solidFill>
                  <a:schemeClr val="bg1">
                    <a:lumMod val="65000"/>
                  </a:schemeClr>
                </a:solidFill>
                <a:latin typeface="微软雅黑" panose="020B0503020204020204" pitchFamily="34" charset="-122"/>
                <a:ea typeface="微软雅黑" panose="020B0503020204020204" pitchFamily="34" charset="-122"/>
              </a:rPr>
              <a:t>风险平价</a:t>
            </a:r>
          </a:p>
        </p:txBody>
      </p:sp>
      <p:sp>
        <p:nvSpPr>
          <p:cNvPr id="18" name="文本框 17">
            <a:extLst>
              <a:ext uri="{FF2B5EF4-FFF2-40B4-BE49-F238E27FC236}">
                <a16:creationId xmlns:a16="http://schemas.microsoft.com/office/drawing/2014/main" xmlns="" id="{9B4664E9-7AE4-4D44-9914-1F70821EF288}"/>
              </a:ext>
            </a:extLst>
          </p:cNvPr>
          <p:cNvSpPr txBox="1"/>
          <p:nvPr/>
        </p:nvSpPr>
        <p:spPr>
          <a:xfrm>
            <a:off x="4345397" y="2607516"/>
            <a:ext cx="4375830" cy="400110"/>
          </a:xfrm>
          <a:prstGeom prst="rect">
            <a:avLst/>
          </a:prstGeom>
          <a:noFill/>
        </p:spPr>
        <p:txBody>
          <a:bodyPr wrap="square" rtlCol="0">
            <a:spAutoFit/>
          </a:bodyPr>
          <a:lstStyle/>
          <a:p>
            <a:r>
              <a:rPr lang="en-US" altLang="zh-CN" sz="2000" dirty="0">
                <a:solidFill>
                  <a:schemeClr val="bg1">
                    <a:lumMod val="65000"/>
                  </a:schemeClr>
                </a:solidFill>
                <a:latin typeface="微软雅黑" panose="020B0503020204020204" pitchFamily="34" charset="-122"/>
                <a:ea typeface="微软雅黑" panose="020B0503020204020204" pitchFamily="34" charset="-122"/>
              </a:rPr>
              <a:t>Robust Mean-variance Model</a:t>
            </a:r>
          </a:p>
        </p:txBody>
      </p:sp>
      <p:sp>
        <p:nvSpPr>
          <p:cNvPr id="19" name="文本框 18">
            <a:extLst>
              <a:ext uri="{FF2B5EF4-FFF2-40B4-BE49-F238E27FC236}">
                <a16:creationId xmlns:a16="http://schemas.microsoft.com/office/drawing/2014/main" xmlns="" id="{F7577C91-156C-4803-BAE1-D6CAB919DF9A}"/>
              </a:ext>
            </a:extLst>
          </p:cNvPr>
          <p:cNvSpPr txBox="1"/>
          <p:nvPr/>
        </p:nvSpPr>
        <p:spPr>
          <a:xfrm>
            <a:off x="4381995" y="4907325"/>
            <a:ext cx="4721270" cy="400110"/>
          </a:xfrm>
          <a:prstGeom prst="rect">
            <a:avLst/>
          </a:prstGeom>
          <a:noFill/>
        </p:spPr>
        <p:txBody>
          <a:bodyPr wrap="square" rtlCol="0">
            <a:spAutoFit/>
          </a:bodyPr>
          <a:lstStyle/>
          <a:p>
            <a:r>
              <a:rPr lang="zh-CN" altLang="en-US" sz="2000" dirty="0">
                <a:solidFill>
                  <a:schemeClr val="bg1">
                    <a:lumMod val="65000"/>
                  </a:schemeClr>
                </a:solidFill>
                <a:latin typeface="微软雅黑" panose="020B0503020204020204" pitchFamily="34" charset="-122"/>
                <a:ea typeface="微软雅黑" panose="020B0503020204020204" pitchFamily="34" charset="-122"/>
              </a:rPr>
              <a:t>指数追踪</a:t>
            </a:r>
          </a:p>
        </p:txBody>
      </p:sp>
      <p:sp>
        <p:nvSpPr>
          <p:cNvPr id="20" name="文本框 19">
            <a:extLst>
              <a:ext uri="{FF2B5EF4-FFF2-40B4-BE49-F238E27FC236}">
                <a16:creationId xmlns:a16="http://schemas.microsoft.com/office/drawing/2014/main" xmlns="" id="{E55BDD36-7FC9-49A8-BD5C-D30842D4FDF7}"/>
              </a:ext>
            </a:extLst>
          </p:cNvPr>
          <p:cNvSpPr txBox="1"/>
          <p:nvPr/>
        </p:nvSpPr>
        <p:spPr>
          <a:xfrm>
            <a:off x="4381995" y="4173031"/>
            <a:ext cx="4453984" cy="400110"/>
          </a:xfrm>
          <a:prstGeom prst="rect">
            <a:avLst/>
          </a:prstGeom>
          <a:noFill/>
        </p:spPr>
        <p:txBody>
          <a:bodyPr wrap="square" rtlCol="0">
            <a:spAutoFit/>
          </a:bodyPr>
          <a:lstStyle/>
          <a:p>
            <a:r>
              <a:rPr lang="zh-CN" altLang="en-US" sz="2000" dirty="0">
                <a:solidFill>
                  <a:schemeClr val="bg1">
                    <a:lumMod val="65000"/>
                  </a:schemeClr>
                </a:solidFill>
                <a:latin typeface="微软雅黑" panose="020B0503020204020204" pitchFamily="34" charset="-122"/>
                <a:ea typeface="微软雅黑" panose="020B0503020204020204" pitchFamily="34" charset="-122"/>
              </a:rPr>
              <a:t>风险预算</a:t>
            </a:r>
          </a:p>
        </p:txBody>
      </p:sp>
    </p:spTree>
    <p:extLst>
      <p:ext uri="{BB962C8B-B14F-4D97-AF65-F5344CB8AC3E}">
        <p14:creationId xmlns:p14="http://schemas.microsoft.com/office/powerpoint/2010/main" val="13481073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8330B09B-CD2F-42E5-8D6E-DCD4D5798711}"/>
              </a:ext>
            </a:extLst>
          </p:cNvPr>
          <p:cNvSpPr>
            <a:spLocks noGrp="1"/>
          </p:cNvSpPr>
          <p:nvPr>
            <p:ph type="title"/>
          </p:nvPr>
        </p:nvSpPr>
        <p:spPr/>
        <p:txBody>
          <a:bodyPr/>
          <a:lstStyle/>
          <a:p>
            <a:r>
              <a:rPr lang="zh-CN" altLang="en-US" dirty="0"/>
              <a:t>实证分析</a:t>
            </a:r>
          </a:p>
        </p:txBody>
      </p:sp>
      <p:sp>
        <p:nvSpPr>
          <p:cNvPr id="3" name="灯片编号占位符 2">
            <a:extLst>
              <a:ext uri="{FF2B5EF4-FFF2-40B4-BE49-F238E27FC236}">
                <a16:creationId xmlns:a16="http://schemas.microsoft.com/office/drawing/2014/main" xmlns="" id="{4302DC43-FD9E-4B22-9614-A40B516DB642}"/>
              </a:ext>
            </a:extLst>
          </p:cNvPr>
          <p:cNvSpPr>
            <a:spLocks noGrp="1"/>
          </p:cNvSpPr>
          <p:nvPr>
            <p:ph type="sldNum" sz="quarter" idx="12"/>
          </p:nvPr>
        </p:nvSpPr>
        <p:spPr/>
        <p:txBody>
          <a:bodyPr/>
          <a:lstStyle/>
          <a:p>
            <a:fld id="{1827CD8D-0C45-4313-8514-3276C2338651}" type="slidenum">
              <a:rPr lang="zh-CN" altLang="en-US" smtClean="0"/>
              <a:pPr/>
              <a:t>20</a:t>
            </a:fld>
            <a:endParaRPr lang="zh-CN" altLang="en-US" dirty="0"/>
          </a:p>
        </p:txBody>
      </p:sp>
      <p:sp>
        <p:nvSpPr>
          <p:cNvPr id="5" name="文本框 4">
            <a:extLst>
              <a:ext uri="{FF2B5EF4-FFF2-40B4-BE49-F238E27FC236}">
                <a16:creationId xmlns:a16="http://schemas.microsoft.com/office/drawing/2014/main" xmlns="" id="{17644723-7532-47EB-B39C-456F8CBC581A}"/>
              </a:ext>
            </a:extLst>
          </p:cNvPr>
          <p:cNvSpPr txBox="1"/>
          <p:nvPr/>
        </p:nvSpPr>
        <p:spPr>
          <a:xfrm>
            <a:off x="336575" y="930729"/>
            <a:ext cx="4349725" cy="369332"/>
          </a:xfrm>
          <a:prstGeom prst="rect">
            <a:avLst/>
          </a:prstGeom>
          <a:solidFill>
            <a:srgbClr val="9C0308"/>
          </a:solidFill>
        </p:spPr>
        <p:txBody>
          <a:bodyPr wrap="square" rtlCol="0">
            <a:spAutoFit/>
          </a:bodyPr>
          <a:lstStyle/>
          <a:p>
            <a:pPr algn="ctr"/>
            <a:r>
              <a:rPr lang="zh-CN" altLang="en-US" dirty="0">
                <a:solidFill>
                  <a:schemeClr val="bg1"/>
                </a:solidFill>
              </a:rPr>
              <a:t>第二步：稳健优化在资产配置中的应用</a:t>
            </a:r>
          </a:p>
        </p:txBody>
      </p:sp>
      <p:pic>
        <p:nvPicPr>
          <p:cNvPr id="7" name="图片 6">
            <a:extLst>
              <a:ext uri="{FF2B5EF4-FFF2-40B4-BE49-F238E27FC236}">
                <a16:creationId xmlns:a16="http://schemas.microsoft.com/office/drawing/2014/main" xmlns="" id="{39118CF2-7778-47FA-A048-3DF5883D54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17625" y="1959790"/>
            <a:ext cx="6756747" cy="3676839"/>
          </a:xfrm>
          <a:prstGeom prst="rect">
            <a:avLst/>
          </a:prstGeom>
        </p:spPr>
      </p:pic>
      <p:sp>
        <p:nvSpPr>
          <p:cNvPr id="10" name="文本框 9">
            <a:extLst>
              <a:ext uri="{FF2B5EF4-FFF2-40B4-BE49-F238E27FC236}">
                <a16:creationId xmlns:a16="http://schemas.microsoft.com/office/drawing/2014/main" xmlns="" id="{A2443FB5-3AE3-4EC0-8954-59DDE6D414D2}"/>
              </a:ext>
            </a:extLst>
          </p:cNvPr>
          <p:cNvSpPr txBox="1"/>
          <p:nvPr/>
        </p:nvSpPr>
        <p:spPr>
          <a:xfrm>
            <a:off x="2439999" y="5786766"/>
            <a:ext cx="7312000" cy="347427"/>
          </a:xfrm>
          <a:prstGeom prst="rect">
            <a:avLst/>
          </a:prstGeom>
          <a:noFill/>
          <a:ln w="19050">
            <a:solidFill>
              <a:srgbClr val="972022"/>
            </a:solidFill>
            <a:prstDash val="sysDash"/>
          </a:ln>
        </p:spPr>
        <p:txBody>
          <a:bodyPr wrap="square" rtlCol="0">
            <a:spAutoFit/>
          </a:bodyPr>
          <a:lstStyle/>
          <a:p>
            <a:r>
              <a:rPr lang="zh-CN" altLang="en-US" sz="1600" dirty="0">
                <a:solidFill>
                  <a:srgbClr val="000000"/>
                </a:solidFill>
                <a:effectLst/>
                <a:latin typeface="楷体_GB2312" panose="02010609030101010101" pitchFamily="49" charset="-122"/>
                <a:ea typeface="楷体_GB2312" panose="02010609030101010101" pitchFamily="49" charset="-122"/>
              </a:rPr>
              <a:t>右侧为经过鲁棒优化的投资组合，与左侧经传统优化方法构建的组合区别明显。</a:t>
            </a:r>
            <a:endParaRPr lang="en-US" altLang="zh-CN" sz="1600" dirty="0"/>
          </a:p>
        </p:txBody>
      </p:sp>
      <p:sp>
        <p:nvSpPr>
          <p:cNvPr id="11" name="文本框 10">
            <a:extLst>
              <a:ext uri="{FF2B5EF4-FFF2-40B4-BE49-F238E27FC236}">
                <a16:creationId xmlns:a16="http://schemas.microsoft.com/office/drawing/2014/main" xmlns="" id="{F0533493-234E-40AD-A925-180E402EBE37}"/>
              </a:ext>
            </a:extLst>
          </p:cNvPr>
          <p:cNvSpPr txBox="1"/>
          <p:nvPr/>
        </p:nvSpPr>
        <p:spPr>
          <a:xfrm>
            <a:off x="346100" y="1479445"/>
            <a:ext cx="2371525" cy="338554"/>
          </a:xfrm>
          <a:prstGeom prst="rect">
            <a:avLst/>
          </a:prstGeom>
          <a:solidFill>
            <a:srgbClr val="9C0308"/>
          </a:solidFill>
        </p:spPr>
        <p:txBody>
          <a:bodyPr wrap="square" rtlCol="0">
            <a:spAutoFit/>
          </a:bodyPr>
          <a:lstStyle/>
          <a:p>
            <a:pPr algn="ctr"/>
            <a:r>
              <a:rPr lang="zh-CN" altLang="en-US" sz="1600" dirty="0">
                <a:solidFill>
                  <a:schemeClr val="bg1"/>
                </a:solidFill>
              </a:rPr>
              <a:t>稳健优化结果的多样性：</a:t>
            </a:r>
          </a:p>
        </p:txBody>
      </p:sp>
    </p:spTree>
    <p:extLst>
      <p:ext uri="{BB962C8B-B14F-4D97-AF65-F5344CB8AC3E}">
        <p14:creationId xmlns:p14="http://schemas.microsoft.com/office/powerpoint/2010/main" val="11409806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8330B09B-CD2F-42E5-8D6E-DCD4D5798711}"/>
              </a:ext>
            </a:extLst>
          </p:cNvPr>
          <p:cNvSpPr>
            <a:spLocks noGrp="1"/>
          </p:cNvSpPr>
          <p:nvPr>
            <p:ph type="title"/>
          </p:nvPr>
        </p:nvSpPr>
        <p:spPr/>
        <p:txBody>
          <a:bodyPr/>
          <a:lstStyle/>
          <a:p>
            <a:r>
              <a:rPr lang="zh-CN" altLang="en-US" dirty="0"/>
              <a:t>实证分析</a:t>
            </a:r>
          </a:p>
        </p:txBody>
      </p:sp>
      <p:sp>
        <p:nvSpPr>
          <p:cNvPr id="3" name="灯片编号占位符 2">
            <a:extLst>
              <a:ext uri="{FF2B5EF4-FFF2-40B4-BE49-F238E27FC236}">
                <a16:creationId xmlns:a16="http://schemas.microsoft.com/office/drawing/2014/main" xmlns="" id="{4302DC43-FD9E-4B22-9614-A40B516DB642}"/>
              </a:ext>
            </a:extLst>
          </p:cNvPr>
          <p:cNvSpPr>
            <a:spLocks noGrp="1"/>
          </p:cNvSpPr>
          <p:nvPr>
            <p:ph type="sldNum" sz="quarter" idx="12"/>
          </p:nvPr>
        </p:nvSpPr>
        <p:spPr/>
        <p:txBody>
          <a:bodyPr/>
          <a:lstStyle/>
          <a:p>
            <a:fld id="{1827CD8D-0C45-4313-8514-3276C2338651}" type="slidenum">
              <a:rPr lang="zh-CN" altLang="en-US" smtClean="0"/>
              <a:pPr/>
              <a:t>21</a:t>
            </a:fld>
            <a:endParaRPr lang="zh-CN" altLang="en-US" dirty="0"/>
          </a:p>
        </p:txBody>
      </p:sp>
      <p:pic>
        <p:nvPicPr>
          <p:cNvPr id="6" name="图片 5">
            <a:extLst>
              <a:ext uri="{FF2B5EF4-FFF2-40B4-BE49-F238E27FC236}">
                <a16:creationId xmlns:a16="http://schemas.microsoft.com/office/drawing/2014/main" xmlns="" id="{39F3FACB-6AA1-4546-8491-4E07D8175B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89661" y="1569131"/>
            <a:ext cx="6421364" cy="3919771"/>
          </a:xfrm>
          <a:prstGeom prst="rect">
            <a:avLst/>
          </a:prstGeom>
        </p:spPr>
      </p:pic>
      <p:sp>
        <p:nvSpPr>
          <p:cNvPr id="10" name="文本框 9">
            <a:extLst>
              <a:ext uri="{FF2B5EF4-FFF2-40B4-BE49-F238E27FC236}">
                <a16:creationId xmlns:a16="http://schemas.microsoft.com/office/drawing/2014/main" xmlns="" id="{23A99670-16EC-4A8A-B902-A3F95865D0BE}"/>
              </a:ext>
            </a:extLst>
          </p:cNvPr>
          <p:cNvSpPr txBox="1"/>
          <p:nvPr/>
        </p:nvSpPr>
        <p:spPr>
          <a:xfrm>
            <a:off x="386807" y="886773"/>
            <a:ext cx="2371525" cy="338554"/>
          </a:xfrm>
          <a:prstGeom prst="rect">
            <a:avLst/>
          </a:prstGeom>
          <a:solidFill>
            <a:srgbClr val="9C0308"/>
          </a:solidFill>
        </p:spPr>
        <p:txBody>
          <a:bodyPr wrap="square" rtlCol="0">
            <a:spAutoFit/>
          </a:bodyPr>
          <a:lstStyle/>
          <a:p>
            <a:pPr algn="ctr"/>
            <a:r>
              <a:rPr lang="zh-CN" altLang="en-US" sz="1600" dirty="0">
                <a:solidFill>
                  <a:schemeClr val="bg1"/>
                </a:solidFill>
              </a:rPr>
              <a:t>稳健优化结果的鲁棒性：</a:t>
            </a:r>
          </a:p>
        </p:txBody>
      </p:sp>
      <p:sp>
        <p:nvSpPr>
          <p:cNvPr id="13" name="文本框 12">
            <a:extLst>
              <a:ext uri="{FF2B5EF4-FFF2-40B4-BE49-F238E27FC236}">
                <a16:creationId xmlns:a16="http://schemas.microsoft.com/office/drawing/2014/main" xmlns="" id="{F572ADF8-3C6A-4619-AC2D-CEE64503AC71}"/>
              </a:ext>
            </a:extLst>
          </p:cNvPr>
          <p:cNvSpPr txBox="1"/>
          <p:nvPr/>
        </p:nvSpPr>
        <p:spPr>
          <a:xfrm>
            <a:off x="386807" y="1636463"/>
            <a:ext cx="4853939" cy="2276714"/>
          </a:xfrm>
          <a:prstGeom prst="rect">
            <a:avLst/>
          </a:prstGeom>
          <a:noFill/>
          <a:ln w="19050">
            <a:solidFill>
              <a:srgbClr val="972022"/>
            </a:solidFill>
            <a:prstDash val="sysDash"/>
          </a:ln>
        </p:spPr>
        <p:txBody>
          <a:bodyPr wrap="square" rtlCol="0">
            <a:spAutoFit/>
          </a:bodyPr>
          <a:lstStyle/>
          <a:p>
            <a:pPr marL="285750" indent="-285750">
              <a:lnSpc>
                <a:spcPct val="150000"/>
              </a:lnSpc>
              <a:buFont typeface="Arial" panose="020B0604020202020204" pitchFamily="34" charset="0"/>
              <a:buChar char="•"/>
            </a:pPr>
            <a:r>
              <a:rPr lang="zh-CN" altLang="en-US" sz="1200" dirty="0"/>
              <a:t>首先，使用以上的因素模型用过 </a:t>
            </a:r>
            <a:r>
              <a:rPr lang="en-US" altLang="zh-CN" sz="1200" dirty="0"/>
              <a:t>2000 </a:t>
            </a:r>
            <a:r>
              <a:rPr lang="zh-CN" altLang="en-US" sz="1200" dirty="0"/>
              <a:t>年前的数据来推测战略投资资产的预期收益和风险。</a:t>
            </a:r>
          </a:p>
          <a:p>
            <a:pPr marL="285750" indent="-285750">
              <a:lnSpc>
                <a:spcPct val="150000"/>
              </a:lnSpc>
              <a:buFont typeface="Arial" panose="020B0604020202020204" pitchFamily="34" charset="0"/>
              <a:buChar char="•"/>
            </a:pPr>
            <a:r>
              <a:rPr lang="zh-CN" altLang="en-US" sz="1200" dirty="0"/>
              <a:t>接着我们通过添加符合正态分布的随机扰动项</a:t>
            </a:r>
            <a:r>
              <a:rPr lang="en-US" altLang="zh-CN" sz="1200" dirty="0"/>
              <a:t>---</a:t>
            </a:r>
            <a:r>
              <a:rPr lang="zh-CN" altLang="en-US" sz="1200" dirty="0"/>
              <a:t>完全契合预期收益预测标准差的独立随机误差创造 </a:t>
            </a:r>
            <a:r>
              <a:rPr lang="en-US" altLang="zh-CN" sz="1200" dirty="0"/>
              <a:t>1000 </a:t>
            </a:r>
            <a:r>
              <a:rPr lang="zh-CN" altLang="en-US" sz="1200" dirty="0"/>
              <a:t>个波动。</a:t>
            </a:r>
          </a:p>
          <a:p>
            <a:pPr marL="285750" indent="-285750">
              <a:lnSpc>
                <a:spcPct val="150000"/>
              </a:lnSpc>
              <a:buFont typeface="Arial" panose="020B0604020202020204" pitchFamily="34" charset="0"/>
              <a:buChar char="•"/>
            </a:pPr>
            <a:r>
              <a:rPr lang="zh-CN" altLang="en-US" sz="1200" dirty="0"/>
              <a:t>将波动后的预期收益和资产的协方差矩阵代入鲁棒优化模型和传统的均值回归模型来获得这</a:t>
            </a:r>
            <a:r>
              <a:rPr lang="en-US" altLang="zh-CN" sz="1200" dirty="0"/>
              <a:t>1000</a:t>
            </a:r>
            <a:r>
              <a:rPr lang="zh-CN" altLang="en-US" sz="1200" dirty="0"/>
              <a:t>个波动中每一个波动所对应的资产组合比重。</a:t>
            </a:r>
          </a:p>
          <a:p>
            <a:pPr marL="285750" indent="-285750">
              <a:lnSpc>
                <a:spcPct val="150000"/>
              </a:lnSpc>
              <a:buFont typeface="Arial" panose="020B0604020202020204" pitchFamily="34" charset="0"/>
              <a:buChar char="•"/>
            </a:pPr>
            <a:r>
              <a:rPr lang="zh-CN" altLang="en-US" sz="1200" dirty="0"/>
              <a:t>在此基础上我们对</a:t>
            </a:r>
            <a:r>
              <a:rPr lang="en-US" altLang="zh-CN" sz="1200" dirty="0"/>
              <a:t>2001</a:t>
            </a:r>
            <a:r>
              <a:rPr lang="zh-CN" altLang="en-US" sz="1200" dirty="0"/>
              <a:t>到</a:t>
            </a:r>
            <a:r>
              <a:rPr lang="en-US" altLang="zh-CN" sz="1200" dirty="0"/>
              <a:t>2010</a:t>
            </a:r>
            <a:r>
              <a:rPr lang="zh-CN" altLang="en-US" sz="1200" dirty="0"/>
              <a:t>年间股票组合的进行模拟净值测算</a:t>
            </a:r>
          </a:p>
        </p:txBody>
      </p:sp>
      <p:sp>
        <p:nvSpPr>
          <p:cNvPr id="14" name="文本框 13">
            <a:extLst>
              <a:ext uri="{FF2B5EF4-FFF2-40B4-BE49-F238E27FC236}">
                <a16:creationId xmlns:a16="http://schemas.microsoft.com/office/drawing/2014/main" xmlns="" id="{54CDF7AA-0AF6-4C08-A8EC-276110A38CF7}"/>
              </a:ext>
            </a:extLst>
          </p:cNvPr>
          <p:cNvSpPr txBox="1"/>
          <p:nvPr/>
        </p:nvSpPr>
        <p:spPr>
          <a:xfrm>
            <a:off x="378987" y="4265334"/>
            <a:ext cx="4853939" cy="646331"/>
          </a:xfrm>
          <a:prstGeom prst="rect">
            <a:avLst/>
          </a:prstGeom>
          <a:noFill/>
          <a:ln w="19050">
            <a:solidFill>
              <a:srgbClr val="972022"/>
            </a:solidFill>
            <a:prstDash val="sysDash"/>
          </a:ln>
        </p:spPr>
        <p:txBody>
          <a:bodyPr wrap="square" rtlCol="0">
            <a:spAutoFit/>
          </a:bodyPr>
          <a:lstStyle/>
          <a:p>
            <a:pPr marL="285750" indent="-285750">
              <a:buFont typeface="Arial" panose="020B0604020202020204" pitchFamily="34" charset="0"/>
              <a:buChar char="•"/>
            </a:pPr>
            <a:r>
              <a:rPr lang="zh-CN" altLang="en-US" sz="1200" dirty="0">
                <a:solidFill>
                  <a:srgbClr val="000000"/>
                </a:solidFill>
                <a:latin typeface="楷体_GB2312" panose="02010609030101010101" pitchFamily="49" charset="-122"/>
                <a:ea typeface="楷体_GB2312" panose="02010609030101010101" pitchFamily="49" charset="-122"/>
              </a:rPr>
              <a:t>可以看到经过鲁棒优化的投资组合的累积收益相较于传统 </a:t>
            </a:r>
            <a:r>
              <a:rPr lang="en-US" altLang="zh-CN" sz="1200" dirty="0">
                <a:solidFill>
                  <a:srgbClr val="000000"/>
                </a:solidFill>
                <a:latin typeface="楷体_GB2312" panose="02010609030101010101" pitchFamily="49" charset="-122"/>
                <a:ea typeface="楷体_GB2312" panose="02010609030101010101" pitchFamily="49" charset="-122"/>
              </a:rPr>
              <a:t>MV </a:t>
            </a:r>
            <a:r>
              <a:rPr lang="zh-CN" altLang="en-US" sz="1200" dirty="0">
                <a:solidFill>
                  <a:srgbClr val="000000"/>
                </a:solidFill>
                <a:latin typeface="楷体_GB2312" panose="02010609030101010101" pitchFamily="49" charset="-122"/>
                <a:ea typeface="楷体_GB2312" panose="02010609030101010101" pitchFamily="49" charset="-122"/>
              </a:rPr>
              <a:t>模型优化要集中的多，无论是在即时的情况（左图）还是在十年总结时（右图）。 </a:t>
            </a:r>
            <a:endParaRPr lang="zh-CN" altLang="en-US" sz="1200" dirty="0">
              <a:solidFill>
                <a:srgbClr val="FF0000"/>
              </a:solidFill>
            </a:endParaRPr>
          </a:p>
        </p:txBody>
      </p:sp>
    </p:spTree>
    <p:extLst>
      <p:ext uri="{BB962C8B-B14F-4D97-AF65-F5344CB8AC3E}">
        <p14:creationId xmlns:p14="http://schemas.microsoft.com/office/powerpoint/2010/main" val="24854350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xmlns="" id="{45086034-A5A4-4303-AC4B-B3D3B7308039}"/>
              </a:ext>
            </a:extLst>
          </p:cNvPr>
          <p:cNvSpPr>
            <a:spLocks noGrp="1"/>
          </p:cNvSpPr>
          <p:nvPr>
            <p:ph type="sldNum" sz="quarter" idx="12"/>
          </p:nvPr>
        </p:nvSpPr>
        <p:spPr/>
        <p:txBody>
          <a:bodyPr/>
          <a:lstStyle/>
          <a:p>
            <a:fld id="{1827CD8D-0C45-4313-8514-3276C2338651}" type="slidenum">
              <a:rPr lang="zh-CN" altLang="en-US" smtClean="0"/>
              <a:pPr/>
              <a:t>22</a:t>
            </a:fld>
            <a:endParaRPr lang="zh-CN" altLang="en-US" dirty="0"/>
          </a:p>
        </p:txBody>
      </p:sp>
      <p:sp>
        <p:nvSpPr>
          <p:cNvPr id="4" name="标题 3">
            <a:extLst>
              <a:ext uri="{FF2B5EF4-FFF2-40B4-BE49-F238E27FC236}">
                <a16:creationId xmlns:a16="http://schemas.microsoft.com/office/drawing/2014/main" xmlns="" id="{F8CE19F2-598A-4C0F-BA2D-83707B3B6ACB}"/>
              </a:ext>
            </a:extLst>
          </p:cNvPr>
          <p:cNvSpPr txBox="1">
            <a:spLocks/>
          </p:cNvSpPr>
          <p:nvPr/>
        </p:nvSpPr>
        <p:spPr>
          <a:xfrm>
            <a:off x="459197" y="384697"/>
            <a:ext cx="10515600" cy="600956"/>
          </a:xfrm>
          <a:prstGeom prst="rect">
            <a:avLst/>
          </a:prstGeom>
        </p:spPr>
        <p:txBody>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200" b="1" dirty="0">
                <a:solidFill>
                  <a:srgbClr val="9C0308"/>
                </a:solidFill>
                <a:latin typeface="微软雅黑" panose="020B0503020204020204" pitchFamily="34" charset="-122"/>
                <a:ea typeface="微软雅黑" panose="020B0503020204020204" pitchFamily="34" charset="-122"/>
              </a:rPr>
              <a:t>资产配置</a:t>
            </a:r>
          </a:p>
        </p:txBody>
      </p:sp>
      <p:sp>
        <p:nvSpPr>
          <p:cNvPr id="5" name="矩形: 圆角 4">
            <a:extLst>
              <a:ext uri="{FF2B5EF4-FFF2-40B4-BE49-F238E27FC236}">
                <a16:creationId xmlns:a16="http://schemas.microsoft.com/office/drawing/2014/main" xmlns="" id="{E6AEF5EE-E297-4DDA-A65F-227CD39E531F}"/>
              </a:ext>
            </a:extLst>
          </p:cNvPr>
          <p:cNvSpPr/>
          <p:nvPr/>
        </p:nvSpPr>
        <p:spPr>
          <a:xfrm>
            <a:off x="3610099" y="1763486"/>
            <a:ext cx="623454" cy="552202"/>
          </a:xfrm>
          <a:prstGeom prst="roundRect">
            <a:avLst/>
          </a:prstGeom>
          <a:solidFill>
            <a:srgbClr val="9C030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微软雅黑" panose="020B0503020204020204" pitchFamily="34" charset="-122"/>
                <a:ea typeface="微软雅黑" panose="020B0503020204020204" pitchFamily="34" charset="-122"/>
              </a:rPr>
              <a:t>1</a:t>
            </a:r>
            <a:endParaRPr lang="zh-CN" altLang="en-US" sz="2400" dirty="0">
              <a:latin typeface="微软雅黑" panose="020B0503020204020204" pitchFamily="34" charset="-122"/>
              <a:ea typeface="微软雅黑" panose="020B0503020204020204" pitchFamily="34" charset="-122"/>
            </a:endParaRPr>
          </a:p>
        </p:txBody>
      </p:sp>
      <p:sp>
        <p:nvSpPr>
          <p:cNvPr id="6" name="矩形: 圆角 5">
            <a:extLst>
              <a:ext uri="{FF2B5EF4-FFF2-40B4-BE49-F238E27FC236}">
                <a16:creationId xmlns:a16="http://schemas.microsoft.com/office/drawing/2014/main" xmlns="" id="{B4C87411-EC68-43DD-8416-85122D6674EF}"/>
              </a:ext>
            </a:extLst>
          </p:cNvPr>
          <p:cNvSpPr/>
          <p:nvPr/>
        </p:nvSpPr>
        <p:spPr>
          <a:xfrm>
            <a:off x="3610099" y="2541319"/>
            <a:ext cx="623454" cy="552202"/>
          </a:xfrm>
          <a:prstGeom prst="roundRect">
            <a:avLst/>
          </a:prstGeom>
          <a:solidFill>
            <a:srgbClr val="9C030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微软雅黑" panose="020B0503020204020204" pitchFamily="34" charset="-122"/>
                <a:ea typeface="微软雅黑" panose="020B0503020204020204" pitchFamily="34" charset="-122"/>
              </a:rPr>
              <a:t>2</a:t>
            </a:r>
            <a:endParaRPr lang="zh-CN" altLang="en-US" sz="2400" dirty="0">
              <a:latin typeface="微软雅黑" panose="020B0503020204020204" pitchFamily="34" charset="-122"/>
              <a:ea typeface="微软雅黑" panose="020B0503020204020204" pitchFamily="34" charset="-122"/>
            </a:endParaRPr>
          </a:p>
        </p:txBody>
      </p:sp>
      <p:sp>
        <p:nvSpPr>
          <p:cNvPr id="7" name="矩形: 圆角 6">
            <a:extLst>
              <a:ext uri="{FF2B5EF4-FFF2-40B4-BE49-F238E27FC236}">
                <a16:creationId xmlns:a16="http://schemas.microsoft.com/office/drawing/2014/main" xmlns="" id="{907C7564-51C5-458F-AD29-BED479377EB6}"/>
              </a:ext>
            </a:extLst>
          </p:cNvPr>
          <p:cNvSpPr/>
          <p:nvPr/>
        </p:nvSpPr>
        <p:spPr>
          <a:xfrm>
            <a:off x="3610099" y="3319152"/>
            <a:ext cx="623454" cy="552202"/>
          </a:xfrm>
          <a:prstGeom prst="roundRect">
            <a:avLst/>
          </a:prstGeom>
          <a:solidFill>
            <a:srgbClr val="9C030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微软雅黑" panose="020B0503020204020204" pitchFamily="34" charset="-122"/>
                <a:ea typeface="微软雅黑" panose="020B0503020204020204" pitchFamily="34" charset="-122"/>
              </a:rPr>
              <a:t>3</a:t>
            </a:r>
            <a:endParaRPr lang="zh-CN" altLang="en-US" sz="2400" dirty="0">
              <a:latin typeface="微软雅黑" panose="020B0503020204020204" pitchFamily="34" charset="-122"/>
              <a:ea typeface="微软雅黑" panose="020B0503020204020204" pitchFamily="34" charset="-122"/>
            </a:endParaRPr>
          </a:p>
        </p:txBody>
      </p:sp>
      <p:sp>
        <p:nvSpPr>
          <p:cNvPr id="8" name="矩形: 圆角 7">
            <a:extLst>
              <a:ext uri="{FF2B5EF4-FFF2-40B4-BE49-F238E27FC236}">
                <a16:creationId xmlns:a16="http://schemas.microsoft.com/office/drawing/2014/main" xmlns="" id="{977A2A16-1924-4341-B3A0-ABB6C35BA434}"/>
              </a:ext>
            </a:extLst>
          </p:cNvPr>
          <p:cNvSpPr/>
          <p:nvPr/>
        </p:nvSpPr>
        <p:spPr>
          <a:xfrm>
            <a:off x="3610099" y="4096985"/>
            <a:ext cx="623454" cy="552202"/>
          </a:xfrm>
          <a:prstGeom prst="roundRect">
            <a:avLst/>
          </a:prstGeom>
          <a:solidFill>
            <a:srgbClr val="9C030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微软雅黑" panose="020B0503020204020204" pitchFamily="34" charset="-122"/>
                <a:ea typeface="微软雅黑" panose="020B0503020204020204" pitchFamily="34" charset="-122"/>
              </a:rPr>
              <a:t>4</a:t>
            </a:r>
            <a:endParaRPr lang="zh-CN" altLang="en-US" sz="2400" dirty="0">
              <a:latin typeface="微软雅黑" panose="020B0503020204020204" pitchFamily="34" charset="-122"/>
              <a:ea typeface="微软雅黑" panose="020B0503020204020204" pitchFamily="34" charset="-122"/>
            </a:endParaRPr>
          </a:p>
        </p:txBody>
      </p:sp>
      <p:sp>
        <p:nvSpPr>
          <p:cNvPr id="9" name="矩形: 圆角 8">
            <a:extLst>
              <a:ext uri="{FF2B5EF4-FFF2-40B4-BE49-F238E27FC236}">
                <a16:creationId xmlns:a16="http://schemas.microsoft.com/office/drawing/2014/main" xmlns="" id="{4FF4DD4E-4F42-489C-87F5-7380CD7116E5}"/>
              </a:ext>
            </a:extLst>
          </p:cNvPr>
          <p:cNvSpPr/>
          <p:nvPr/>
        </p:nvSpPr>
        <p:spPr>
          <a:xfrm>
            <a:off x="3610099" y="4831279"/>
            <a:ext cx="623454" cy="552202"/>
          </a:xfrm>
          <a:prstGeom prst="roundRect">
            <a:avLst/>
          </a:prstGeom>
          <a:solidFill>
            <a:srgbClr val="9C030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微软雅黑" panose="020B0503020204020204" pitchFamily="34" charset="-122"/>
                <a:ea typeface="微软雅黑" panose="020B0503020204020204" pitchFamily="34" charset="-122"/>
              </a:rPr>
              <a:t>5</a:t>
            </a:r>
            <a:endParaRPr lang="zh-CN" altLang="en-US" sz="2400" dirty="0">
              <a:latin typeface="微软雅黑" panose="020B0503020204020204" pitchFamily="34" charset="-122"/>
              <a:ea typeface="微软雅黑" panose="020B0503020204020204" pitchFamily="34" charset="-122"/>
            </a:endParaRPr>
          </a:p>
        </p:txBody>
      </p:sp>
      <p:cxnSp>
        <p:nvCxnSpPr>
          <p:cNvPr id="11" name="直接连接符 10">
            <a:extLst>
              <a:ext uri="{FF2B5EF4-FFF2-40B4-BE49-F238E27FC236}">
                <a16:creationId xmlns:a16="http://schemas.microsoft.com/office/drawing/2014/main" xmlns="" id="{122040AF-6119-48E3-B91F-3B6F177DF585}"/>
              </a:ext>
            </a:extLst>
          </p:cNvPr>
          <p:cNvCxnSpPr/>
          <p:nvPr/>
        </p:nvCxnSpPr>
        <p:spPr>
          <a:xfrm>
            <a:off x="4381995" y="2315688"/>
            <a:ext cx="3366654"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xmlns="" id="{0BD513F7-CD3D-4337-AABE-4E1598B5A49A}"/>
              </a:ext>
            </a:extLst>
          </p:cNvPr>
          <p:cNvCxnSpPr/>
          <p:nvPr/>
        </p:nvCxnSpPr>
        <p:spPr>
          <a:xfrm>
            <a:off x="4381995" y="3093521"/>
            <a:ext cx="3366654"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xmlns="" id="{0B2E85CB-C58D-4FEA-842B-89E22240D277}"/>
              </a:ext>
            </a:extLst>
          </p:cNvPr>
          <p:cNvCxnSpPr/>
          <p:nvPr/>
        </p:nvCxnSpPr>
        <p:spPr>
          <a:xfrm>
            <a:off x="4381995" y="3869374"/>
            <a:ext cx="3366654"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xmlns="" id="{5A19A73C-78B6-4F51-91D4-52AB3A9D9700}"/>
              </a:ext>
            </a:extLst>
          </p:cNvPr>
          <p:cNvCxnSpPr/>
          <p:nvPr/>
        </p:nvCxnSpPr>
        <p:spPr>
          <a:xfrm>
            <a:off x="4381995" y="4649187"/>
            <a:ext cx="3366654"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xmlns="" id="{E4170C72-389A-4D45-9DBD-FE7EE38AFDFF}"/>
              </a:ext>
            </a:extLst>
          </p:cNvPr>
          <p:cNvCxnSpPr/>
          <p:nvPr/>
        </p:nvCxnSpPr>
        <p:spPr>
          <a:xfrm>
            <a:off x="4381995" y="5375564"/>
            <a:ext cx="3366654"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文本框 15">
            <a:extLst>
              <a:ext uri="{FF2B5EF4-FFF2-40B4-BE49-F238E27FC236}">
                <a16:creationId xmlns:a16="http://schemas.microsoft.com/office/drawing/2014/main" xmlns="" id="{4E5AB9E9-734A-470B-9052-36183D3BA86F}"/>
              </a:ext>
            </a:extLst>
          </p:cNvPr>
          <p:cNvSpPr txBox="1"/>
          <p:nvPr/>
        </p:nvSpPr>
        <p:spPr>
          <a:xfrm>
            <a:off x="4337196" y="1819834"/>
            <a:ext cx="4453984" cy="400110"/>
          </a:xfrm>
          <a:prstGeom prst="rect">
            <a:avLst/>
          </a:prstGeom>
          <a:noFill/>
        </p:spPr>
        <p:txBody>
          <a:bodyPr wrap="square" rtlCol="0">
            <a:spAutoFit/>
          </a:bodyPr>
          <a:lstStyle>
            <a:defPPr>
              <a:defRPr lang="zh-CN"/>
            </a:defPPr>
            <a:lvl1pPr>
              <a:defRPr sz="2000">
                <a:solidFill>
                  <a:schemeClr val="bg1">
                    <a:lumMod val="65000"/>
                  </a:schemeClr>
                </a:solidFill>
                <a:latin typeface="微软雅黑" panose="020B0503020204020204" pitchFamily="34" charset="-122"/>
                <a:ea typeface="微软雅黑" panose="020B0503020204020204" pitchFamily="34" charset="-122"/>
              </a:defRPr>
            </a:lvl1pPr>
          </a:lstStyle>
          <a:p>
            <a:r>
              <a:rPr lang="en-US" altLang="zh-CN"/>
              <a:t>Black Litterman</a:t>
            </a:r>
            <a:endParaRPr lang="en-US" altLang="zh-CN" dirty="0"/>
          </a:p>
        </p:txBody>
      </p:sp>
      <p:sp>
        <p:nvSpPr>
          <p:cNvPr id="17" name="文本框 16">
            <a:extLst>
              <a:ext uri="{FF2B5EF4-FFF2-40B4-BE49-F238E27FC236}">
                <a16:creationId xmlns:a16="http://schemas.microsoft.com/office/drawing/2014/main" xmlns="" id="{64A918ED-9D08-465C-8643-0DFB92FFC1F4}"/>
              </a:ext>
            </a:extLst>
          </p:cNvPr>
          <p:cNvSpPr txBox="1"/>
          <p:nvPr/>
        </p:nvSpPr>
        <p:spPr>
          <a:xfrm>
            <a:off x="4381995" y="3395198"/>
            <a:ext cx="4453984" cy="400110"/>
          </a:xfrm>
          <a:prstGeom prst="rect">
            <a:avLst/>
          </a:prstGeom>
          <a:noFill/>
        </p:spPr>
        <p:txBody>
          <a:bodyPr wrap="square" rtlCol="0">
            <a:spAutoFit/>
          </a:bodyPr>
          <a:lstStyle>
            <a:defPPr>
              <a:defRPr lang="zh-CN"/>
            </a:defPPr>
            <a:lvl1pPr>
              <a:defRPr sz="2000" b="1">
                <a:solidFill>
                  <a:srgbClr val="9C0308"/>
                </a:solidFill>
                <a:latin typeface="微软雅黑" panose="020B0503020204020204" pitchFamily="34" charset="-122"/>
                <a:ea typeface="微软雅黑" panose="020B0503020204020204" pitchFamily="34" charset="-122"/>
              </a:defRPr>
            </a:lvl1pPr>
          </a:lstStyle>
          <a:p>
            <a:r>
              <a:rPr lang="zh-CN" altLang="en-US" dirty="0"/>
              <a:t>风险平价</a:t>
            </a:r>
          </a:p>
        </p:txBody>
      </p:sp>
      <p:sp>
        <p:nvSpPr>
          <p:cNvPr id="18" name="文本框 17">
            <a:extLst>
              <a:ext uri="{FF2B5EF4-FFF2-40B4-BE49-F238E27FC236}">
                <a16:creationId xmlns:a16="http://schemas.microsoft.com/office/drawing/2014/main" xmlns="" id="{9B4664E9-7AE4-4D44-9914-1F70821EF288}"/>
              </a:ext>
            </a:extLst>
          </p:cNvPr>
          <p:cNvSpPr txBox="1"/>
          <p:nvPr/>
        </p:nvSpPr>
        <p:spPr>
          <a:xfrm>
            <a:off x="4345397" y="2607516"/>
            <a:ext cx="4375830" cy="400110"/>
          </a:xfrm>
          <a:prstGeom prst="rect">
            <a:avLst/>
          </a:prstGeom>
          <a:noFill/>
        </p:spPr>
        <p:txBody>
          <a:bodyPr wrap="square" rtlCol="0">
            <a:spAutoFit/>
          </a:bodyPr>
          <a:lstStyle>
            <a:defPPr>
              <a:defRPr lang="zh-CN"/>
            </a:defPPr>
            <a:lvl1pPr>
              <a:defRPr sz="2000">
                <a:solidFill>
                  <a:schemeClr val="bg1">
                    <a:lumMod val="65000"/>
                  </a:schemeClr>
                </a:solidFill>
                <a:latin typeface="微软雅黑" panose="020B0503020204020204" pitchFamily="34" charset="-122"/>
                <a:ea typeface="微软雅黑" panose="020B0503020204020204" pitchFamily="34" charset="-122"/>
              </a:defRPr>
            </a:lvl1pPr>
          </a:lstStyle>
          <a:p>
            <a:r>
              <a:rPr lang="en-US" altLang="zh-CN" dirty="0"/>
              <a:t>Robust Mean-variance Model</a:t>
            </a:r>
          </a:p>
        </p:txBody>
      </p:sp>
      <p:sp>
        <p:nvSpPr>
          <p:cNvPr id="19" name="文本框 18">
            <a:extLst>
              <a:ext uri="{FF2B5EF4-FFF2-40B4-BE49-F238E27FC236}">
                <a16:creationId xmlns:a16="http://schemas.microsoft.com/office/drawing/2014/main" xmlns="" id="{F7577C91-156C-4803-BAE1-D6CAB919DF9A}"/>
              </a:ext>
            </a:extLst>
          </p:cNvPr>
          <p:cNvSpPr txBox="1"/>
          <p:nvPr/>
        </p:nvSpPr>
        <p:spPr>
          <a:xfrm>
            <a:off x="4381995" y="4907325"/>
            <a:ext cx="4721270" cy="400110"/>
          </a:xfrm>
          <a:prstGeom prst="rect">
            <a:avLst/>
          </a:prstGeom>
          <a:noFill/>
        </p:spPr>
        <p:txBody>
          <a:bodyPr wrap="square" rtlCol="0">
            <a:spAutoFit/>
          </a:bodyPr>
          <a:lstStyle>
            <a:defPPr>
              <a:defRPr lang="zh-CN"/>
            </a:defPPr>
            <a:lvl1pPr>
              <a:defRPr sz="2000">
                <a:solidFill>
                  <a:schemeClr val="bg1">
                    <a:lumMod val="65000"/>
                  </a:schemeClr>
                </a:solidFill>
                <a:latin typeface="微软雅黑" panose="020B0503020204020204" pitchFamily="34" charset="-122"/>
                <a:ea typeface="微软雅黑" panose="020B0503020204020204" pitchFamily="34" charset="-122"/>
              </a:defRPr>
            </a:lvl1pPr>
          </a:lstStyle>
          <a:p>
            <a:r>
              <a:rPr lang="zh-CN" altLang="en-US" dirty="0"/>
              <a:t>指数追踪</a:t>
            </a:r>
          </a:p>
        </p:txBody>
      </p:sp>
      <p:sp>
        <p:nvSpPr>
          <p:cNvPr id="20" name="文本框 19">
            <a:extLst>
              <a:ext uri="{FF2B5EF4-FFF2-40B4-BE49-F238E27FC236}">
                <a16:creationId xmlns:a16="http://schemas.microsoft.com/office/drawing/2014/main" xmlns="" id="{E55BDD36-7FC9-49A8-BD5C-D30842D4FDF7}"/>
              </a:ext>
            </a:extLst>
          </p:cNvPr>
          <p:cNvSpPr txBox="1"/>
          <p:nvPr/>
        </p:nvSpPr>
        <p:spPr>
          <a:xfrm>
            <a:off x="4381995" y="4173031"/>
            <a:ext cx="4453984" cy="400110"/>
          </a:xfrm>
          <a:prstGeom prst="rect">
            <a:avLst/>
          </a:prstGeom>
          <a:noFill/>
        </p:spPr>
        <p:txBody>
          <a:bodyPr wrap="square" rtlCol="0">
            <a:spAutoFit/>
          </a:bodyPr>
          <a:lstStyle/>
          <a:p>
            <a:r>
              <a:rPr lang="zh-CN" altLang="en-US" sz="2000" dirty="0">
                <a:solidFill>
                  <a:schemeClr val="bg1">
                    <a:lumMod val="65000"/>
                  </a:schemeClr>
                </a:solidFill>
                <a:latin typeface="微软雅黑" panose="020B0503020204020204" pitchFamily="34" charset="-122"/>
                <a:ea typeface="微软雅黑" panose="020B0503020204020204" pitchFamily="34" charset="-122"/>
              </a:rPr>
              <a:t>风险预算</a:t>
            </a:r>
          </a:p>
        </p:txBody>
      </p:sp>
    </p:spTree>
    <p:extLst>
      <p:ext uri="{BB962C8B-B14F-4D97-AF65-F5344CB8AC3E}">
        <p14:creationId xmlns:p14="http://schemas.microsoft.com/office/powerpoint/2010/main" val="3541334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3"/>
          <a:stretch>
            <a:fillRect/>
          </a:stretch>
        </p:blipFill>
        <p:spPr>
          <a:xfrm>
            <a:off x="6097146" y="437652"/>
            <a:ext cx="5930192" cy="2991348"/>
          </a:xfrm>
          <a:prstGeom prst="rect">
            <a:avLst/>
          </a:prstGeom>
        </p:spPr>
      </p:pic>
      <p:sp>
        <p:nvSpPr>
          <p:cNvPr id="6" name="文本框 5"/>
          <p:cNvSpPr txBox="1"/>
          <p:nvPr/>
        </p:nvSpPr>
        <p:spPr>
          <a:xfrm>
            <a:off x="374070" y="1311126"/>
            <a:ext cx="5623959" cy="5133713"/>
          </a:xfrm>
          <a:prstGeom prst="rect">
            <a:avLst/>
          </a:prstGeom>
          <a:noFill/>
          <a:ln w="19050">
            <a:solidFill>
              <a:srgbClr val="972022"/>
            </a:solidFill>
            <a:prstDash val="sysDash"/>
          </a:ln>
        </p:spPr>
        <p:txBody>
          <a:bodyPr wrap="square" rtlCol="0">
            <a:spAutoFit/>
          </a:bodyPr>
          <a:lstStyle/>
          <a:p>
            <a:pPr marL="342900" indent="-342900">
              <a:lnSpc>
                <a:spcPct val="130000"/>
              </a:lnSpc>
              <a:buFont typeface="Arial" panose="020B0604020202020204" pitchFamily="34" charset="0"/>
              <a:buChar char="•"/>
            </a:pPr>
            <a:r>
              <a:rPr lang="zh-CN" altLang="en-US" sz="1400" b="1" dirty="0"/>
              <a:t>均值</a:t>
            </a:r>
            <a:r>
              <a:rPr lang="en-US" altLang="zh-CN" sz="1400" b="1" dirty="0"/>
              <a:t>—</a:t>
            </a:r>
            <a:r>
              <a:rPr lang="zh-CN" altLang="en-US" sz="1400" b="1" dirty="0"/>
              <a:t>方差模型</a:t>
            </a:r>
            <a:endParaRPr lang="en-US" altLang="zh-CN" sz="1400" b="1" dirty="0"/>
          </a:p>
          <a:p>
            <a:pPr marL="800100" lvl="1" indent="-342900">
              <a:lnSpc>
                <a:spcPct val="130000"/>
              </a:lnSpc>
              <a:buFont typeface="Arial" panose="020B0604020202020204" pitchFamily="34" charset="0"/>
              <a:buChar char="•"/>
            </a:pPr>
            <a:r>
              <a:rPr lang="zh-CN" altLang="en-US" sz="1400" dirty="0"/>
              <a:t>假设：理性投资者倾向于在低波动率的水平下寻求期望收益最大化</a:t>
            </a:r>
            <a:endParaRPr lang="en-US" altLang="zh-CN" sz="1400" dirty="0"/>
          </a:p>
          <a:p>
            <a:pPr marL="800100" lvl="1" indent="-342900">
              <a:lnSpc>
                <a:spcPct val="130000"/>
              </a:lnSpc>
              <a:buFont typeface="Arial" panose="020B0604020202020204" pitchFamily="34" charset="0"/>
              <a:buChar char="•"/>
            </a:pPr>
            <a:r>
              <a:rPr lang="zh-CN" altLang="en-US" sz="1400" dirty="0"/>
              <a:t>缺陷：每项资产都要有具体准确的预期收益假定（过于依赖参数）；权重通常极端，过于集中；不可添加主观要求</a:t>
            </a:r>
            <a:endParaRPr lang="en-US" altLang="zh-CN" sz="1400" dirty="0"/>
          </a:p>
          <a:p>
            <a:pPr marL="342900" indent="-342900">
              <a:lnSpc>
                <a:spcPct val="130000"/>
              </a:lnSpc>
              <a:buFont typeface="Arial" panose="020B0604020202020204" pitchFamily="34" charset="0"/>
              <a:buChar char="•"/>
            </a:pPr>
            <a:r>
              <a:rPr lang="zh-CN" altLang="en-US" sz="1400" b="1" dirty="0"/>
              <a:t>最小方差模型</a:t>
            </a:r>
            <a:endParaRPr lang="en-US" altLang="zh-CN" sz="1400" b="1" dirty="0"/>
          </a:p>
          <a:p>
            <a:pPr marL="800100" lvl="1" indent="-342900">
              <a:lnSpc>
                <a:spcPct val="130000"/>
              </a:lnSpc>
              <a:buFont typeface="Arial" panose="020B0604020202020204" pitchFamily="34" charset="0"/>
              <a:buChar char="•"/>
            </a:pPr>
            <a:r>
              <a:rPr lang="zh-CN" altLang="en-US" sz="1400" dirty="0"/>
              <a:t>无需过度依赖期望收益</a:t>
            </a:r>
            <a:endParaRPr lang="en-US" altLang="zh-CN" sz="1400" dirty="0"/>
          </a:p>
          <a:p>
            <a:pPr marL="800100" lvl="1" indent="-342900">
              <a:lnSpc>
                <a:spcPct val="130000"/>
              </a:lnSpc>
              <a:buFont typeface="Arial" panose="020B0604020202020204" pitchFamily="34" charset="0"/>
              <a:buChar char="•"/>
            </a:pPr>
            <a:r>
              <a:rPr lang="zh-CN" altLang="en-US" sz="1400" dirty="0"/>
              <a:t>总体风险贡献最小</a:t>
            </a:r>
            <a:endParaRPr lang="en-US" altLang="zh-CN" sz="1400" dirty="0"/>
          </a:p>
          <a:p>
            <a:pPr marL="800100" lvl="1" indent="-342900">
              <a:lnSpc>
                <a:spcPct val="130000"/>
              </a:lnSpc>
              <a:buFont typeface="Arial" panose="020B0604020202020204" pitchFamily="34" charset="0"/>
              <a:buChar char="•"/>
            </a:pPr>
            <a:r>
              <a:rPr lang="zh-CN" altLang="en-US" sz="1400" dirty="0"/>
              <a:t>均值</a:t>
            </a:r>
            <a:r>
              <a:rPr lang="en-US" altLang="zh-CN" sz="1400" dirty="0"/>
              <a:t>-</a:t>
            </a:r>
            <a:r>
              <a:rPr lang="zh-CN" altLang="en-US" sz="1400" dirty="0"/>
              <a:t>方差有效前沿上的一个存在特殊解的点</a:t>
            </a:r>
            <a:endParaRPr lang="en-US" altLang="zh-CN" sz="1400" dirty="0"/>
          </a:p>
          <a:p>
            <a:pPr marL="342900" indent="-342900">
              <a:lnSpc>
                <a:spcPct val="130000"/>
              </a:lnSpc>
              <a:buFont typeface="Arial" panose="020B0604020202020204" pitchFamily="34" charset="0"/>
              <a:buChar char="•"/>
            </a:pPr>
            <a:r>
              <a:rPr lang="zh-CN" altLang="en-US" sz="1400" b="1" dirty="0"/>
              <a:t>风险平价模型</a:t>
            </a:r>
            <a:endParaRPr lang="en-US" altLang="zh-CN" sz="1400" b="1" dirty="0"/>
          </a:p>
          <a:p>
            <a:pPr marL="800100" lvl="1" indent="-342900">
              <a:lnSpc>
                <a:spcPct val="130000"/>
              </a:lnSpc>
              <a:buFont typeface="Arial" panose="020B0604020202020204" pitchFamily="34" charset="0"/>
              <a:buChar char="•"/>
            </a:pPr>
            <a:r>
              <a:rPr lang="zh-CN" altLang="en-US" sz="1400" dirty="0"/>
              <a:t>各资产的风险贡献相同</a:t>
            </a:r>
            <a:endParaRPr lang="en-US" altLang="zh-CN" sz="1400" dirty="0"/>
          </a:p>
          <a:p>
            <a:pPr marL="800100" lvl="1" indent="-342900">
              <a:lnSpc>
                <a:spcPct val="130000"/>
              </a:lnSpc>
              <a:buFont typeface="Arial" panose="020B0604020202020204" pitchFamily="34" charset="0"/>
              <a:buChar char="•"/>
            </a:pPr>
            <a:r>
              <a:rPr lang="zh-CN" altLang="en-US" sz="1400" dirty="0"/>
              <a:t>运用场景：大类资产配置，股票的行业配置等，常用于以风险控制为主要目的的大数目资产</a:t>
            </a:r>
            <a:endParaRPr lang="en-US" altLang="zh-CN" sz="1400" dirty="0"/>
          </a:p>
          <a:p>
            <a:pPr marL="800100" lvl="1" indent="-342900">
              <a:lnSpc>
                <a:spcPct val="130000"/>
              </a:lnSpc>
              <a:buFont typeface="Arial" panose="020B0604020202020204" pitchFamily="34" charset="0"/>
              <a:buChar char="•"/>
            </a:pPr>
            <a:r>
              <a:rPr lang="zh-CN" altLang="en-US" sz="1400" dirty="0"/>
              <a:t>国际市场自上世纪 </a:t>
            </a:r>
            <a:r>
              <a:rPr lang="en-US" altLang="zh-CN" sz="1400" dirty="0"/>
              <a:t>90 </a:t>
            </a:r>
            <a:r>
              <a:rPr lang="zh-CN" altLang="en-US" sz="1400" dirty="0"/>
              <a:t>年代开始就已经有了广泛的应用，其中桥水基金（</a:t>
            </a:r>
            <a:r>
              <a:rPr lang="en-US" altLang="zh-CN" sz="1400" dirty="0"/>
              <a:t>Bridgewater</a:t>
            </a:r>
            <a:r>
              <a:rPr lang="zh-CN" altLang="en-US" sz="1400" dirty="0"/>
              <a:t>）的全天候基金（</a:t>
            </a:r>
            <a:r>
              <a:rPr lang="en-US" altLang="zh-CN" sz="1400" dirty="0"/>
              <a:t>All Weather</a:t>
            </a:r>
            <a:r>
              <a:rPr lang="zh-CN" altLang="en-US" sz="1400" dirty="0"/>
              <a:t>）就是基于风险平价策略。自 </a:t>
            </a:r>
            <a:r>
              <a:rPr lang="en-US" altLang="zh-CN" sz="1400" dirty="0"/>
              <a:t>1996 </a:t>
            </a:r>
            <a:r>
              <a:rPr lang="zh-CN" altLang="en-US" sz="1400" dirty="0"/>
              <a:t>年以来到 </a:t>
            </a:r>
            <a:r>
              <a:rPr lang="en-US" altLang="zh-CN" sz="1400" dirty="0"/>
              <a:t>2015 </a:t>
            </a:r>
            <a:r>
              <a:rPr lang="zh-CN" altLang="en-US" sz="1400" dirty="0"/>
              <a:t>年，全天候基金的年化收益率超过同期标普 </a:t>
            </a:r>
            <a:r>
              <a:rPr lang="en-US" altLang="zh-CN" sz="1400" dirty="0"/>
              <a:t>500 </a:t>
            </a:r>
            <a:r>
              <a:rPr lang="zh-CN" altLang="en-US" sz="1400" dirty="0"/>
              <a:t>指数</a:t>
            </a:r>
            <a:r>
              <a:rPr lang="en-US" altLang="zh-CN" sz="1400" dirty="0"/>
              <a:t>3.07%</a:t>
            </a:r>
            <a:r>
              <a:rPr lang="zh-CN" altLang="en-US" sz="1400" dirty="0"/>
              <a:t>，而波动率也比同期标普 </a:t>
            </a:r>
            <a:r>
              <a:rPr lang="en-US" altLang="zh-CN" sz="1400" dirty="0"/>
              <a:t>500 </a:t>
            </a:r>
            <a:r>
              <a:rPr lang="zh-CN" altLang="en-US" sz="1400" dirty="0"/>
              <a:t>指数低 </a:t>
            </a:r>
            <a:r>
              <a:rPr lang="en-US" altLang="zh-CN" sz="1400" dirty="0"/>
              <a:t>6.74%</a:t>
            </a:r>
            <a:r>
              <a:rPr lang="zh-CN" altLang="en-US" sz="1400" dirty="0"/>
              <a:t>，同时夏普比率达到 </a:t>
            </a:r>
            <a:r>
              <a:rPr lang="en-US" altLang="zh-CN" sz="1400" dirty="0"/>
              <a:t>0.64</a:t>
            </a:r>
          </a:p>
        </p:txBody>
      </p:sp>
      <p:sp>
        <p:nvSpPr>
          <p:cNvPr id="11" name="标题 10"/>
          <p:cNvSpPr>
            <a:spLocks noGrp="1"/>
          </p:cNvSpPr>
          <p:nvPr>
            <p:ph type="title"/>
          </p:nvPr>
        </p:nvSpPr>
        <p:spPr/>
        <p:txBody>
          <a:bodyPr/>
          <a:lstStyle/>
          <a:p>
            <a:r>
              <a:rPr lang="zh-CN" altLang="en-US" dirty="0"/>
              <a:t>风险平价</a:t>
            </a:r>
          </a:p>
        </p:txBody>
      </p:sp>
      <p:sp>
        <p:nvSpPr>
          <p:cNvPr id="14" name="灯片编号占位符 3"/>
          <p:cNvSpPr>
            <a:spLocks noGrp="1"/>
          </p:cNvSpPr>
          <p:nvPr>
            <p:ph type="sldNum" sz="quarter" idx="12"/>
          </p:nvPr>
        </p:nvSpPr>
        <p:spPr/>
        <p:txBody>
          <a:bodyPr/>
          <a:lstStyle/>
          <a:p>
            <a:fld id="{1827CD8D-0C45-4313-8514-3276C2338651}" type="slidenum">
              <a:rPr lang="zh-CN" altLang="en-US" smtClean="0"/>
              <a:pPr/>
              <a:t>23</a:t>
            </a:fld>
            <a:endParaRPr lang="zh-CN" altLang="en-US" dirty="0"/>
          </a:p>
        </p:txBody>
      </p:sp>
      <p:sp>
        <p:nvSpPr>
          <p:cNvPr id="20" name="文本框 19"/>
          <p:cNvSpPr txBox="1"/>
          <p:nvPr/>
        </p:nvSpPr>
        <p:spPr>
          <a:xfrm>
            <a:off x="353750" y="960949"/>
            <a:ext cx="1076714" cy="369332"/>
          </a:xfrm>
          <a:prstGeom prst="rect">
            <a:avLst/>
          </a:prstGeom>
          <a:solidFill>
            <a:srgbClr val="9C0308"/>
          </a:solidFill>
        </p:spPr>
        <p:txBody>
          <a:bodyPr wrap="square" rtlCol="0">
            <a:spAutoFit/>
          </a:bodyPr>
          <a:lstStyle/>
          <a:p>
            <a:pPr algn="ctr"/>
            <a:r>
              <a:rPr lang="zh-CN" altLang="en-US" dirty="0">
                <a:solidFill>
                  <a:schemeClr val="bg1"/>
                </a:solidFill>
              </a:rPr>
              <a:t>发 展</a:t>
            </a:r>
          </a:p>
        </p:txBody>
      </p:sp>
      <p:graphicFrame>
        <p:nvGraphicFramePr>
          <p:cNvPr id="2" name="表格 1"/>
          <p:cNvGraphicFramePr>
            <a:graphicFrameLocks noGrp="1"/>
          </p:cNvGraphicFramePr>
          <p:nvPr/>
        </p:nvGraphicFramePr>
        <p:xfrm>
          <a:off x="6164385" y="3473928"/>
          <a:ext cx="5795714" cy="1458685"/>
        </p:xfrm>
        <a:graphic>
          <a:graphicData uri="http://schemas.openxmlformats.org/drawingml/2006/table">
            <a:tbl>
              <a:tblPr firstRow="1" bandRow="1">
                <a:tableStyleId>{125E5076-3810-47DD-B79F-674D7AD40C01}</a:tableStyleId>
              </a:tblPr>
              <a:tblGrid>
                <a:gridCol w="2897857">
                  <a:extLst>
                    <a:ext uri="{9D8B030D-6E8A-4147-A177-3AD203B41FA5}">
                      <a16:colId xmlns:a16="http://schemas.microsoft.com/office/drawing/2014/main" xmlns="" val="2891156679"/>
                    </a:ext>
                  </a:extLst>
                </a:gridCol>
                <a:gridCol w="2897857">
                  <a:extLst>
                    <a:ext uri="{9D8B030D-6E8A-4147-A177-3AD203B41FA5}">
                      <a16:colId xmlns:a16="http://schemas.microsoft.com/office/drawing/2014/main" xmlns="" val="1728449531"/>
                    </a:ext>
                  </a:extLst>
                </a:gridCol>
              </a:tblGrid>
              <a:tr h="291737">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200" dirty="0"/>
                        <a:t>标普</a:t>
                      </a:r>
                      <a:r>
                        <a:rPr lang="en-US" altLang="zh-CN" sz="1200" dirty="0"/>
                        <a:t>500</a:t>
                      </a:r>
                      <a:r>
                        <a:rPr lang="zh-CN" altLang="en-US" sz="1200" dirty="0"/>
                        <a:t> </a:t>
                      </a:r>
                      <a:r>
                        <a:rPr lang="en-US" altLang="zh-CN" sz="1200" dirty="0"/>
                        <a:t>VS.</a:t>
                      </a:r>
                      <a:r>
                        <a:rPr lang="zh-CN" altLang="en-US" sz="1200" dirty="0"/>
                        <a:t> 桥水基金的“全天候”基金 </a:t>
                      </a:r>
                      <a:r>
                        <a:rPr lang="en-US" altLang="zh-CN" sz="1200" dirty="0"/>
                        <a:t>(1927-2013</a:t>
                      </a:r>
                      <a:r>
                        <a:rPr lang="zh-CN" altLang="en-US" sz="1200" dirty="0"/>
                        <a:t>年</a:t>
                      </a:r>
                      <a:r>
                        <a:rPr lang="en-US" altLang="zh-CN" sz="1200" dirty="0"/>
                        <a:t>)</a:t>
                      </a:r>
                      <a:endParaRPr lang="zh-CN" altLang="en-US" sz="1200" dirty="0">
                        <a:latin typeface="Times New Roman" panose="02020603050405020304" pitchFamily="18" charset="0"/>
                        <a:ea typeface="KaiTi" panose="02010609060101010101" pitchFamily="49" charset="-122"/>
                        <a:cs typeface="Times New Roman" panose="02020603050405020304" pitchFamily="18" charset="0"/>
                      </a:endParaRPr>
                    </a:p>
                  </a:txBody>
                  <a:tcPr anchor="ctr">
                    <a:solidFill>
                      <a:srgbClr val="9C0308"/>
                    </a:solidFill>
                  </a:tcPr>
                </a:tc>
                <a:tc hMerge="1">
                  <a:txBody>
                    <a:bodyPr/>
                    <a:lstStyle/>
                    <a:p>
                      <a:endParaRPr lang="zh-CN" altLang="en-US" dirty="0"/>
                    </a:p>
                  </a:txBody>
                  <a:tcPr/>
                </a:tc>
                <a:extLst>
                  <a:ext uri="{0D108BD9-81ED-4DB2-BD59-A6C34878D82A}">
                    <a16:rowId xmlns:a16="http://schemas.microsoft.com/office/drawing/2014/main" xmlns="" val="1723771513"/>
                  </a:ext>
                </a:extLst>
              </a:tr>
              <a:tr h="291737">
                <a:tc>
                  <a:txBody>
                    <a:bodyPr/>
                    <a:lstStyle/>
                    <a:p>
                      <a:pPr algn="ctr"/>
                      <a:r>
                        <a:rPr lang="zh-CN" altLang="en-US" sz="1200" b="1" dirty="0">
                          <a:solidFill>
                            <a:schemeClr val="bg1"/>
                          </a:solidFill>
                        </a:rPr>
                        <a:t>标普</a:t>
                      </a:r>
                      <a:r>
                        <a:rPr lang="en-US" altLang="zh-CN" sz="1200" b="1" dirty="0">
                          <a:solidFill>
                            <a:schemeClr val="bg1"/>
                          </a:solidFill>
                        </a:rPr>
                        <a:t>500</a:t>
                      </a:r>
                      <a:endParaRPr lang="zh-CN" altLang="en-US" sz="1200" b="1" dirty="0">
                        <a:solidFill>
                          <a:schemeClr val="bg1"/>
                        </a:solidFill>
                        <a:latin typeface="Times New Roman" panose="02020603050405020304" pitchFamily="18" charset="0"/>
                        <a:ea typeface="KaiTi" panose="02010609060101010101" pitchFamily="49" charset="-122"/>
                        <a:cs typeface="Times New Roman" panose="02020603050405020304" pitchFamily="18" charset="0"/>
                      </a:endParaRPr>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zh-CN" altLang="en-US" sz="1200" b="1" dirty="0">
                          <a:solidFill>
                            <a:schemeClr val="bg1"/>
                          </a:solidFill>
                        </a:rPr>
                        <a:t>桥水基金的“全天候”策略</a:t>
                      </a:r>
                      <a:endParaRPr lang="zh-CN" altLang="en-US" sz="1200" b="1" dirty="0">
                        <a:solidFill>
                          <a:schemeClr val="bg1"/>
                        </a:solidFill>
                        <a:latin typeface="Times New Roman" panose="02020603050405020304" pitchFamily="18" charset="0"/>
                        <a:ea typeface="KaiTi" panose="02010609060101010101" pitchFamily="49"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bg2">
                        <a:lumMod val="50000"/>
                      </a:schemeClr>
                    </a:solidFill>
                  </a:tcPr>
                </a:tc>
                <a:extLst>
                  <a:ext uri="{0D108BD9-81ED-4DB2-BD59-A6C34878D82A}">
                    <a16:rowId xmlns:a16="http://schemas.microsoft.com/office/drawing/2014/main" xmlns="" val="81264400"/>
                  </a:ext>
                </a:extLst>
              </a:tr>
              <a:tr h="291737">
                <a:tc>
                  <a:txBody>
                    <a:bodyPr/>
                    <a:lstStyle/>
                    <a:p>
                      <a:pPr algn="ctr"/>
                      <a:r>
                        <a:rPr lang="en-US" altLang="zh-CN" sz="1200" b="1" dirty="0">
                          <a:solidFill>
                            <a:sysClr val="windowText" lastClr="000000"/>
                          </a:solidFill>
                        </a:rPr>
                        <a:t>87</a:t>
                      </a:r>
                      <a:r>
                        <a:rPr lang="zh-CN" altLang="en-US" sz="1200" b="1" dirty="0">
                          <a:solidFill>
                            <a:sysClr val="windowText" lastClr="000000"/>
                          </a:solidFill>
                        </a:rPr>
                        <a:t>年中有</a:t>
                      </a:r>
                      <a:r>
                        <a:rPr lang="en-US" altLang="zh-CN" sz="1200" b="1" dirty="0">
                          <a:solidFill>
                            <a:sysClr val="windowText" lastClr="000000"/>
                          </a:solidFill>
                        </a:rPr>
                        <a:t>24</a:t>
                      </a:r>
                      <a:r>
                        <a:rPr lang="zh-CN" altLang="en-US" sz="1200" b="1" dirty="0">
                          <a:solidFill>
                            <a:sysClr val="windowText" lastClr="000000"/>
                          </a:solidFill>
                        </a:rPr>
                        <a:t>年亏损</a:t>
                      </a:r>
                      <a:r>
                        <a:rPr lang="en-US" altLang="zh-CN" sz="1200" b="1" dirty="0">
                          <a:solidFill>
                            <a:sysClr val="windowText" lastClr="000000"/>
                          </a:solidFill>
                        </a:rPr>
                        <a:t>(27.6%)</a:t>
                      </a:r>
                      <a:endParaRPr lang="zh-CN" altLang="en-US" sz="1200" b="1" dirty="0">
                        <a:solidFill>
                          <a:sysClr val="windowText" lastClr="000000"/>
                        </a:solidFill>
                        <a:latin typeface="Times New Roman" panose="02020603050405020304" pitchFamily="18" charset="0"/>
                        <a:ea typeface="KaiTi" panose="02010609060101010101" pitchFamily="49" charset="-122"/>
                        <a:cs typeface="Times New Roman" panose="02020603050405020304" pitchFamily="18" charset="0"/>
                      </a:endParaRP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zh-CN" altLang="en-US" sz="1200" b="1" dirty="0">
                          <a:solidFill>
                            <a:sysClr val="windowText" lastClr="000000"/>
                          </a:solidFill>
                        </a:rPr>
                        <a:t>投资者</a:t>
                      </a:r>
                      <a:r>
                        <a:rPr lang="en-US" altLang="zh-CN" sz="1200" b="1" dirty="0">
                          <a:solidFill>
                            <a:sysClr val="windowText" lastClr="000000"/>
                          </a:solidFill>
                        </a:rPr>
                        <a:t>73</a:t>
                      </a:r>
                      <a:r>
                        <a:rPr lang="zh-CN" altLang="en-US" sz="1200" b="1" dirty="0">
                          <a:solidFill>
                            <a:sysClr val="windowText" lastClr="000000"/>
                          </a:solidFill>
                        </a:rPr>
                        <a:t>年可获得收益</a:t>
                      </a:r>
                      <a:endParaRPr lang="zh-CN" altLang="en-US" sz="1200" b="1" dirty="0">
                        <a:solidFill>
                          <a:sysClr val="windowText" lastClr="000000"/>
                        </a:solidFill>
                        <a:latin typeface="Times New Roman" panose="02020603050405020304" pitchFamily="18" charset="0"/>
                        <a:ea typeface="KaiTi" panose="02010609060101010101" pitchFamily="49"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xmlns="" val="1456950715"/>
                  </a:ext>
                </a:extLst>
              </a:tr>
              <a:tr h="291737">
                <a:tc>
                  <a:txBody>
                    <a:bodyPr/>
                    <a:lstStyle/>
                    <a:p>
                      <a:pPr algn="ctr"/>
                      <a:r>
                        <a:rPr lang="zh-CN" altLang="en-US" sz="1200" b="1" dirty="0">
                          <a:solidFill>
                            <a:sysClr val="windowText" lastClr="000000"/>
                          </a:solidFill>
                        </a:rPr>
                        <a:t>大萧条时期，下跌</a:t>
                      </a:r>
                      <a:r>
                        <a:rPr lang="en-US" altLang="zh-CN" sz="1200" b="1" dirty="0">
                          <a:solidFill>
                            <a:sysClr val="windowText" lastClr="000000"/>
                          </a:solidFill>
                        </a:rPr>
                        <a:t>64.4%(1929-1932)</a:t>
                      </a:r>
                      <a:endParaRPr lang="zh-CN" altLang="en-US" sz="1200" b="1" dirty="0">
                        <a:solidFill>
                          <a:sysClr val="windowText" lastClr="000000"/>
                        </a:solidFill>
                        <a:latin typeface="Times New Roman" panose="02020603050405020304" pitchFamily="18" charset="0"/>
                        <a:ea typeface="KaiTi" panose="02010609060101010101" pitchFamily="49" charset="-122"/>
                        <a:cs typeface="Times New Roman" panose="02020603050405020304" pitchFamily="18" charset="0"/>
                      </a:endParaRP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US" altLang="zh-CN" sz="1200" b="1" dirty="0">
                          <a:solidFill>
                            <a:sysClr val="windowText" lastClr="000000"/>
                          </a:solidFill>
                        </a:rPr>
                        <a:t>1929-1932</a:t>
                      </a:r>
                      <a:r>
                        <a:rPr lang="zh-CN" altLang="en-US" sz="1200" b="1" dirty="0">
                          <a:solidFill>
                            <a:sysClr val="windowText" lastClr="000000"/>
                          </a:solidFill>
                        </a:rPr>
                        <a:t>下跌</a:t>
                      </a:r>
                      <a:r>
                        <a:rPr lang="en-US" altLang="zh-CN" sz="1200" b="1" dirty="0">
                          <a:solidFill>
                            <a:sysClr val="windowText" lastClr="000000"/>
                          </a:solidFill>
                        </a:rPr>
                        <a:t>20.55%</a:t>
                      </a:r>
                      <a:endParaRPr lang="zh-CN" altLang="en-US" sz="1200" b="1" dirty="0">
                        <a:solidFill>
                          <a:sysClr val="windowText" lastClr="000000"/>
                        </a:solidFill>
                        <a:latin typeface="Times New Roman" panose="02020603050405020304" pitchFamily="18" charset="0"/>
                        <a:ea typeface="KaiTi" panose="02010609060101010101" pitchFamily="49"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xmlns="" val="4126371186"/>
                  </a:ext>
                </a:extLst>
              </a:tr>
              <a:tr h="291737">
                <a:tc>
                  <a:txBody>
                    <a:bodyPr/>
                    <a:lstStyle/>
                    <a:p>
                      <a:pPr algn="ctr"/>
                      <a:r>
                        <a:rPr lang="zh-CN" altLang="en-US" sz="1200" b="1" dirty="0">
                          <a:solidFill>
                            <a:sysClr val="windowText" lastClr="000000"/>
                          </a:solidFill>
                        </a:rPr>
                        <a:t>下跌期平均回撤</a:t>
                      </a:r>
                      <a:r>
                        <a:rPr lang="en-US" altLang="zh-CN" sz="1200" b="1" dirty="0">
                          <a:solidFill>
                            <a:sysClr val="windowText" lastClr="000000"/>
                          </a:solidFill>
                        </a:rPr>
                        <a:t>13.66%</a:t>
                      </a:r>
                      <a:endParaRPr lang="zh-CN" altLang="en-US" sz="1200" b="1" dirty="0">
                        <a:solidFill>
                          <a:sysClr val="windowText" lastClr="000000"/>
                        </a:solidFill>
                        <a:latin typeface="Times New Roman" panose="02020603050405020304" pitchFamily="18" charset="0"/>
                        <a:ea typeface="KaiTi" panose="02010609060101010101" pitchFamily="49" charset="-122"/>
                        <a:cs typeface="Times New Roman" panose="02020603050405020304" pitchFamily="18" charset="0"/>
                      </a:endParaRP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200" b="1" dirty="0">
                          <a:solidFill>
                            <a:sysClr val="windowText" lastClr="000000"/>
                          </a:solidFill>
                        </a:rPr>
                        <a:t>下跌期平均回撤</a:t>
                      </a:r>
                      <a:r>
                        <a:rPr lang="en-US" altLang="zh-CN" sz="1200" b="1" dirty="0">
                          <a:solidFill>
                            <a:sysClr val="windowText" lastClr="000000"/>
                          </a:solidFill>
                        </a:rPr>
                        <a:t>3.65%</a:t>
                      </a:r>
                      <a:endParaRPr lang="zh-CN" altLang="en-US" sz="1200" b="1" dirty="0">
                        <a:solidFill>
                          <a:sysClr val="windowText" lastClr="000000"/>
                        </a:solidFill>
                        <a:latin typeface="Times New Roman" panose="02020603050405020304" pitchFamily="18" charset="0"/>
                        <a:ea typeface="KaiTi" panose="02010609060101010101" pitchFamily="49"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xmlns="" val="3645271435"/>
                  </a:ext>
                </a:extLst>
              </a:tr>
            </a:tbl>
          </a:graphicData>
        </a:graphic>
      </p:graphicFrame>
      <p:sp>
        <p:nvSpPr>
          <p:cNvPr id="9" name="文本框 8">
            <a:extLst>
              <a:ext uri="{FF2B5EF4-FFF2-40B4-BE49-F238E27FC236}">
                <a16:creationId xmlns:a16="http://schemas.microsoft.com/office/drawing/2014/main" xmlns="" id="{B6C0DC48-E1CF-4A1E-A1E5-084B41AA59B4}"/>
              </a:ext>
            </a:extLst>
          </p:cNvPr>
          <p:cNvSpPr txBox="1"/>
          <p:nvPr/>
        </p:nvSpPr>
        <p:spPr>
          <a:xfrm>
            <a:off x="6096000" y="93344"/>
            <a:ext cx="2018501" cy="261610"/>
          </a:xfrm>
          <a:prstGeom prst="rect">
            <a:avLst/>
          </a:prstGeom>
          <a:noFill/>
        </p:spPr>
        <p:txBody>
          <a:bodyPr wrap="none" rtlCol="0">
            <a:spAutoFit/>
          </a:bodyPr>
          <a:lstStyle/>
          <a:p>
            <a:r>
              <a:rPr lang="zh-CN" altLang="en-US" sz="1100" b="1" dirty="0">
                <a:latin typeface="+mn-ea"/>
                <a:cs typeface="Times New Roman" pitchFamily="18" charset="0"/>
              </a:rPr>
              <a:t>图：风险平价组合与有效前沿</a:t>
            </a:r>
          </a:p>
        </p:txBody>
      </p:sp>
      <p:graphicFrame>
        <p:nvGraphicFramePr>
          <p:cNvPr id="12" name="表格 11"/>
          <p:cNvGraphicFramePr>
            <a:graphicFrameLocks noGrp="1"/>
          </p:cNvGraphicFramePr>
          <p:nvPr/>
        </p:nvGraphicFramePr>
        <p:xfrm>
          <a:off x="6164385" y="4977541"/>
          <a:ext cx="5795715" cy="1558290"/>
        </p:xfrm>
        <a:graphic>
          <a:graphicData uri="http://schemas.openxmlformats.org/drawingml/2006/table">
            <a:tbl>
              <a:tblPr firstRow="1" bandRow="1">
                <a:tableStyleId>{125E5076-3810-47DD-B79F-674D7AD40C01}</a:tableStyleId>
              </a:tblPr>
              <a:tblGrid>
                <a:gridCol w="704501">
                  <a:extLst>
                    <a:ext uri="{9D8B030D-6E8A-4147-A177-3AD203B41FA5}">
                      <a16:colId xmlns:a16="http://schemas.microsoft.com/office/drawing/2014/main" xmlns="" val="2891156679"/>
                    </a:ext>
                  </a:extLst>
                </a:gridCol>
                <a:gridCol w="2645228">
                  <a:extLst>
                    <a:ext uri="{9D8B030D-6E8A-4147-A177-3AD203B41FA5}">
                      <a16:colId xmlns:a16="http://schemas.microsoft.com/office/drawing/2014/main" xmlns="" val="1781375144"/>
                    </a:ext>
                  </a:extLst>
                </a:gridCol>
                <a:gridCol w="2445986">
                  <a:extLst>
                    <a:ext uri="{9D8B030D-6E8A-4147-A177-3AD203B41FA5}">
                      <a16:colId xmlns:a16="http://schemas.microsoft.com/office/drawing/2014/main" xmlns="" val="1728449531"/>
                    </a:ext>
                  </a:extLst>
                </a:gridCol>
              </a:tblGrid>
              <a:tr h="165993">
                <a:tc grid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200" dirty="0"/>
                        <a:t>桥水基金的资产配置</a:t>
                      </a:r>
                      <a:endParaRPr lang="zh-CN" altLang="en-US" sz="1200" dirty="0">
                        <a:latin typeface="Times New Roman" panose="02020603050405020304" pitchFamily="18" charset="0"/>
                        <a:ea typeface="KaiTi" panose="02010609060101010101" pitchFamily="49" charset="-122"/>
                        <a:cs typeface="Times New Roman" panose="02020603050405020304" pitchFamily="18" charset="0"/>
                      </a:endParaRPr>
                    </a:p>
                  </a:txBody>
                  <a:tcPr anchor="ctr">
                    <a:solidFill>
                      <a:srgbClr val="9C0308"/>
                    </a:solidFill>
                  </a:tcPr>
                </a:tc>
                <a:tc hMerge="1">
                  <a:txBody>
                    <a:bodyPr/>
                    <a:lstStyle/>
                    <a:p>
                      <a:endParaRPr lang="zh-CN" altLang="en-US"/>
                    </a:p>
                  </a:txBody>
                  <a:tcPr/>
                </a:tc>
                <a:tc hMerge="1">
                  <a:txBody>
                    <a:bodyPr/>
                    <a:lstStyle/>
                    <a:p>
                      <a:endParaRPr lang="zh-CN" altLang="en-US" dirty="0"/>
                    </a:p>
                  </a:txBody>
                  <a:tcPr/>
                </a:tc>
                <a:extLst>
                  <a:ext uri="{0D108BD9-81ED-4DB2-BD59-A6C34878D82A}">
                    <a16:rowId xmlns:a16="http://schemas.microsoft.com/office/drawing/2014/main" xmlns="" val="1723771513"/>
                  </a:ext>
                </a:extLst>
              </a:tr>
              <a:tr h="148318">
                <a:tc>
                  <a:txBody>
                    <a:bodyPr/>
                    <a:lstStyle/>
                    <a:p>
                      <a:pPr marL="0" algn="ctr" defTabSz="914377" rtl="0" eaLnBrk="1" latinLnBrk="0" hangingPunct="1">
                        <a:spcAft>
                          <a:spcPts val="0"/>
                        </a:spcAft>
                      </a:pPr>
                      <a:r>
                        <a:rPr lang="en-US" sz="1200" b="1" kern="1200" dirty="0">
                          <a:solidFill>
                            <a:sysClr val="windowText" lastClr="000000"/>
                          </a:solidFill>
                          <a:latin typeface="+mn-lt"/>
                          <a:ea typeface="+mn-ea"/>
                          <a:cs typeface="+mn-cs"/>
                        </a:rPr>
                        <a:t> </a:t>
                      </a:r>
                      <a:endParaRPr lang="zh-CN" sz="1200" b="1" kern="1200" dirty="0">
                        <a:solidFill>
                          <a:sysClr val="windowText" lastClr="000000"/>
                        </a:solidFill>
                        <a:latin typeface="+mn-lt"/>
                        <a:ea typeface="+mn-ea"/>
                        <a:cs typeface="+mn-cs"/>
                      </a:endParaRPr>
                    </a:p>
                  </a:txBody>
                  <a:tcPr marL="0" marR="0" marT="0" marB="0">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2">
                        <a:lumMod val="50000"/>
                      </a:schemeClr>
                    </a:solidFill>
                  </a:tcPr>
                </a:tc>
                <a:tc>
                  <a:txBody>
                    <a:bodyPr/>
                    <a:lstStyle/>
                    <a:p>
                      <a:pPr marL="0" marR="248920" algn="ctr" defTabSz="914377" rtl="0" eaLnBrk="1" latinLnBrk="0" hangingPunct="1">
                        <a:lnSpc>
                          <a:spcPct val="150000"/>
                        </a:lnSpc>
                        <a:spcBef>
                          <a:spcPts val="170"/>
                        </a:spcBef>
                        <a:spcAft>
                          <a:spcPts val="0"/>
                        </a:spcAft>
                      </a:pPr>
                      <a:r>
                        <a:rPr lang="en-US" sz="1200" b="1" kern="1200" dirty="0" err="1">
                          <a:solidFill>
                            <a:schemeClr val="bg1"/>
                          </a:solidFill>
                          <a:latin typeface="+mn-lt"/>
                          <a:ea typeface="+mn-ea"/>
                          <a:cs typeface="+mn-cs"/>
                        </a:rPr>
                        <a:t>通胀</a:t>
                      </a:r>
                      <a:endParaRPr lang="zh-CN" sz="1200" b="1" kern="1200" dirty="0">
                        <a:solidFill>
                          <a:schemeClr val="bg1"/>
                        </a:solidFill>
                        <a:latin typeface="+mn-lt"/>
                        <a:ea typeface="+mn-ea"/>
                        <a:cs typeface="+mn-cs"/>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2">
                        <a:lumMod val="50000"/>
                      </a:schemeClr>
                    </a:solidFill>
                  </a:tcPr>
                </a:tc>
                <a:tc>
                  <a:txBody>
                    <a:bodyPr/>
                    <a:lstStyle/>
                    <a:p>
                      <a:pPr marL="0" marR="154305" algn="ctr" defTabSz="914377" rtl="0" eaLnBrk="1" latinLnBrk="0" hangingPunct="1">
                        <a:lnSpc>
                          <a:spcPct val="150000"/>
                        </a:lnSpc>
                        <a:spcBef>
                          <a:spcPts val="170"/>
                        </a:spcBef>
                        <a:spcAft>
                          <a:spcPts val="0"/>
                        </a:spcAft>
                      </a:pPr>
                      <a:r>
                        <a:rPr lang="en-US" sz="1200" b="1" kern="1200" dirty="0" err="1">
                          <a:solidFill>
                            <a:schemeClr val="bg1"/>
                          </a:solidFill>
                          <a:latin typeface="+mn-lt"/>
                          <a:ea typeface="+mn-ea"/>
                          <a:cs typeface="+mn-cs"/>
                        </a:rPr>
                        <a:t>通缩</a:t>
                      </a:r>
                      <a:endParaRPr lang="zh-CN" sz="1200" b="1" kern="1200" dirty="0">
                        <a:solidFill>
                          <a:schemeClr val="bg1"/>
                        </a:solidFill>
                        <a:latin typeface="+mn-lt"/>
                        <a:ea typeface="+mn-ea"/>
                        <a:cs typeface="+mn-cs"/>
                      </a:endParaRPr>
                    </a:p>
                  </a:txBody>
                  <a:tcPr marL="0" marR="0" marT="0" marB="0">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bg2">
                        <a:lumMod val="50000"/>
                      </a:schemeClr>
                    </a:solidFill>
                  </a:tcPr>
                </a:tc>
                <a:extLst>
                  <a:ext uri="{0D108BD9-81ED-4DB2-BD59-A6C34878D82A}">
                    <a16:rowId xmlns:a16="http://schemas.microsoft.com/office/drawing/2014/main" xmlns="" val="81264400"/>
                  </a:ext>
                </a:extLst>
              </a:tr>
              <a:tr h="314311">
                <a:tc>
                  <a:txBody>
                    <a:bodyPr/>
                    <a:lstStyle/>
                    <a:p>
                      <a:pPr marL="0" algn="ctr" defTabSz="914377" rtl="0" eaLnBrk="1" latinLnBrk="0" hangingPunct="1">
                        <a:lnSpc>
                          <a:spcPct val="150000"/>
                        </a:lnSpc>
                        <a:spcBef>
                          <a:spcPts val="410"/>
                        </a:spcBef>
                        <a:spcAft>
                          <a:spcPts val="0"/>
                        </a:spcAft>
                      </a:pPr>
                      <a:r>
                        <a:rPr lang="en-US" sz="1200" b="1" kern="1200" dirty="0" err="1">
                          <a:solidFill>
                            <a:sysClr val="windowText" lastClr="000000"/>
                          </a:solidFill>
                          <a:latin typeface="+mn-lt"/>
                          <a:ea typeface="+mn-ea"/>
                          <a:cs typeface="+mn-cs"/>
                        </a:rPr>
                        <a:t>经济增长</a:t>
                      </a:r>
                      <a:endParaRPr lang="zh-CN" sz="1200" b="1" kern="1200" dirty="0">
                        <a:solidFill>
                          <a:sysClr val="windowText" lastClr="000000"/>
                        </a:solidFill>
                        <a:latin typeface="+mn-lt"/>
                        <a:ea typeface="+mn-ea"/>
                        <a:cs typeface="+mn-cs"/>
                      </a:endParaRPr>
                    </a:p>
                  </a:txBody>
                  <a:tcPr marL="0" marR="0" marT="0" marB="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248920" algn="ctr" defTabSz="914377" rtl="0" eaLnBrk="1" latinLnBrk="0" hangingPunct="1">
                        <a:lnSpc>
                          <a:spcPct val="150000"/>
                        </a:lnSpc>
                        <a:spcBef>
                          <a:spcPts val="160"/>
                        </a:spcBef>
                        <a:spcAft>
                          <a:spcPts val="0"/>
                        </a:spcAft>
                      </a:pPr>
                      <a:r>
                        <a:rPr lang="en-US" sz="1200" b="1" kern="1200" dirty="0" err="1">
                          <a:solidFill>
                            <a:sysClr val="windowText" lastClr="000000"/>
                          </a:solidFill>
                          <a:latin typeface="+mn-lt"/>
                          <a:ea typeface="+mn-ea"/>
                          <a:cs typeface="+mn-cs"/>
                        </a:rPr>
                        <a:t>25%风险</a:t>
                      </a:r>
                      <a:endParaRPr lang="zh-CN" sz="1200" b="1" kern="1200" dirty="0">
                        <a:solidFill>
                          <a:sysClr val="windowText" lastClr="000000"/>
                        </a:solidFill>
                        <a:latin typeface="+mn-lt"/>
                        <a:ea typeface="+mn-ea"/>
                        <a:cs typeface="+mn-cs"/>
                      </a:endParaRPr>
                    </a:p>
                    <a:p>
                      <a:pPr marL="0" marR="248920" algn="ctr" defTabSz="914377" rtl="0" eaLnBrk="1" latinLnBrk="0" hangingPunct="1">
                        <a:lnSpc>
                          <a:spcPct val="150000"/>
                        </a:lnSpc>
                        <a:spcBef>
                          <a:spcPts val="20"/>
                        </a:spcBef>
                        <a:spcAft>
                          <a:spcPts val="0"/>
                        </a:spcAft>
                      </a:pPr>
                      <a:r>
                        <a:rPr lang="en-US" sz="1200" b="1" kern="1200" dirty="0" err="1">
                          <a:solidFill>
                            <a:sysClr val="windowText" lastClr="000000"/>
                          </a:solidFill>
                          <a:latin typeface="+mn-lt"/>
                          <a:ea typeface="+mn-ea"/>
                          <a:cs typeface="+mn-cs"/>
                        </a:rPr>
                        <a:t>股票、商品、公司债、新兴市场债</a:t>
                      </a:r>
                      <a:endParaRPr lang="zh-CN" sz="1200" b="1" kern="1200" dirty="0">
                        <a:solidFill>
                          <a:sysClr val="windowText" lastClr="000000"/>
                        </a:solidFill>
                        <a:latin typeface="+mn-lt"/>
                        <a:ea typeface="+mn-ea"/>
                        <a:cs typeface="+mn-cs"/>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153035" algn="ctr" defTabSz="914377" rtl="0" eaLnBrk="1" latinLnBrk="0" hangingPunct="1">
                        <a:lnSpc>
                          <a:spcPct val="150000"/>
                        </a:lnSpc>
                        <a:spcBef>
                          <a:spcPts val="160"/>
                        </a:spcBef>
                        <a:spcAft>
                          <a:spcPts val="0"/>
                        </a:spcAft>
                      </a:pPr>
                      <a:r>
                        <a:rPr lang="en-US" sz="1200" b="1" kern="1200" dirty="0" err="1">
                          <a:solidFill>
                            <a:sysClr val="windowText" lastClr="000000"/>
                          </a:solidFill>
                          <a:latin typeface="+mn-lt"/>
                          <a:ea typeface="+mn-ea"/>
                          <a:cs typeface="+mn-cs"/>
                        </a:rPr>
                        <a:t>25%风险</a:t>
                      </a:r>
                      <a:endParaRPr lang="zh-CN" sz="1200" b="1" kern="1200" dirty="0">
                        <a:solidFill>
                          <a:sysClr val="windowText" lastClr="000000"/>
                        </a:solidFill>
                        <a:latin typeface="+mn-lt"/>
                        <a:ea typeface="+mn-ea"/>
                        <a:cs typeface="+mn-cs"/>
                      </a:endParaRPr>
                    </a:p>
                    <a:p>
                      <a:pPr marL="0" marR="154305" algn="ctr" defTabSz="914377" rtl="0" eaLnBrk="1" latinLnBrk="0" hangingPunct="1">
                        <a:lnSpc>
                          <a:spcPct val="150000"/>
                        </a:lnSpc>
                        <a:spcBef>
                          <a:spcPts val="20"/>
                        </a:spcBef>
                        <a:spcAft>
                          <a:spcPts val="0"/>
                        </a:spcAft>
                      </a:pPr>
                      <a:r>
                        <a:rPr lang="en-US" sz="1200" b="1" kern="1200" dirty="0" err="1">
                          <a:solidFill>
                            <a:sysClr val="windowText" lastClr="000000"/>
                          </a:solidFill>
                          <a:latin typeface="+mn-lt"/>
                          <a:ea typeface="+mn-ea"/>
                          <a:cs typeface="+mn-cs"/>
                        </a:rPr>
                        <a:t>通胀联系债券、商品、新兴市场债</a:t>
                      </a:r>
                      <a:endParaRPr lang="zh-CN" sz="1200" b="1" kern="1200" dirty="0">
                        <a:solidFill>
                          <a:sysClr val="windowText" lastClr="000000"/>
                        </a:solidFill>
                        <a:latin typeface="+mn-lt"/>
                        <a:ea typeface="+mn-ea"/>
                        <a:cs typeface="+mn-cs"/>
                      </a:endParaRPr>
                    </a:p>
                  </a:txBody>
                  <a:tcPr marL="0" marR="0" marT="0" marB="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xmlns="" val="1456950715"/>
                  </a:ext>
                </a:extLst>
              </a:tr>
              <a:tr h="314311">
                <a:tc>
                  <a:txBody>
                    <a:bodyPr/>
                    <a:lstStyle/>
                    <a:p>
                      <a:pPr marL="0" algn="ctr" defTabSz="914377" rtl="0" eaLnBrk="1" latinLnBrk="0" hangingPunct="1">
                        <a:lnSpc>
                          <a:spcPct val="150000"/>
                        </a:lnSpc>
                        <a:spcBef>
                          <a:spcPts val="255"/>
                        </a:spcBef>
                        <a:spcAft>
                          <a:spcPts val="0"/>
                        </a:spcAft>
                      </a:pPr>
                      <a:r>
                        <a:rPr lang="en-US" sz="1200" b="1" kern="1200">
                          <a:solidFill>
                            <a:sysClr val="windowText" lastClr="000000"/>
                          </a:solidFill>
                          <a:latin typeface="+mn-lt"/>
                          <a:ea typeface="+mn-ea"/>
                          <a:cs typeface="+mn-cs"/>
                        </a:rPr>
                        <a:t>经济衰退</a:t>
                      </a:r>
                      <a:endParaRPr lang="zh-CN" sz="1200" b="1" kern="1200">
                        <a:solidFill>
                          <a:sysClr val="windowText" lastClr="000000"/>
                        </a:solidFill>
                        <a:latin typeface="+mn-lt"/>
                        <a:ea typeface="+mn-ea"/>
                        <a:cs typeface="+mn-cs"/>
                      </a:endParaRPr>
                    </a:p>
                  </a:txBody>
                  <a:tcPr marL="0" marR="0" marT="0" marB="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248920" algn="ctr" defTabSz="914377" rtl="0" eaLnBrk="1" latinLnBrk="0" hangingPunct="1">
                        <a:lnSpc>
                          <a:spcPct val="150000"/>
                        </a:lnSpc>
                        <a:spcAft>
                          <a:spcPts val="0"/>
                        </a:spcAft>
                      </a:pPr>
                      <a:r>
                        <a:rPr lang="en-US" sz="1200" b="1" kern="1200" dirty="0" err="1">
                          <a:solidFill>
                            <a:sysClr val="windowText" lastClr="000000"/>
                          </a:solidFill>
                          <a:latin typeface="+mn-lt"/>
                          <a:ea typeface="+mn-ea"/>
                          <a:cs typeface="+mn-cs"/>
                        </a:rPr>
                        <a:t>25%风险</a:t>
                      </a:r>
                      <a:endParaRPr lang="zh-CN" sz="1200" b="1" kern="1200" dirty="0">
                        <a:solidFill>
                          <a:sysClr val="windowText" lastClr="000000"/>
                        </a:solidFill>
                        <a:latin typeface="+mn-lt"/>
                        <a:ea typeface="+mn-ea"/>
                        <a:cs typeface="+mn-cs"/>
                      </a:endParaRPr>
                    </a:p>
                    <a:p>
                      <a:pPr marL="0" marR="248920" algn="ctr" defTabSz="914377" rtl="0" eaLnBrk="1" latinLnBrk="0" hangingPunct="1">
                        <a:lnSpc>
                          <a:spcPct val="150000"/>
                        </a:lnSpc>
                        <a:spcBef>
                          <a:spcPts val="10"/>
                        </a:spcBef>
                        <a:spcAft>
                          <a:spcPts val="0"/>
                        </a:spcAft>
                      </a:pPr>
                      <a:r>
                        <a:rPr lang="en-US" sz="1200" b="1" kern="1200" dirty="0" err="1">
                          <a:solidFill>
                            <a:sysClr val="windowText" lastClr="000000"/>
                          </a:solidFill>
                          <a:latin typeface="+mn-lt"/>
                          <a:ea typeface="+mn-ea"/>
                          <a:cs typeface="+mn-cs"/>
                        </a:rPr>
                        <a:t>国债、通胀联系债券</a:t>
                      </a:r>
                      <a:endParaRPr lang="zh-CN" sz="1200" b="1" kern="1200" dirty="0">
                        <a:solidFill>
                          <a:sysClr val="windowText" lastClr="000000"/>
                        </a:solidFill>
                        <a:latin typeface="+mn-lt"/>
                        <a:ea typeface="+mn-ea"/>
                        <a:cs typeface="+mn-cs"/>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721995" indent="-1905" algn="ctr" defTabSz="914377" rtl="0" eaLnBrk="1" latinLnBrk="0" hangingPunct="1">
                        <a:lnSpc>
                          <a:spcPct val="150000"/>
                        </a:lnSpc>
                        <a:spcAft>
                          <a:spcPts val="0"/>
                        </a:spcAft>
                      </a:pPr>
                      <a:r>
                        <a:rPr lang="en-US" sz="1200" b="1" kern="1200" dirty="0" err="1">
                          <a:solidFill>
                            <a:sysClr val="windowText" lastClr="000000"/>
                          </a:solidFill>
                          <a:latin typeface="+mn-lt"/>
                          <a:ea typeface="+mn-ea"/>
                          <a:cs typeface="+mn-cs"/>
                        </a:rPr>
                        <a:t>25%风险</a:t>
                      </a:r>
                      <a:endParaRPr lang="en-US" sz="1200" b="1" kern="1200" dirty="0">
                        <a:solidFill>
                          <a:sysClr val="windowText" lastClr="000000"/>
                        </a:solidFill>
                        <a:latin typeface="+mn-lt"/>
                        <a:ea typeface="+mn-ea"/>
                        <a:cs typeface="+mn-cs"/>
                      </a:endParaRPr>
                    </a:p>
                    <a:p>
                      <a:pPr marL="0" marR="721995" indent="-1905" algn="ctr" defTabSz="914377" rtl="0" eaLnBrk="1" latinLnBrk="0" hangingPunct="1">
                        <a:lnSpc>
                          <a:spcPct val="150000"/>
                        </a:lnSpc>
                        <a:spcAft>
                          <a:spcPts val="0"/>
                        </a:spcAft>
                      </a:pPr>
                      <a:r>
                        <a:rPr lang="en-US" sz="1200" b="1" kern="1200" dirty="0" err="1">
                          <a:solidFill>
                            <a:sysClr val="windowText" lastClr="000000"/>
                          </a:solidFill>
                          <a:latin typeface="+mn-lt"/>
                          <a:ea typeface="+mn-ea"/>
                          <a:cs typeface="+mn-cs"/>
                        </a:rPr>
                        <a:t>股票、国债</a:t>
                      </a:r>
                      <a:endParaRPr lang="zh-CN" sz="1200" b="1" kern="1200" dirty="0">
                        <a:solidFill>
                          <a:sysClr val="windowText" lastClr="000000"/>
                        </a:solidFill>
                        <a:latin typeface="+mn-lt"/>
                        <a:ea typeface="+mn-ea"/>
                        <a:cs typeface="+mn-cs"/>
                      </a:endParaRPr>
                    </a:p>
                  </a:txBody>
                  <a:tcPr marL="0" marR="0" marT="0" marB="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xmlns="" val="4126371186"/>
                  </a:ext>
                </a:extLst>
              </a:tr>
            </a:tbl>
          </a:graphicData>
        </a:graphic>
      </p:graphicFrame>
    </p:spTree>
    <p:extLst>
      <p:ext uri="{BB962C8B-B14F-4D97-AF65-F5344CB8AC3E}">
        <p14:creationId xmlns:p14="http://schemas.microsoft.com/office/powerpoint/2010/main" val="14842995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351900" y="1306042"/>
            <a:ext cx="11468121" cy="5224764"/>
          </a:xfrm>
          <a:prstGeom prst="rect">
            <a:avLst/>
          </a:prstGeom>
          <a:noFill/>
          <a:ln w="19050">
            <a:solidFill>
              <a:srgbClr val="972022"/>
            </a:solidFill>
            <a:prstDash val="sysDash"/>
          </a:ln>
        </p:spPr>
        <p:txBody>
          <a:bodyPr wrap="square" rtlCol="0">
            <a:spAutoFit/>
          </a:bodyPr>
          <a:lstStyle/>
          <a:p>
            <a:pPr>
              <a:lnSpc>
                <a:spcPct val="150000"/>
              </a:lnSpc>
            </a:pPr>
            <a:endParaRPr lang="en-US" altLang="zh-CN" sz="1600" dirty="0"/>
          </a:p>
          <a:p>
            <a:pPr marL="742950" lvl="1" indent="-285750">
              <a:lnSpc>
                <a:spcPct val="150000"/>
              </a:lnSpc>
              <a:buFont typeface="Arial" panose="020B0604020202020204" pitchFamily="34" charset="0"/>
              <a:buChar char="•"/>
            </a:pPr>
            <a:endParaRPr lang="en-US" altLang="zh-CN" sz="1600" dirty="0"/>
          </a:p>
          <a:p>
            <a:pPr marL="742950" lvl="1" indent="-285750">
              <a:lnSpc>
                <a:spcPct val="150000"/>
              </a:lnSpc>
              <a:buFont typeface="Arial" panose="020B0604020202020204" pitchFamily="34" charset="0"/>
              <a:buChar char="•"/>
            </a:pPr>
            <a:endParaRPr lang="en-US" altLang="zh-CN" sz="1600" dirty="0"/>
          </a:p>
          <a:p>
            <a:pPr marL="742950" lvl="1" indent="-285750">
              <a:lnSpc>
                <a:spcPct val="150000"/>
              </a:lnSpc>
              <a:buFont typeface="Arial" panose="020B0604020202020204" pitchFamily="34" charset="0"/>
              <a:buChar char="•"/>
            </a:pPr>
            <a:endParaRPr lang="en-US" altLang="zh-CN" sz="1600" dirty="0"/>
          </a:p>
          <a:p>
            <a:pPr marL="742950" lvl="1" indent="-285750">
              <a:lnSpc>
                <a:spcPct val="150000"/>
              </a:lnSpc>
              <a:buFont typeface="Arial" panose="020B0604020202020204" pitchFamily="34" charset="0"/>
              <a:buChar char="•"/>
            </a:pPr>
            <a:endParaRPr lang="en-US" altLang="zh-CN" sz="1600" dirty="0"/>
          </a:p>
          <a:p>
            <a:pPr marL="742950" lvl="1" indent="-285750">
              <a:lnSpc>
                <a:spcPct val="150000"/>
              </a:lnSpc>
              <a:buFont typeface="Arial" panose="020B0604020202020204" pitchFamily="34" charset="0"/>
              <a:buChar char="•"/>
            </a:pPr>
            <a:endParaRPr lang="en-US" altLang="zh-CN" sz="1600" dirty="0"/>
          </a:p>
          <a:p>
            <a:pPr marL="742950" lvl="1" indent="-285750">
              <a:lnSpc>
                <a:spcPct val="150000"/>
              </a:lnSpc>
              <a:buFont typeface="Arial" panose="020B0604020202020204" pitchFamily="34" charset="0"/>
              <a:buChar char="•"/>
            </a:pPr>
            <a:endParaRPr lang="en-US" altLang="zh-CN" sz="1600" dirty="0"/>
          </a:p>
          <a:p>
            <a:pPr marL="742950" lvl="1" indent="-285750">
              <a:lnSpc>
                <a:spcPct val="150000"/>
              </a:lnSpc>
              <a:buFont typeface="Arial" panose="020B0604020202020204" pitchFamily="34" charset="0"/>
              <a:buChar char="•"/>
            </a:pPr>
            <a:endParaRPr lang="en-US" altLang="zh-CN" sz="1600" dirty="0"/>
          </a:p>
          <a:p>
            <a:pPr marL="742950" lvl="1" indent="-285750">
              <a:lnSpc>
                <a:spcPct val="150000"/>
              </a:lnSpc>
              <a:buFont typeface="Arial" panose="020B0604020202020204" pitchFamily="34" charset="0"/>
              <a:buChar char="•"/>
            </a:pPr>
            <a:endParaRPr lang="en-US" altLang="zh-CN" sz="1600" dirty="0"/>
          </a:p>
          <a:p>
            <a:pPr marL="742950" lvl="1" indent="-285750">
              <a:lnSpc>
                <a:spcPct val="150000"/>
              </a:lnSpc>
              <a:buFont typeface="Arial" panose="020B0604020202020204" pitchFamily="34" charset="0"/>
              <a:buChar char="•"/>
            </a:pPr>
            <a:endParaRPr lang="en-US" altLang="zh-CN" sz="1600" dirty="0"/>
          </a:p>
          <a:p>
            <a:pPr lvl="1">
              <a:lnSpc>
                <a:spcPct val="150000"/>
              </a:lnSpc>
            </a:pPr>
            <a:endParaRPr lang="en-US" altLang="zh-CN" sz="1600" dirty="0"/>
          </a:p>
          <a:p>
            <a:pPr marL="742950" lvl="1" indent="-285750">
              <a:lnSpc>
                <a:spcPct val="150000"/>
              </a:lnSpc>
              <a:buFont typeface="Arial" panose="020B0604020202020204" pitchFamily="34" charset="0"/>
              <a:buChar char="•"/>
            </a:pPr>
            <a:endParaRPr lang="en-US" altLang="zh-CN" sz="1600" dirty="0"/>
          </a:p>
          <a:p>
            <a:pPr marL="742950" lvl="1" indent="-285750">
              <a:lnSpc>
                <a:spcPct val="150000"/>
              </a:lnSpc>
              <a:buFont typeface="Arial" panose="020B0604020202020204" pitchFamily="34" charset="0"/>
              <a:buChar char="•"/>
            </a:pPr>
            <a:endParaRPr lang="en-US" altLang="zh-CN" sz="1600" dirty="0"/>
          </a:p>
          <a:p>
            <a:pPr lvl="1">
              <a:lnSpc>
                <a:spcPct val="150000"/>
              </a:lnSpc>
            </a:pPr>
            <a:endParaRPr lang="en-US" altLang="zh-CN" sz="1600" dirty="0"/>
          </a:p>
        </p:txBody>
      </p:sp>
      <p:sp>
        <p:nvSpPr>
          <p:cNvPr id="5" name="标题 10"/>
          <p:cNvSpPr>
            <a:spLocks noGrp="1"/>
          </p:cNvSpPr>
          <p:nvPr>
            <p:ph type="title"/>
          </p:nvPr>
        </p:nvSpPr>
        <p:spPr>
          <a:xfrm>
            <a:off x="478261" y="-16162"/>
            <a:ext cx="10338100" cy="1072212"/>
          </a:xfrm>
        </p:spPr>
        <p:txBody>
          <a:bodyPr/>
          <a:lstStyle/>
          <a:p>
            <a:r>
              <a:rPr lang="zh-CN" altLang="en-US" dirty="0"/>
              <a:t>风险平价</a:t>
            </a:r>
          </a:p>
        </p:txBody>
      </p:sp>
      <p:sp>
        <p:nvSpPr>
          <p:cNvPr id="18" name="TextBox 4">
            <a:extLst>
              <a:ext uri="{FF2B5EF4-FFF2-40B4-BE49-F238E27FC236}">
                <a16:creationId xmlns:a16="http://schemas.microsoft.com/office/drawing/2014/main" xmlns="" id="{CA04A69E-B7DA-44D5-9F29-7755130F1B7B}"/>
              </a:ext>
            </a:extLst>
          </p:cNvPr>
          <p:cNvSpPr txBox="1"/>
          <p:nvPr/>
        </p:nvSpPr>
        <p:spPr>
          <a:xfrm>
            <a:off x="7057278" y="2613806"/>
            <a:ext cx="4083964" cy="316497"/>
          </a:xfrm>
          <a:prstGeom prst="rect">
            <a:avLst/>
          </a:prstGeom>
          <a:noFill/>
        </p:spPr>
        <p:txBody>
          <a:bodyPr wrap="square" rtlCol="0">
            <a:spAutoFit/>
          </a:bodyPr>
          <a:lstStyle/>
          <a:p>
            <a:pPr>
              <a:lnSpc>
                <a:spcPct val="114000"/>
              </a:lnSpc>
            </a:pPr>
            <a:r>
              <a:rPr lang="en-US" altLang="zh-CN" sz="1400" b="1" dirty="0" err="1">
                <a:solidFill>
                  <a:srgbClr val="9C0308"/>
                </a:solidFill>
                <a:latin typeface="Times New Roman" panose="02020603050405020304" pitchFamily="18" charset="0"/>
                <a:cs typeface="Times New Roman" panose="02020603050405020304" pitchFamily="18" charset="0"/>
              </a:rPr>
              <a:t>MRC</a:t>
            </a:r>
            <a:r>
              <a:rPr lang="zh-CN" altLang="en-US" sz="1400" b="1" dirty="0">
                <a:solidFill>
                  <a:srgbClr val="9C0308"/>
                </a:solidFill>
                <a:latin typeface="Times New Roman" panose="02020603050405020304" pitchFamily="18" charset="0"/>
                <a:cs typeface="Times New Roman" panose="02020603050405020304" pitchFamily="18" charset="0"/>
              </a:rPr>
              <a:t>，即 </a:t>
            </a:r>
            <a:r>
              <a:rPr lang="en-US" altLang="zh-CN" sz="1400" b="1" dirty="0">
                <a:solidFill>
                  <a:srgbClr val="9C0308"/>
                </a:solidFill>
                <a:latin typeface="Times New Roman" panose="02020603050405020304" pitchFamily="18" charset="0"/>
                <a:cs typeface="Times New Roman" panose="02020603050405020304" pitchFamily="18" charset="0"/>
              </a:rPr>
              <a:t>Marginal Risk Contributions</a:t>
            </a:r>
          </a:p>
        </p:txBody>
      </p:sp>
      <p:sp>
        <p:nvSpPr>
          <p:cNvPr id="20" name="TextBox 4">
            <a:extLst>
              <a:ext uri="{FF2B5EF4-FFF2-40B4-BE49-F238E27FC236}">
                <a16:creationId xmlns:a16="http://schemas.microsoft.com/office/drawing/2014/main" xmlns="" id="{CA04A69E-B7DA-44D5-9F29-7755130F1B7B}"/>
              </a:ext>
            </a:extLst>
          </p:cNvPr>
          <p:cNvSpPr txBox="1"/>
          <p:nvPr/>
        </p:nvSpPr>
        <p:spPr>
          <a:xfrm>
            <a:off x="4824845" y="3213547"/>
            <a:ext cx="5779377" cy="337913"/>
          </a:xfrm>
          <a:prstGeom prst="rect">
            <a:avLst/>
          </a:prstGeom>
          <a:noFill/>
        </p:spPr>
        <p:txBody>
          <a:bodyPr wrap="square" rtlCol="0">
            <a:spAutoFit/>
          </a:bodyPr>
          <a:lstStyle/>
          <a:p>
            <a:pPr>
              <a:lnSpc>
                <a:spcPct val="114000"/>
              </a:lnSpc>
            </a:pPr>
            <a:r>
              <a:rPr lang="zh-CN" altLang="en-US" sz="1400" b="1" dirty="0">
                <a:solidFill>
                  <a:srgbClr val="9C0308"/>
                </a:solidFill>
                <a:latin typeface="Times New Roman" panose="02020603050405020304" pitchFamily="18" charset="0"/>
                <a:cs typeface="Times New Roman" panose="02020603050405020304" pitchFamily="18" charset="0"/>
              </a:rPr>
              <a:t>或称为</a:t>
            </a:r>
            <a:r>
              <a:rPr lang="en-US" altLang="zh-CN" sz="1400" b="1" dirty="0" err="1">
                <a:solidFill>
                  <a:srgbClr val="9C0308"/>
                </a:solidFill>
                <a:latin typeface="Times New Roman" panose="02020603050405020304" pitchFamily="18" charset="0"/>
                <a:cs typeface="Times New Roman" panose="02020603050405020304" pitchFamily="18" charset="0"/>
              </a:rPr>
              <a:t>TRC</a:t>
            </a:r>
            <a:r>
              <a:rPr lang="zh-CN" altLang="en-US" sz="1400" b="1" dirty="0">
                <a:solidFill>
                  <a:srgbClr val="9C0308"/>
                </a:solidFill>
                <a:latin typeface="Times New Roman" panose="02020603050405020304" pitchFamily="18" charset="0"/>
                <a:cs typeface="Times New Roman" panose="02020603050405020304" pitchFamily="18" charset="0"/>
              </a:rPr>
              <a:t>，即 </a:t>
            </a:r>
            <a:r>
              <a:rPr lang="en-US" altLang="zh-CN" sz="1400" b="1" dirty="0">
                <a:solidFill>
                  <a:srgbClr val="9C0308"/>
                </a:solidFill>
                <a:latin typeface="Times New Roman" panose="02020603050405020304" pitchFamily="18" charset="0"/>
                <a:cs typeface="Times New Roman" panose="02020603050405020304" pitchFamily="18" charset="0"/>
              </a:rPr>
              <a:t>Total Risk Contribution</a:t>
            </a:r>
          </a:p>
        </p:txBody>
      </p:sp>
      <p:grpSp>
        <p:nvGrpSpPr>
          <p:cNvPr id="3" name="组合 2"/>
          <p:cNvGrpSpPr/>
          <p:nvPr/>
        </p:nvGrpSpPr>
        <p:grpSpPr>
          <a:xfrm>
            <a:off x="891932" y="1029269"/>
            <a:ext cx="11068167" cy="5347570"/>
            <a:chOff x="891932" y="1131597"/>
            <a:chExt cx="11068167" cy="5347570"/>
          </a:xfrm>
        </p:grpSpPr>
        <p:grpSp>
          <p:nvGrpSpPr>
            <p:cNvPr id="7" name="组合 6">
              <a:extLst>
                <a:ext uri="{FF2B5EF4-FFF2-40B4-BE49-F238E27FC236}">
                  <a16:creationId xmlns:a16="http://schemas.microsoft.com/office/drawing/2014/main" xmlns="" id="{B8FEE3AC-6D0F-4704-91D2-AE5E15CF04AF}"/>
                </a:ext>
              </a:extLst>
            </p:cNvPr>
            <p:cNvGrpSpPr/>
            <p:nvPr/>
          </p:nvGrpSpPr>
          <p:grpSpPr>
            <a:xfrm>
              <a:off x="891932" y="1131597"/>
              <a:ext cx="11068167" cy="3994306"/>
              <a:chOff x="572586" y="555304"/>
              <a:chExt cx="11068167" cy="3994306"/>
            </a:xfrm>
          </p:grpSpPr>
          <p:sp>
            <p:nvSpPr>
              <p:cNvPr id="8" name="TextBox 4">
                <a:extLst>
                  <a:ext uri="{FF2B5EF4-FFF2-40B4-BE49-F238E27FC236}">
                    <a16:creationId xmlns:a16="http://schemas.microsoft.com/office/drawing/2014/main" xmlns="" id="{CA04A69E-B7DA-44D5-9F29-7755130F1B7B}"/>
                  </a:ext>
                </a:extLst>
              </p:cNvPr>
              <p:cNvSpPr txBox="1"/>
              <p:nvPr/>
            </p:nvSpPr>
            <p:spPr>
              <a:xfrm>
                <a:off x="572586" y="555304"/>
                <a:ext cx="11068167" cy="680956"/>
              </a:xfrm>
              <a:prstGeom prst="rect">
                <a:avLst/>
              </a:prstGeom>
              <a:noFill/>
            </p:spPr>
            <p:txBody>
              <a:bodyPr wrap="square" rtlCol="0">
                <a:spAutoFit/>
              </a:bodyPr>
              <a:lstStyle/>
              <a:p>
                <a:pPr>
                  <a:lnSpc>
                    <a:spcPct val="300000"/>
                  </a:lnSpc>
                  <a:buFont typeface="Wingdings" pitchFamily="2" charset="2"/>
                  <a:buChar char="u"/>
                </a:pPr>
                <a:r>
                  <a:rPr lang="zh-CN" altLang="en-US" sz="1600" b="1" dirty="0">
                    <a:latin typeface="+mn-ea"/>
                    <a:ea typeface="+mn-ea"/>
                    <a:cs typeface="Times New Roman" pitchFamily="18" charset="0"/>
                  </a:rPr>
                  <a:t> </a:t>
                </a:r>
                <a:r>
                  <a:rPr lang="zh-CN" altLang="en-US" sz="1400" b="1" dirty="0">
                    <a:latin typeface="+mn-ea"/>
                    <a:ea typeface="+mn-ea"/>
                    <a:cs typeface="Times New Roman" pitchFamily="18" charset="0"/>
                  </a:rPr>
                  <a:t>基础理论：</a:t>
                </a:r>
                <a:endParaRPr lang="en-US" altLang="zh-CN" sz="1400" b="1" dirty="0">
                  <a:latin typeface="+mn-ea"/>
                  <a:ea typeface="+mn-ea"/>
                  <a:cs typeface="Times New Roman" pitchFamily="18" charset="0"/>
                </a:endParaRPr>
              </a:p>
            </p:txBody>
          </p:sp>
          <p:sp>
            <p:nvSpPr>
              <p:cNvPr id="9" name="矩形 8">
                <a:extLst>
                  <a:ext uri="{FF2B5EF4-FFF2-40B4-BE49-F238E27FC236}">
                    <a16:creationId xmlns:a16="http://schemas.microsoft.com/office/drawing/2014/main" xmlns="" id="{2DA8CD36-149F-429C-A9C5-A7467D592D48}"/>
                  </a:ext>
                </a:extLst>
              </p:cNvPr>
              <p:cNvSpPr/>
              <p:nvPr/>
            </p:nvSpPr>
            <p:spPr>
              <a:xfrm>
                <a:off x="871130" y="1397540"/>
                <a:ext cx="9471442" cy="1754326"/>
              </a:xfrm>
              <a:prstGeom prst="rect">
                <a:avLst/>
              </a:prstGeom>
            </p:spPr>
            <p:txBody>
              <a:bodyPr wrap="square">
                <a:spAutoFit/>
              </a:bodyPr>
              <a:lstStyle/>
              <a:p>
                <a:pPr>
                  <a:lnSpc>
                    <a:spcPct val="150000"/>
                  </a:lnSpc>
                </a:pPr>
                <a:r>
                  <a:rPr lang="zh-CN" altLang="en-US" sz="1400" dirty="0">
                    <a:latin typeface="+mn-ea"/>
                    <a:cs typeface="Times New Roman" pitchFamily="18" charset="0"/>
                  </a:rPr>
                  <a:t>组合总风险：</a:t>
                </a:r>
                <a:endParaRPr lang="en-US" altLang="zh-CN" sz="1400" dirty="0">
                  <a:latin typeface="+mn-ea"/>
                  <a:cs typeface="Times New Roman" pitchFamily="18" charset="0"/>
                </a:endParaRPr>
              </a:p>
              <a:p>
                <a:pPr>
                  <a:lnSpc>
                    <a:spcPct val="150000"/>
                  </a:lnSpc>
                </a:pPr>
                <a:endParaRPr lang="en-US" altLang="zh-CN" sz="1400" dirty="0">
                  <a:latin typeface="+mn-ea"/>
                  <a:cs typeface="Times New Roman" pitchFamily="18" charset="0"/>
                </a:endParaRPr>
              </a:p>
              <a:p>
                <a:pPr>
                  <a:lnSpc>
                    <a:spcPct val="150000"/>
                  </a:lnSpc>
                </a:pPr>
                <a:r>
                  <a:rPr lang="zh-CN" altLang="en-US" sz="1400" dirty="0">
                    <a:latin typeface="+mn-ea"/>
                    <a:cs typeface="Times New Roman" pitchFamily="18" charset="0"/>
                  </a:rPr>
                  <a:t>边际风险贡献：</a:t>
                </a:r>
                <a:endParaRPr lang="en-US" altLang="zh-CN" sz="1400" dirty="0">
                  <a:latin typeface="+mn-ea"/>
                  <a:cs typeface="Times New Roman" pitchFamily="18" charset="0"/>
                </a:endParaRPr>
              </a:p>
              <a:p>
                <a:pPr>
                  <a:lnSpc>
                    <a:spcPct val="150000"/>
                  </a:lnSpc>
                </a:pPr>
                <a:endParaRPr lang="en-US" altLang="zh-CN" sz="1400" dirty="0">
                  <a:latin typeface="+mn-ea"/>
                  <a:cs typeface="Times New Roman" pitchFamily="18" charset="0"/>
                </a:endParaRPr>
              </a:p>
              <a:p>
                <a:pPr>
                  <a:lnSpc>
                    <a:spcPct val="150000"/>
                  </a:lnSpc>
                </a:pPr>
                <a:r>
                  <a:rPr lang="zh-CN" altLang="en-US" sz="1400" dirty="0">
                    <a:latin typeface="+mn-ea"/>
                    <a:cs typeface="Times New Roman" pitchFamily="18" charset="0"/>
                  </a:rPr>
                  <a:t>资产</a:t>
                </a:r>
                <a:r>
                  <a:rPr lang="en-US" altLang="zh-CN" sz="1400" dirty="0" err="1">
                    <a:latin typeface="+mn-ea"/>
                    <a:cs typeface="Times New Roman" pitchFamily="18" charset="0"/>
                  </a:rPr>
                  <a:t>i</a:t>
                </a:r>
                <a:r>
                  <a:rPr lang="zh-CN" altLang="en-US" sz="1400" dirty="0">
                    <a:latin typeface="+mn-ea"/>
                    <a:cs typeface="Times New Roman" pitchFamily="18" charset="0"/>
                  </a:rPr>
                  <a:t>的总风险贡献：</a:t>
                </a:r>
                <a:endParaRPr lang="zh-CN" altLang="en-US" sz="1600" dirty="0">
                  <a:latin typeface="Cambria Math" panose="02040503050406030204" pitchFamily="18" charset="0"/>
                </a:endParaRPr>
              </a:p>
            </p:txBody>
          </p:sp>
          <p:sp>
            <p:nvSpPr>
              <p:cNvPr id="21" name="文本框 20">
                <a:extLst>
                  <a:ext uri="{FF2B5EF4-FFF2-40B4-BE49-F238E27FC236}">
                    <a16:creationId xmlns:a16="http://schemas.microsoft.com/office/drawing/2014/main" xmlns="" id="{B6C0DC48-E1CF-4A1E-A1E5-084B41AA59B4}"/>
                  </a:ext>
                </a:extLst>
              </p:cNvPr>
              <p:cNvSpPr txBox="1"/>
              <p:nvPr/>
            </p:nvSpPr>
            <p:spPr>
              <a:xfrm>
                <a:off x="871130" y="3425418"/>
                <a:ext cx="1441420" cy="307777"/>
              </a:xfrm>
              <a:prstGeom prst="rect">
                <a:avLst/>
              </a:prstGeom>
              <a:noFill/>
            </p:spPr>
            <p:txBody>
              <a:bodyPr wrap="none" rtlCol="0">
                <a:spAutoFit/>
              </a:bodyPr>
              <a:lstStyle/>
              <a:p>
                <a:r>
                  <a:rPr lang="zh-CN" altLang="en-US" sz="1400" dirty="0">
                    <a:latin typeface="+mn-ea"/>
                    <a:cs typeface="Times New Roman" pitchFamily="18" charset="0"/>
                  </a:rPr>
                  <a:t>总体风险合计：</a:t>
                </a:r>
                <a:endParaRPr lang="zh-CN" altLang="en-US" sz="1400" dirty="0">
                  <a:latin typeface="+mn-ea"/>
                  <a:ea typeface="+mn-ea"/>
                  <a:cs typeface="Times New Roman" pitchFamily="18" charset="0"/>
                </a:endParaRPr>
              </a:p>
            </p:txBody>
          </p:sp>
          <p:sp>
            <p:nvSpPr>
              <p:cNvPr id="48" name="文本框 47">
                <a:extLst>
                  <a:ext uri="{FF2B5EF4-FFF2-40B4-BE49-F238E27FC236}">
                    <a16:creationId xmlns:a16="http://schemas.microsoft.com/office/drawing/2014/main" xmlns="" id="{B6C0DC48-E1CF-4A1E-A1E5-084B41AA59B4}"/>
                  </a:ext>
                </a:extLst>
              </p:cNvPr>
              <p:cNvSpPr txBox="1"/>
              <p:nvPr/>
            </p:nvSpPr>
            <p:spPr>
              <a:xfrm>
                <a:off x="871130" y="4241833"/>
                <a:ext cx="1620957" cy="307777"/>
              </a:xfrm>
              <a:prstGeom prst="rect">
                <a:avLst/>
              </a:prstGeom>
              <a:noFill/>
            </p:spPr>
            <p:txBody>
              <a:bodyPr wrap="none" rtlCol="0">
                <a:spAutoFit/>
              </a:bodyPr>
              <a:lstStyle/>
              <a:p>
                <a:r>
                  <a:rPr lang="zh-CN" altLang="en-US" sz="1400" dirty="0">
                    <a:latin typeface="+mn-ea"/>
                    <a:cs typeface="Times New Roman" pitchFamily="18" charset="0"/>
                  </a:rPr>
                  <a:t>条件最优化求解：</a:t>
                </a:r>
                <a:endParaRPr lang="zh-CN" altLang="en-US" sz="1400" dirty="0">
                  <a:latin typeface="+mn-ea"/>
                  <a:ea typeface="+mn-ea"/>
                  <a:cs typeface="Times New Roman" pitchFamily="18" charset="0"/>
                </a:endParaRPr>
              </a:p>
            </p:txBody>
          </p:sp>
        </p:grpSp>
        <p:grpSp>
          <p:nvGrpSpPr>
            <p:cNvPr id="52" name="组合 51"/>
            <p:cNvGrpSpPr/>
            <p:nvPr/>
          </p:nvGrpSpPr>
          <p:grpSpPr>
            <a:xfrm>
              <a:off x="3195452" y="1812553"/>
              <a:ext cx="3915537" cy="4666614"/>
              <a:chOff x="3172072" y="1829052"/>
              <a:chExt cx="3915537" cy="4666614"/>
            </a:xfrm>
          </p:grpSpPr>
          <p:pic>
            <p:nvPicPr>
              <p:cNvPr id="40" name="图片 39"/>
              <p:cNvPicPr>
                <a:picLocks noChangeAspect="1"/>
              </p:cNvPicPr>
              <p:nvPr/>
            </p:nvPicPr>
            <p:blipFill>
              <a:blip r:embed="rId3"/>
              <a:stretch>
                <a:fillRect/>
              </a:stretch>
            </p:blipFill>
            <p:spPr>
              <a:xfrm>
                <a:off x="3297351" y="1829052"/>
                <a:ext cx="3790258" cy="705514"/>
              </a:xfrm>
              <a:prstGeom prst="rect">
                <a:avLst/>
              </a:prstGeom>
            </p:spPr>
          </p:pic>
          <p:pic>
            <p:nvPicPr>
              <p:cNvPr id="41" name="图片 40"/>
              <p:cNvPicPr>
                <a:picLocks noChangeAspect="1"/>
              </p:cNvPicPr>
              <p:nvPr/>
            </p:nvPicPr>
            <p:blipFill>
              <a:blip r:embed="rId4"/>
              <a:stretch>
                <a:fillRect/>
              </a:stretch>
            </p:blipFill>
            <p:spPr>
              <a:xfrm>
                <a:off x="3229261" y="2582739"/>
                <a:ext cx="3784454" cy="609168"/>
              </a:xfrm>
              <a:prstGeom prst="rect">
                <a:avLst/>
              </a:prstGeom>
            </p:spPr>
          </p:pic>
          <p:pic>
            <p:nvPicPr>
              <p:cNvPr id="43" name="图片 42"/>
              <p:cNvPicPr>
                <a:picLocks noChangeAspect="1"/>
              </p:cNvPicPr>
              <p:nvPr/>
            </p:nvPicPr>
            <p:blipFill>
              <a:blip r:embed="rId5"/>
              <a:stretch>
                <a:fillRect/>
              </a:stretch>
            </p:blipFill>
            <p:spPr>
              <a:xfrm>
                <a:off x="3280061" y="3347384"/>
                <a:ext cx="1463708" cy="291285"/>
              </a:xfrm>
              <a:prstGeom prst="rect">
                <a:avLst/>
              </a:prstGeom>
            </p:spPr>
          </p:pic>
          <p:pic>
            <p:nvPicPr>
              <p:cNvPr id="44" name="图片 43"/>
              <p:cNvPicPr>
                <a:picLocks noChangeAspect="1"/>
              </p:cNvPicPr>
              <p:nvPr/>
            </p:nvPicPr>
            <p:blipFill>
              <a:blip r:embed="rId6"/>
              <a:stretch>
                <a:fillRect/>
              </a:stretch>
            </p:blipFill>
            <p:spPr>
              <a:xfrm>
                <a:off x="3251033" y="3804327"/>
                <a:ext cx="3523136" cy="761355"/>
              </a:xfrm>
              <a:prstGeom prst="rect">
                <a:avLst/>
              </a:prstGeom>
            </p:spPr>
          </p:pic>
          <mc:AlternateContent xmlns:mc="http://schemas.openxmlformats.org/markup-compatibility/2006" xmlns:a14="http://schemas.microsoft.com/office/drawing/2010/main">
            <mc:Choice Requires="a14">
              <p:sp>
                <p:nvSpPr>
                  <p:cNvPr id="45" name="文本框 44">
                    <a:extLst>
                      <a:ext uri="{FF2B5EF4-FFF2-40B4-BE49-F238E27FC236}">
                        <a16:creationId xmlns:a16="http://schemas.microsoft.com/office/drawing/2014/main" xmlns="" id="{093B836A-AD61-435D-BB28-956C4066640E}"/>
                      </a:ext>
                    </a:extLst>
                  </p:cNvPr>
                  <p:cNvSpPr txBox="1"/>
                  <p:nvPr/>
                </p:nvSpPr>
                <p:spPr>
                  <a:xfrm>
                    <a:off x="3782615" y="4657728"/>
                    <a:ext cx="2142833" cy="70006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nary>
                            <m:naryPr>
                              <m:chr m:val="∑"/>
                              <m:ctrlPr>
                                <a:rPr lang="zh-CN" altLang="en-US" sz="1600" i="1" smtClean="0">
                                  <a:latin typeface="Cambria Math" panose="02040503050406030204" pitchFamily="18" charset="0"/>
                                </a:rPr>
                              </m:ctrlPr>
                            </m:naryPr>
                            <m:sub>
                              <m:r>
                                <m:rPr>
                                  <m:brk m:alnAt="23"/>
                                </m:rPr>
                                <a:rPr lang="en-US" altLang="zh-CN" sz="1600" b="0" i="1" smtClean="0">
                                  <a:latin typeface="Cambria Math" panose="02040503050406030204" pitchFamily="18" charset="0"/>
                                </a:rPr>
                                <m:t>𝑗</m:t>
                              </m:r>
                              <m:r>
                                <a:rPr lang="en-US" altLang="zh-CN" sz="1600" b="0" i="1" smtClean="0">
                                  <a:latin typeface="Cambria Math" panose="02040503050406030204" pitchFamily="18" charset="0"/>
                                </a:rPr>
                                <m:t>=1</m:t>
                              </m:r>
                            </m:sub>
                            <m:sup>
                              <m:r>
                                <a:rPr lang="en-US" altLang="zh-CN" sz="1600" b="0" i="1" smtClean="0">
                                  <a:latin typeface="Cambria Math" panose="02040503050406030204" pitchFamily="18" charset="0"/>
                                </a:rPr>
                                <m:t>𝑛</m:t>
                              </m:r>
                            </m:sup>
                            <m:e>
                              <m:nary>
                                <m:naryPr>
                                  <m:chr m:val="∑"/>
                                  <m:ctrlPr>
                                    <a:rPr lang="zh-CN" altLang="en-US" sz="1600" i="1">
                                      <a:latin typeface="Cambria Math" panose="02040503050406030204" pitchFamily="18" charset="0"/>
                                    </a:rPr>
                                  </m:ctrlPr>
                                </m:naryPr>
                                <m:sub>
                                  <m:r>
                                    <m:rPr>
                                      <m:brk m:alnAt="23"/>
                                    </m:rPr>
                                    <a:rPr lang="en-US" altLang="zh-CN" sz="1600" b="0" i="1" smtClean="0">
                                      <a:latin typeface="Cambria Math" panose="02040503050406030204" pitchFamily="18" charset="0"/>
                                    </a:rPr>
                                    <m:t>𝑖</m:t>
                                  </m:r>
                                  <m:r>
                                    <a:rPr lang="en-US" altLang="zh-CN" sz="1600" b="0" i="1" smtClean="0">
                                      <a:latin typeface="Cambria Math" panose="02040503050406030204" pitchFamily="18" charset="0"/>
                                    </a:rPr>
                                    <m:t>=1</m:t>
                                  </m:r>
                                </m:sub>
                                <m:sup>
                                  <m:r>
                                    <a:rPr lang="en-US" altLang="zh-CN" sz="1600" b="0" i="1" smtClean="0">
                                      <a:latin typeface="Cambria Math" panose="02040503050406030204" pitchFamily="18" charset="0"/>
                                    </a:rPr>
                                    <m:t>𝑛</m:t>
                                  </m:r>
                                </m:sup>
                                <m:e>
                                  <m:sSup>
                                    <m:sSupPr>
                                      <m:ctrlPr>
                                        <a:rPr lang="en-US" altLang="zh-CN" sz="1600" i="1">
                                          <a:latin typeface="Cambria Math" panose="02040503050406030204" pitchFamily="18" charset="0"/>
                                          <a:cs typeface="Times New Roman" pitchFamily="18" charset="0"/>
                                        </a:rPr>
                                      </m:ctrlPr>
                                    </m:sSupPr>
                                    <m:e>
                                      <m:sSub>
                                        <m:sSubPr>
                                          <m:ctrlPr>
                                            <a:rPr lang="zh-CN" altLang="en-US" sz="1600" i="1">
                                              <a:latin typeface="Cambria Math" panose="02040503050406030204" pitchFamily="18" charset="0"/>
                                            </a:rPr>
                                          </m:ctrlPr>
                                        </m:sSubPr>
                                        <m:e>
                                          <m:r>
                                            <a:rPr lang="en-US" altLang="zh-CN" sz="1600" i="1">
                                              <a:latin typeface="Cambria Math" panose="02040503050406030204" pitchFamily="18" charset="0"/>
                                            </a:rPr>
                                            <m:t>(</m:t>
                                          </m:r>
                                          <m:r>
                                            <a:rPr lang="zh-CN" altLang="en-US" sz="1600" i="1">
                                              <a:latin typeface="Cambria Math" panose="02040503050406030204" pitchFamily="18" charset="0"/>
                                            </a:rPr>
                                            <m:t>𝜎</m:t>
                                          </m:r>
                                        </m:e>
                                        <m:sub>
                                          <m:r>
                                            <a:rPr lang="zh-CN" altLang="en-US" sz="1600" i="1">
                                              <a:latin typeface="Cambria Math" panose="02040503050406030204" pitchFamily="18" charset="0"/>
                                            </a:rPr>
                                            <m:t>𝑖</m:t>
                                          </m:r>
                                        </m:sub>
                                      </m:sSub>
                                      <m:d>
                                        <m:dPr>
                                          <m:ctrlPr>
                                            <a:rPr lang="zh-CN" altLang="en-US" sz="1600" i="1">
                                              <a:latin typeface="Cambria Math" panose="02040503050406030204" pitchFamily="18" charset="0"/>
                                            </a:rPr>
                                          </m:ctrlPr>
                                        </m:dPr>
                                        <m:e>
                                          <m:r>
                                            <a:rPr lang="zh-CN" altLang="en-US" sz="1600" i="1">
                                              <a:latin typeface="Cambria Math" panose="02040503050406030204" pitchFamily="18" charset="0"/>
                                            </a:rPr>
                                            <m:t>𝑥</m:t>
                                          </m:r>
                                        </m:e>
                                      </m:d>
                                      <m:r>
                                        <a:rPr lang="zh-CN" altLang="en-US" sz="1600">
                                          <a:latin typeface="Cambria Math" panose="02040503050406030204" pitchFamily="18" charset="0"/>
                                        </a:rPr>
                                        <m:t>−</m:t>
                                      </m:r>
                                      <m:sSub>
                                        <m:sSubPr>
                                          <m:ctrlPr>
                                            <a:rPr lang="zh-CN" altLang="en-US" sz="1600" i="1">
                                              <a:latin typeface="Cambria Math" panose="02040503050406030204" pitchFamily="18" charset="0"/>
                                            </a:rPr>
                                          </m:ctrlPr>
                                        </m:sSubPr>
                                        <m:e>
                                          <m:r>
                                            <a:rPr lang="zh-CN" altLang="en-US" sz="1600" i="1">
                                              <a:latin typeface="Cambria Math" panose="02040503050406030204" pitchFamily="18" charset="0"/>
                                            </a:rPr>
                                            <m:t>𝜎</m:t>
                                          </m:r>
                                        </m:e>
                                        <m:sub>
                                          <m:r>
                                            <a:rPr lang="zh-CN" altLang="en-US" sz="1600" i="1">
                                              <a:latin typeface="Cambria Math" panose="02040503050406030204" pitchFamily="18" charset="0"/>
                                            </a:rPr>
                                            <m:t>𝑗</m:t>
                                          </m:r>
                                        </m:sub>
                                      </m:sSub>
                                      <m:d>
                                        <m:dPr>
                                          <m:ctrlPr>
                                            <a:rPr lang="zh-CN" altLang="en-US" sz="1600" i="1">
                                              <a:latin typeface="Cambria Math" panose="02040503050406030204" pitchFamily="18" charset="0"/>
                                            </a:rPr>
                                          </m:ctrlPr>
                                        </m:dPr>
                                        <m:e>
                                          <m:r>
                                            <a:rPr lang="zh-CN" altLang="en-US" sz="1600" i="1">
                                              <a:latin typeface="Cambria Math" panose="02040503050406030204" pitchFamily="18" charset="0"/>
                                            </a:rPr>
                                            <m:t>𝑥</m:t>
                                          </m:r>
                                        </m:e>
                                      </m:d>
                                      <m:r>
                                        <a:rPr lang="en-US" altLang="zh-CN" sz="1600" i="1">
                                          <a:latin typeface="Cambria Math" panose="02040503050406030204" pitchFamily="18" charset="0"/>
                                        </a:rPr>
                                        <m:t>)</m:t>
                                      </m:r>
                                    </m:e>
                                    <m:sup>
                                      <m:r>
                                        <a:rPr lang="en-US" altLang="zh-CN" sz="1600" i="1">
                                          <a:latin typeface="Cambria Math" panose="02040503050406030204" pitchFamily="18" charset="0"/>
                                          <a:cs typeface="Times New Roman" pitchFamily="18" charset="0"/>
                                        </a:rPr>
                                        <m:t>2</m:t>
                                      </m:r>
                                    </m:sup>
                                  </m:sSup>
                                </m:e>
                              </m:nary>
                            </m:e>
                          </m:nary>
                        </m:oMath>
                      </m:oMathPara>
                    </a14:m>
                    <a:endParaRPr lang="zh-CN" altLang="en-US" sz="1600" dirty="0"/>
                  </a:p>
                </p:txBody>
              </p:sp>
            </mc:Choice>
            <mc:Fallback xmlns="">
              <p:sp>
                <p:nvSpPr>
                  <p:cNvPr id="45" name="文本框 44">
                    <a:extLst>
                      <a:ext uri="{FF2B5EF4-FFF2-40B4-BE49-F238E27FC236}">
                        <a16:creationId xmlns:a16="http://schemas.microsoft.com/office/drawing/2014/main" id="{093B836A-AD61-435D-BB28-956C4066640E}"/>
                      </a:ext>
                    </a:extLst>
                  </p:cNvPr>
                  <p:cNvSpPr txBox="1">
                    <a:spLocks noRot="1" noChangeAspect="1" noMove="1" noResize="1" noEditPoints="1" noAdjustHandles="1" noChangeArrowheads="1" noChangeShapeType="1" noTextEdit="1"/>
                  </p:cNvSpPr>
                  <p:nvPr/>
                </p:nvSpPr>
                <p:spPr>
                  <a:xfrm>
                    <a:off x="3782615" y="4657728"/>
                    <a:ext cx="2142833" cy="700063"/>
                  </a:xfrm>
                  <a:prstGeom prst="rect">
                    <a:avLst/>
                  </a:prstGeom>
                  <a:blipFill>
                    <a:blip r:embed="rId7"/>
                    <a:stretch>
                      <a:fillRect b="-87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6" name="矩形 45">
                    <a:extLst>
                      <a:ext uri="{FF2B5EF4-FFF2-40B4-BE49-F238E27FC236}">
                        <a16:creationId xmlns:a16="http://schemas.microsoft.com/office/drawing/2014/main" xmlns="" id="{9BF3C18F-8279-43A4-9211-6BFE398413A8}"/>
                      </a:ext>
                    </a:extLst>
                  </p:cNvPr>
                  <p:cNvSpPr/>
                  <p:nvPr/>
                </p:nvSpPr>
                <p:spPr>
                  <a:xfrm>
                    <a:off x="3172072" y="4838483"/>
                    <a:ext cx="515981" cy="33855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1600" i="1">
                              <a:latin typeface="Cambria Math" panose="02040503050406030204" pitchFamily="18" charset="0"/>
                            </a:rPr>
                            <m:t>𝑀𝑖𝑛</m:t>
                          </m:r>
                        </m:oMath>
                      </m:oMathPara>
                    </a14:m>
                    <a:endParaRPr lang="zh-CN" altLang="en-US" sz="1600" i="1" dirty="0"/>
                  </a:p>
                </p:txBody>
              </p:sp>
            </mc:Choice>
            <mc:Fallback xmlns="">
              <p:sp>
                <p:nvSpPr>
                  <p:cNvPr id="46" name="矩形 45">
                    <a:extLst>
                      <a:ext uri="{FF2B5EF4-FFF2-40B4-BE49-F238E27FC236}">
                        <a16:creationId xmlns:a16="http://schemas.microsoft.com/office/drawing/2014/main" id="{9BF3C18F-8279-43A4-9211-6BFE398413A8}"/>
                      </a:ext>
                    </a:extLst>
                  </p:cNvPr>
                  <p:cNvSpPr>
                    <a:spLocks noRot="1" noChangeAspect="1" noMove="1" noResize="1" noEditPoints="1" noAdjustHandles="1" noChangeArrowheads="1" noChangeShapeType="1" noTextEdit="1"/>
                  </p:cNvSpPr>
                  <p:nvPr/>
                </p:nvSpPr>
                <p:spPr>
                  <a:xfrm>
                    <a:off x="3172072" y="4838483"/>
                    <a:ext cx="515981" cy="338554"/>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7" name="文本框 46">
                    <a:extLst>
                      <a:ext uri="{FF2B5EF4-FFF2-40B4-BE49-F238E27FC236}">
                        <a16:creationId xmlns:a16="http://schemas.microsoft.com/office/drawing/2014/main" xmlns="" id="{CF4AF473-091C-47C7-B967-A6342E8E4F2C}"/>
                      </a:ext>
                    </a:extLst>
                  </p:cNvPr>
                  <p:cNvSpPr txBox="1"/>
                  <p:nvPr/>
                </p:nvSpPr>
                <p:spPr>
                  <a:xfrm>
                    <a:off x="3191813" y="5118045"/>
                    <a:ext cx="3324436" cy="1377621"/>
                  </a:xfrm>
                  <a:prstGeom prst="rect">
                    <a:avLst/>
                  </a:prstGeom>
                  <a:noFill/>
                </p:spPr>
                <p:txBody>
                  <a:bodyPr wrap="none" lIns="0" tIns="0" rIns="0" bIns="0" rtlCol="0">
                    <a:spAutoFit/>
                  </a:bodyPr>
                  <a:lstStyle/>
                  <a:p>
                    <a:pPr>
                      <a:lnSpc>
                        <a:spcPct val="150000"/>
                      </a:lnSpc>
                    </a:pPr>
                    <a14:m>
                      <m:oMathPara xmlns:m="http://schemas.openxmlformats.org/officeDocument/2006/math">
                        <m:oMathParaPr>
                          <m:jc m:val="centerGroup"/>
                        </m:oMathParaPr>
                        <m:oMath xmlns:m="http://schemas.openxmlformats.org/officeDocument/2006/math">
                          <m:r>
                            <a:rPr lang="en-US" altLang="zh-CN" sz="1600" b="0" i="1" smtClean="0">
                              <a:latin typeface="Cambria Math" panose="02040503050406030204" pitchFamily="18" charset="0"/>
                            </a:rPr>
                            <m:t>𝑠</m:t>
                          </m:r>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𝑡</m:t>
                          </m:r>
                          <m:r>
                            <a:rPr lang="en-US" altLang="zh-CN" sz="1600" b="0" i="1" smtClean="0">
                              <a:latin typeface="Cambria Math" panose="02040503050406030204" pitchFamily="18" charset="0"/>
                            </a:rPr>
                            <m:t>.        </m:t>
                          </m:r>
                          <m:nary>
                            <m:naryPr>
                              <m:chr m:val="∑"/>
                              <m:ctrlPr>
                                <a:rPr lang="en-US" altLang="zh-CN" sz="1600" b="0" i="1" smtClean="0">
                                  <a:latin typeface="Cambria Math" panose="02040503050406030204" pitchFamily="18" charset="0"/>
                                </a:rPr>
                              </m:ctrlPr>
                            </m:naryPr>
                            <m:sub>
                              <m:r>
                                <m:rPr>
                                  <m:brk m:alnAt="23"/>
                                </m:rPr>
                                <a:rPr lang="en-US" altLang="zh-CN" sz="1600" b="0" i="1" smtClean="0">
                                  <a:latin typeface="Cambria Math" panose="02040503050406030204" pitchFamily="18" charset="0"/>
                                </a:rPr>
                                <m:t>𝑖</m:t>
                              </m:r>
                              <m:r>
                                <a:rPr lang="en-US" altLang="zh-CN" sz="1600" b="0" i="1" smtClean="0">
                                  <a:latin typeface="Cambria Math" panose="02040503050406030204" pitchFamily="18" charset="0"/>
                                </a:rPr>
                                <m:t>=1</m:t>
                              </m:r>
                            </m:sub>
                            <m:sup>
                              <m:r>
                                <a:rPr lang="en-US" altLang="zh-CN" sz="1600" b="0" i="1" smtClean="0">
                                  <a:latin typeface="Cambria Math" panose="02040503050406030204" pitchFamily="18" charset="0"/>
                                </a:rPr>
                                <m:t>𝑛</m:t>
                              </m:r>
                            </m:sup>
                            <m:e>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𝑥</m:t>
                                  </m:r>
                                </m:e>
                                <m:sub>
                                  <m:r>
                                    <a:rPr lang="en-US" altLang="zh-CN" sz="1600" b="0" i="1" smtClean="0">
                                      <a:latin typeface="Cambria Math" panose="02040503050406030204" pitchFamily="18" charset="0"/>
                                    </a:rPr>
                                    <m:t>𝑖</m:t>
                                  </m:r>
                                </m:sub>
                              </m:sSub>
                              <m:r>
                                <a:rPr lang="en-US" altLang="zh-CN" sz="1600" b="0" i="1" smtClean="0">
                                  <a:latin typeface="Cambria Math" panose="02040503050406030204" pitchFamily="18" charset="0"/>
                                </a:rPr>
                                <m:t>=1</m:t>
                              </m:r>
                            </m:e>
                          </m:nary>
                        </m:oMath>
                        <m:oMath xmlns:m="http://schemas.openxmlformats.org/officeDocument/2006/math">
                          <m:r>
                            <a:rPr lang="en-US" altLang="zh-CN" sz="1600" b="0" i="0" smtClean="0">
                              <a:latin typeface="Cambria Math" panose="02040503050406030204" pitchFamily="18" charset="0"/>
                            </a:rPr>
                            <m:t>              </m:t>
                          </m:r>
                          <m:r>
                            <a:rPr lang="en-US" altLang="zh-CN" sz="1600" b="0" i="1" smtClean="0">
                              <a:latin typeface="Cambria Math" panose="02040503050406030204" pitchFamily="18" charset="0"/>
                            </a:rPr>
                            <m:t> 0 </m:t>
                          </m:r>
                          <m:r>
                            <a:rPr lang="en-US" altLang="zh-CN" sz="1600" b="0" i="1" smtClean="0">
                              <a:latin typeface="Cambria Math" panose="02040503050406030204" pitchFamily="18" charset="0"/>
                              <a:ea typeface="Cambria Math" panose="02040503050406030204" pitchFamily="18" charset="0"/>
                            </a:rPr>
                            <m:t>≤ </m:t>
                          </m:r>
                          <m:sSub>
                            <m:sSubPr>
                              <m:ctrlPr>
                                <a:rPr lang="en-US" altLang="zh-CN" sz="1600" b="0" i="1" smtClean="0">
                                  <a:latin typeface="Cambria Math" panose="02040503050406030204" pitchFamily="18" charset="0"/>
                                  <a:ea typeface="Cambria Math" panose="02040503050406030204" pitchFamily="18" charset="0"/>
                                </a:rPr>
                              </m:ctrlPr>
                            </m:sSubPr>
                            <m:e>
                              <m:r>
                                <a:rPr lang="en-US" altLang="zh-CN" sz="1600" b="0" i="1" smtClean="0">
                                  <a:latin typeface="Cambria Math" panose="02040503050406030204" pitchFamily="18" charset="0"/>
                                  <a:ea typeface="Cambria Math" panose="02040503050406030204" pitchFamily="18" charset="0"/>
                                </a:rPr>
                                <m:t>𝑥</m:t>
                              </m:r>
                            </m:e>
                            <m:sub>
                              <m:r>
                                <a:rPr lang="en-US" altLang="zh-CN" sz="1600" b="0" i="1" smtClean="0">
                                  <a:latin typeface="Cambria Math" panose="02040503050406030204" pitchFamily="18" charset="0"/>
                                  <a:ea typeface="Cambria Math" panose="02040503050406030204" pitchFamily="18" charset="0"/>
                                </a:rPr>
                                <m:t>𝑖</m:t>
                              </m:r>
                              <m:r>
                                <a:rPr lang="en-US" altLang="zh-CN" sz="1600" b="0" i="1" smtClean="0">
                                  <a:latin typeface="Cambria Math" panose="02040503050406030204" pitchFamily="18" charset="0"/>
                                  <a:ea typeface="Cambria Math" panose="02040503050406030204" pitchFamily="18" charset="0"/>
                                </a:rPr>
                                <m:t> </m:t>
                              </m:r>
                            </m:sub>
                          </m:sSub>
                          <m:r>
                            <a:rPr lang="en-US" altLang="zh-CN" sz="1600" b="0" i="1" smtClean="0">
                              <a:latin typeface="Cambria Math" panose="02040503050406030204" pitchFamily="18" charset="0"/>
                              <a:ea typeface="Cambria Math" panose="02040503050406030204" pitchFamily="18" charset="0"/>
                            </a:rPr>
                            <m:t>≤1,  </m:t>
                          </m:r>
                          <m:r>
                            <a:rPr lang="en-US" altLang="zh-CN" sz="1600" b="0" i="1" smtClean="0">
                              <a:latin typeface="Cambria Math" panose="02040503050406030204" pitchFamily="18" charset="0"/>
                              <a:ea typeface="Cambria Math" panose="02040503050406030204" pitchFamily="18" charset="0"/>
                            </a:rPr>
                            <m:t>𝑖</m:t>
                          </m:r>
                          <m:r>
                            <a:rPr lang="en-US" altLang="zh-CN" sz="1600" b="0" i="1" smtClean="0">
                              <a:latin typeface="Cambria Math" panose="02040503050406030204" pitchFamily="18" charset="0"/>
                              <a:ea typeface="Cambria Math" panose="02040503050406030204" pitchFamily="18" charset="0"/>
                            </a:rPr>
                            <m:t>=1,2,⋯,</m:t>
                          </m:r>
                          <m:r>
                            <a:rPr lang="en-US" altLang="zh-CN" sz="1600" b="0" i="1" smtClean="0">
                              <a:latin typeface="Cambria Math" panose="02040503050406030204" pitchFamily="18" charset="0"/>
                              <a:ea typeface="Cambria Math" panose="02040503050406030204" pitchFamily="18" charset="0"/>
                            </a:rPr>
                            <m:t>𝑛</m:t>
                          </m:r>
                        </m:oMath>
                      </m:oMathPara>
                    </a14:m>
                    <a:endParaRPr lang="zh-CN" altLang="en-US" sz="1600" dirty="0"/>
                  </a:p>
                </p:txBody>
              </p:sp>
            </mc:Choice>
            <mc:Fallback xmlns="">
              <p:sp>
                <p:nvSpPr>
                  <p:cNvPr id="47" name="文本框 46">
                    <a:extLst>
                      <a:ext uri="{FF2B5EF4-FFF2-40B4-BE49-F238E27FC236}">
                        <a16:creationId xmlns:a16="http://schemas.microsoft.com/office/drawing/2014/main" id="{CF4AF473-091C-47C7-B967-A6342E8E4F2C}"/>
                      </a:ext>
                    </a:extLst>
                  </p:cNvPr>
                  <p:cNvSpPr txBox="1">
                    <a:spLocks noRot="1" noChangeAspect="1" noMove="1" noResize="1" noEditPoints="1" noAdjustHandles="1" noChangeArrowheads="1" noChangeShapeType="1" noTextEdit="1"/>
                  </p:cNvSpPr>
                  <p:nvPr/>
                </p:nvSpPr>
                <p:spPr>
                  <a:xfrm>
                    <a:off x="3191813" y="5118045"/>
                    <a:ext cx="3324436" cy="1377621"/>
                  </a:xfrm>
                  <a:prstGeom prst="rect">
                    <a:avLst/>
                  </a:prstGeom>
                  <a:blipFill>
                    <a:blip r:embed="rId9"/>
                    <a:stretch>
                      <a:fillRect/>
                    </a:stretch>
                  </a:blipFill>
                </p:spPr>
                <p:txBody>
                  <a:bodyPr/>
                  <a:lstStyle/>
                  <a:p>
                    <a:r>
                      <a:rPr lang="zh-CN" altLang="en-US">
                        <a:noFill/>
                      </a:rPr>
                      <a:t> </a:t>
                    </a:r>
                  </a:p>
                </p:txBody>
              </p:sp>
            </mc:Fallback>
          </mc:AlternateContent>
        </p:grpSp>
      </p:grpSp>
      <p:sp>
        <p:nvSpPr>
          <p:cNvPr id="49" name="灯片编号占位符 3"/>
          <p:cNvSpPr>
            <a:spLocks noGrp="1"/>
          </p:cNvSpPr>
          <p:nvPr>
            <p:ph type="sldNum" sz="quarter" idx="12"/>
          </p:nvPr>
        </p:nvSpPr>
        <p:spPr>
          <a:xfrm>
            <a:off x="9216899" y="6353269"/>
            <a:ext cx="2743200" cy="365125"/>
          </a:xfrm>
        </p:spPr>
        <p:txBody>
          <a:bodyPr/>
          <a:lstStyle/>
          <a:p>
            <a:fld id="{1827CD8D-0C45-4313-8514-3276C2338651}" type="slidenum">
              <a:rPr lang="zh-CN" altLang="en-US" smtClean="0"/>
              <a:pPr/>
              <a:t>24</a:t>
            </a:fld>
            <a:endParaRPr lang="zh-CN" altLang="en-US" dirty="0"/>
          </a:p>
        </p:txBody>
      </p:sp>
      <p:sp>
        <p:nvSpPr>
          <p:cNvPr id="51" name="文本框 50"/>
          <p:cNvSpPr txBox="1"/>
          <p:nvPr/>
        </p:nvSpPr>
        <p:spPr>
          <a:xfrm>
            <a:off x="353750" y="960949"/>
            <a:ext cx="1335350" cy="369332"/>
          </a:xfrm>
          <a:prstGeom prst="rect">
            <a:avLst/>
          </a:prstGeom>
          <a:solidFill>
            <a:srgbClr val="9C0308"/>
          </a:solidFill>
        </p:spPr>
        <p:txBody>
          <a:bodyPr wrap="square" rtlCol="0">
            <a:spAutoFit/>
          </a:bodyPr>
          <a:lstStyle/>
          <a:p>
            <a:pPr algn="ctr"/>
            <a:r>
              <a:rPr lang="zh-CN" altLang="en-US" dirty="0">
                <a:solidFill>
                  <a:schemeClr val="bg1"/>
                </a:solidFill>
              </a:rPr>
              <a:t>数学实现</a:t>
            </a:r>
          </a:p>
        </p:txBody>
      </p:sp>
    </p:spTree>
    <p:extLst>
      <p:ext uri="{BB962C8B-B14F-4D97-AF65-F5344CB8AC3E}">
        <p14:creationId xmlns:p14="http://schemas.microsoft.com/office/powerpoint/2010/main" val="9907999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0"/>
          <p:cNvSpPr>
            <a:spLocks noGrp="1"/>
          </p:cNvSpPr>
          <p:nvPr>
            <p:ph type="title"/>
          </p:nvPr>
        </p:nvSpPr>
        <p:spPr>
          <a:xfrm>
            <a:off x="478261" y="-16162"/>
            <a:ext cx="10338100" cy="1072212"/>
          </a:xfrm>
        </p:spPr>
        <p:txBody>
          <a:bodyPr/>
          <a:lstStyle/>
          <a:p>
            <a:r>
              <a:rPr lang="zh-CN" altLang="en-US" dirty="0"/>
              <a:t>风险平价</a:t>
            </a:r>
          </a:p>
        </p:txBody>
      </p:sp>
      <p:grpSp>
        <p:nvGrpSpPr>
          <p:cNvPr id="7" name="组合 6">
            <a:extLst>
              <a:ext uri="{FF2B5EF4-FFF2-40B4-BE49-F238E27FC236}">
                <a16:creationId xmlns:a16="http://schemas.microsoft.com/office/drawing/2014/main" xmlns="" id="{B8FEE3AC-6D0F-4704-91D2-AE5E15CF04AF}"/>
              </a:ext>
            </a:extLst>
          </p:cNvPr>
          <p:cNvGrpSpPr/>
          <p:nvPr/>
        </p:nvGrpSpPr>
        <p:grpSpPr>
          <a:xfrm>
            <a:off x="868552" y="1267773"/>
            <a:ext cx="11068167" cy="1106293"/>
            <a:chOff x="572586" y="555304"/>
            <a:chExt cx="11068167" cy="1106293"/>
          </a:xfrm>
        </p:grpSpPr>
        <p:sp>
          <p:nvSpPr>
            <p:cNvPr id="8" name="TextBox 4">
              <a:extLst>
                <a:ext uri="{FF2B5EF4-FFF2-40B4-BE49-F238E27FC236}">
                  <a16:creationId xmlns:a16="http://schemas.microsoft.com/office/drawing/2014/main" xmlns="" id="{CA04A69E-B7DA-44D5-9F29-7755130F1B7B}"/>
                </a:ext>
              </a:extLst>
            </p:cNvPr>
            <p:cNvSpPr txBox="1"/>
            <p:nvPr/>
          </p:nvSpPr>
          <p:spPr>
            <a:xfrm>
              <a:off x="572586" y="555304"/>
              <a:ext cx="11068167" cy="607410"/>
            </a:xfrm>
            <a:prstGeom prst="rect">
              <a:avLst/>
            </a:prstGeom>
            <a:noFill/>
          </p:spPr>
          <p:txBody>
            <a:bodyPr wrap="square" rtlCol="0">
              <a:spAutoFit/>
            </a:bodyPr>
            <a:lstStyle/>
            <a:p>
              <a:pPr>
                <a:lnSpc>
                  <a:spcPct val="300000"/>
                </a:lnSpc>
                <a:buFont typeface="Wingdings" pitchFamily="2" charset="2"/>
                <a:buChar char="u"/>
              </a:pPr>
              <a:r>
                <a:rPr lang="zh-CN" altLang="en-US" sz="1400" b="1" dirty="0">
                  <a:latin typeface="+mn-ea"/>
                  <a:cs typeface="Times New Roman" pitchFamily="18" charset="0"/>
                </a:rPr>
                <a:t> 在一定条件下存在解析解</a:t>
              </a:r>
              <a:r>
                <a:rPr lang="zh-CN" altLang="en-US" sz="1400" b="1" dirty="0">
                  <a:latin typeface="+mn-ea"/>
                  <a:ea typeface="+mn-ea"/>
                  <a:cs typeface="Times New Roman" pitchFamily="18" charset="0"/>
                </a:rPr>
                <a:t>：</a:t>
              </a:r>
              <a:endParaRPr lang="en-US" altLang="zh-CN" sz="1400" b="1" dirty="0">
                <a:latin typeface="+mn-ea"/>
                <a:ea typeface="+mn-ea"/>
                <a:cs typeface="Times New Roman" pitchFamily="18" charset="0"/>
              </a:endParaRPr>
            </a:p>
          </p:txBody>
        </p:sp>
        <p:sp>
          <p:nvSpPr>
            <p:cNvPr id="48" name="文本框 47">
              <a:extLst>
                <a:ext uri="{FF2B5EF4-FFF2-40B4-BE49-F238E27FC236}">
                  <a16:creationId xmlns:a16="http://schemas.microsoft.com/office/drawing/2014/main" xmlns="" id="{B6C0DC48-E1CF-4A1E-A1E5-084B41AA59B4}"/>
                </a:ext>
              </a:extLst>
            </p:cNvPr>
            <p:cNvSpPr txBox="1"/>
            <p:nvPr/>
          </p:nvSpPr>
          <p:spPr>
            <a:xfrm>
              <a:off x="920116" y="1287969"/>
              <a:ext cx="6503703" cy="373628"/>
            </a:xfrm>
            <a:prstGeom prst="rect">
              <a:avLst/>
            </a:prstGeom>
            <a:noFill/>
          </p:spPr>
          <p:txBody>
            <a:bodyPr wrap="none" rtlCol="0">
              <a:spAutoFit/>
            </a:bodyPr>
            <a:lstStyle/>
            <a:p>
              <a:pPr indent="-285750">
                <a:lnSpc>
                  <a:spcPct val="150000"/>
                </a:lnSpc>
                <a:buFont typeface="Arial" panose="020B0604020202020204" pitchFamily="34" charset="0"/>
                <a:buChar char="•"/>
              </a:pPr>
              <a:r>
                <a:rPr lang="zh-CN" altLang="en-US" sz="1400" dirty="0">
                  <a:latin typeface="+mn-ea"/>
                  <a:cs typeface="Times New Roman" pitchFamily="18" charset="0"/>
                </a:rPr>
                <a:t>原始风险平价策略：资产权重取决于</a:t>
              </a:r>
              <a:r>
                <a:rPr lang="en-US" altLang="zh-CN" sz="1400" dirty="0">
                  <a:latin typeface="+mn-ea"/>
                  <a:cs typeface="Times New Roman" pitchFamily="18" charset="0"/>
                </a:rPr>
                <a:t>1/</a:t>
              </a:r>
              <a:r>
                <a:rPr lang="zh-CN" altLang="en-US" sz="1400" dirty="0">
                  <a:latin typeface="+mn-ea"/>
                  <a:cs typeface="Times New Roman" pitchFamily="18" charset="0"/>
                </a:rPr>
                <a:t>𝜎，</a:t>
              </a:r>
              <a:r>
                <a:rPr lang="zh-CN" altLang="en-US" sz="1400" b="1" dirty="0">
                  <a:solidFill>
                    <a:srgbClr val="9C0308"/>
                  </a:solidFill>
                  <a:latin typeface="+mn-ea"/>
                  <a:cs typeface="Times New Roman" pitchFamily="18" charset="0"/>
                </a:rPr>
                <a:t>假设各资产间存在相同相关系数</a:t>
              </a:r>
              <a:r>
                <a:rPr lang="en-US" altLang="zh-CN" sz="1400" b="1" dirty="0">
                  <a:solidFill>
                    <a:srgbClr val="9C0308"/>
                  </a:solidFill>
                  <a:latin typeface="+mn-ea"/>
                  <a:cs typeface="Times New Roman" pitchFamily="18" charset="0"/>
                </a:rPr>
                <a:t>ρ</a:t>
              </a:r>
              <a:endParaRPr lang="zh-CN" altLang="en-US" sz="1400" b="1" dirty="0">
                <a:solidFill>
                  <a:srgbClr val="9C0308"/>
                </a:solidFill>
                <a:latin typeface="+mn-ea"/>
                <a:cs typeface="Times New Roman" pitchFamily="18" charset="0"/>
              </a:endParaRPr>
            </a:p>
          </p:txBody>
        </p:sp>
      </p:grpSp>
      <p:grpSp>
        <p:nvGrpSpPr>
          <p:cNvPr id="22" name="组合 21"/>
          <p:cNvGrpSpPr/>
          <p:nvPr/>
        </p:nvGrpSpPr>
        <p:grpSpPr>
          <a:xfrm>
            <a:off x="1557134" y="2620102"/>
            <a:ext cx="9150369" cy="1110864"/>
            <a:chOff x="1565874" y="2797806"/>
            <a:chExt cx="9387304" cy="1114689"/>
          </a:xfrm>
        </p:grpSpPr>
        <p:grpSp>
          <p:nvGrpSpPr>
            <p:cNvPr id="15" name="组合 14"/>
            <p:cNvGrpSpPr/>
            <p:nvPr/>
          </p:nvGrpSpPr>
          <p:grpSpPr>
            <a:xfrm>
              <a:off x="1632882" y="2902249"/>
              <a:ext cx="9320296" cy="1010246"/>
              <a:chOff x="1205196" y="3583818"/>
              <a:chExt cx="9320296" cy="1010246"/>
            </a:xfrm>
          </p:grpSpPr>
          <p:pic>
            <p:nvPicPr>
              <p:cNvPr id="2" name="图片 1"/>
              <p:cNvPicPr>
                <a:picLocks noChangeAspect="1"/>
              </p:cNvPicPr>
              <p:nvPr/>
            </p:nvPicPr>
            <p:blipFill>
              <a:blip r:embed="rId3"/>
              <a:stretch>
                <a:fillRect/>
              </a:stretch>
            </p:blipFill>
            <p:spPr>
              <a:xfrm>
                <a:off x="1205196" y="3735454"/>
                <a:ext cx="6005687" cy="644962"/>
              </a:xfrm>
              <a:prstGeom prst="rect">
                <a:avLst/>
              </a:prstGeom>
            </p:spPr>
          </p:pic>
          <p:pic>
            <p:nvPicPr>
              <p:cNvPr id="14" name="图片 13"/>
              <p:cNvPicPr>
                <a:picLocks noChangeAspect="1"/>
              </p:cNvPicPr>
              <p:nvPr/>
            </p:nvPicPr>
            <p:blipFill>
              <a:blip r:embed="rId4"/>
              <a:stretch>
                <a:fillRect/>
              </a:stretch>
            </p:blipFill>
            <p:spPr>
              <a:xfrm>
                <a:off x="7210883" y="3583818"/>
                <a:ext cx="3314609" cy="1010246"/>
              </a:xfrm>
              <a:prstGeom prst="rect">
                <a:avLst/>
              </a:prstGeom>
            </p:spPr>
          </p:pic>
        </p:grpSp>
        <p:pic>
          <p:nvPicPr>
            <p:cNvPr id="19" name="图片 18"/>
            <p:cNvPicPr>
              <a:picLocks noChangeAspect="1"/>
            </p:cNvPicPr>
            <p:nvPr/>
          </p:nvPicPr>
          <p:blipFill>
            <a:blip r:embed="rId5"/>
            <a:stretch>
              <a:fillRect/>
            </a:stretch>
          </p:blipFill>
          <p:spPr>
            <a:xfrm>
              <a:off x="1565874" y="2797806"/>
              <a:ext cx="1222996" cy="659677"/>
            </a:xfrm>
            <a:prstGeom prst="rect">
              <a:avLst/>
            </a:prstGeom>
          </p:spPr>
        </p:pic>
      </p:grpSp>
      <p:grpSp>
        <p:nvGrpSpPr>
          <p:cNvPr id="31" name="组合 30">
            <a:extLst>
              <a:ext uri="{FF2B5EF4-FFF2-40B4-BE49-F238E27FC236}">
                <a16:creationId xmlns:a16="http://schemas.microsoft.com/office/drawing/2014/main" xmlns="" id="{B8FEE3AC-6D0F-4704-91D2-AE5E15CF04AF}"/>
              </a:ext>
            </a:extLst>
          </p:cNvPr>
          <p:cNvGrpSpPr/>
          <p:nvPr/>
        </p:nvGrpSpPr>
        <p:grpSpPr>
          <a:xfrm>
            <a:off x="916329" y="3524758"/>
            <a:ext cx="11068167" cy="1097701"/>
            <a:chOff x="572586" y="555304"/>
            <a:chExt cx="11068167" cy="1097701"/>
          </a:xfrm>
        </p:grpSpPr>
        <p:sp>
          <p:nvSpPr>
            <p:cNvPr id="32" name="TextBox 4">
              <a:extLst>
                <a:ext uri="{FF2B5EF4-FFF2-40B4-BE49-F238E27FC236}">
                  <a16:creationId xmlns:a16="http://schemas.microsoft.com/office/drawing/2014/main" xmlns="" id="{CA04A69E-B7DA-44D5-9F29-7755130F1B7B}"/>
                </a:ext>
              </a:extLst>
            </p:cNvPr>
            <p:cNvSpPr txBox="1"/>
            <p:nvPr/>
          </p:nvSpPr>
          <p:spPr>
            <a:xfrm>
              <a:off x="572586" y="555304"/>
              <a:ext cx="11068167" cy="738664"/>
            </a:xfrm>
            <a:prstGeom prst="rect">
              <a:avLst/>
            </a:prstGeom>
            <a:noFill/>
          </p:spPr>
          <p:txBody>
            <a:bodyPr wrap="square" rtlCol="0">
              <a:spAutoFit/>
            </a:bodyPr>
            <a:lstStyle/>
            <a:p>
              <a:pPr>
                <a:lnSpc>
                  <a:spcPct val="300000"/>
                </a:lnSpc>
                <a:buFont typeface="Wingdings" pitchFamily="2" charset="2"/>
                <a:buChar char="u"/>
              </a:pPr>
              <a:r>
                <a:rPr lang="zh-CN" altLang="en-US" sz="1400" b="1" dirty="0">
                  <a:latin typeface="+mn-ea"/>
                  <a:cs typeface="Times New Roman" pitchFamily="18" charset="0"/>
                </a:rPr>
                <a:t> 通常的数值解解法</a:t>
              </a:r>
              <a:r>
                <a:rPr lang="zh-CN" altLang="en-US" sz="1400" b="1" dirty="0">
                  <a:latin typeface="+mn-ea"/>
                  <a:ea typeface="+mn-ea"/>
                  <a:cs typeface="Times New Roman" pitchFamily="18" charset="0"/>
                </a:rPr>
                <a:t>：</a:t>
              </a:r>
              <a:endParaRPr lang="en-US" altLang="zh-CN" sz="1400" b="1" dirty="0">
                <a:latin typeface="+mn-ea"/>
                <a:ea typeface="+mn-ea"/>
                <a:cs typeface="Times New Roman" pitchFamily="18" charset="0"/>
              </a:endParaRPr>
            </a:p>
          </p:txBody>
        </p:sp>
        <p:sp>
          <p:nvSpPr>
            <p:cNvPr id="33" name="文本框 32">
              <a:extLst>
                <a:ext uri="{FF2B5EF4-FFF2-40B4-BE49-F238E27FC236}">
                  <a16:creationId xmlns:a16="http://schemas.microsoft.com/office/drawing/2014/main" xmlns="" id="{B6C0DC48-E1CF-4A1E-A1E5-084B41AA59B4}"/>
                </a:ext>
              </a:extLst>
            </p:cNvPr>
            <p:cNvSpPr txBox="1"/>
            <p:nvPr/>
          </p:nvSpPr>
          <p:spPr>
            <a:xfrm>
              <a:off x="920116" y="1287969"/>
              <a:ext cx="5859296" cy="365036"/>
            </a:xfrm>
            <a:prstGeom prst="rect">
              <a:avLst/>
            </a:prstGeom>
            <a:noFill/>
          </p:spPr>
          <p:txBody>
            <a:bodyPr wrap="none" rtlCol="0">
              <a:spAutoFit/>
            </a:bodyPr>
            <a:lstStyle/>
            <a:p>
              <a:pPr indent="-285750">
                <a:lnSpc>
                  <a:spcPct val="150000"/>
                </a:lnSpc>
                <a:buFont typeface="Arial" panose="020B0604020202020204" pitchFamily="34" charset="0"/>
                <a:buChar char="•"/>
              </a:pPr>
              <a:r>
                <a:rPr lang="zh-CN" altLang="en-US" sz="1400" dirty="0">
                  <a:latin typeface="+mn-ea"/>
                  <a:cs typeface="Times New Roman" pitchFamily="18" charset="0"/>
                </a:rPr>
                <a:t>最优风险平价策略：非线性规划，不要求各资产间存在相同相关系数</a:t>
              </a:r>
            </a:p>
          </p:txBody>
        </p:sp>
      </p:grpSp>
      <p:sp>
        <p:nvSpPr>
          <p:cNvPr id="42" name="灯片编号占位符 3"/>
          <p:cNvSpPr>
            <a:spLocks noGrp="1"/>
          </p:cNvSpPr>
          <p:nvPr>
            <p:ph type="sldNum" sz="quarter" idx="12"/>
          </p:nvPr>
        </p:nvSpPr>
        <p:spPr>
          <a:xfrm>
            <a:off x="9216899" y="6353269"/>
            <a:ext cx="2743200" cy="365125"/>
          </a:xfrm>
        </p:spPr>
        <p:txBody>
          <a:bodyPr/>
          <a:lstStyle/>
          <a:p>
            <a:fld id="{1827CD8D-0C45-4313-8514-3276C2338651}" type="slidenum">
              <a:rPr lang="zh-CN" altLang="en-US" smtClean="0"/>
              <a:pPr/>
              <a:t>25</a:t>
            </a:fld>
            <a:endParaRPr lang="zh-CN" altLang="en-US" dirty="0"/>
          </a:p>
        </p:txBody>
      </p:sp>
      <p:grpSp>
        <p:nvGrpSpPr>
          <p:cNvPr id="26" name="组合 25"/>
          <p:cNvGrpSpPr/>
          <p:nvPr/>
        </p:nvGrpSpPr>
        <p:grpSpPr>
          <a:xfrm>
            <a:off x="1557134" y="4520672"/>
            <a:ext cx="6545249" cy="1377621"/>
            <a:chOff x="2164530" y="5075910"/>
            <a:chExt cx="6545249" cy="1377621"/>
          </a:xfrm>
        </p:grpSpPr>
        <mc:AlternateContent xmlns:mc="http://schemas.openxmlformats.org/markup-compatibility/2006" xmlns:a14="http://schemas.microsoft.com/office/drawing/2010/main">
          <mc:Choice Requires="a14">
            <p:sp>
              <p:nvSpPr>
                <p:cNvPr id="49" name="文本框 48">
                  <a:extLst>
                    <a:ext uri="{FF2B5EF4-FFF2-40B4-BE49-F238E27FC236}">
                      <a16:creationId xmlns:a16="http://schemas.microsoft.com/office/drawing/2014/main" xmlns="" id="{093B836A-AD61-435D-BB28-956C4066640E}"/>
                    </a:ext>
                  </a:extLst>
                </p:cNvPr>
                <p:cNvSpPr txBox="1"/>
                <p:nvPr/>
              </p:nvSpPr>
              <p:spPr>
                <a:xfrm>
                  <a:off x="2775073" y="5426483"/>
                  <a:ext cx="2142833" cy="70006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nary>
                          <m:naryPr>
                            <m:chr m:val="∑"/>
                            <m:ctrlPr>
                              <a:rPr lang="zh-CN" altLang="en-US" sz="1600" i="1" smtClean="0">
                                <a:latin typeface="Cambria Math" panose="02040503050406030204" pitchFamily="18" charset="0"/>
                              </a:rPr>
                            </m:ctrlPr>
                          </m:naryPr>
                          <m:sub>
                            <m:r>
                              <m:rPr>
                                <m:brk m:alnAt="23"/>
                              </m:rPr>
                              <a:rPr lang="en-US" altLang="zh-CN" sz="1600" b="0" i="1" smtClean="0">
                                <a:latin typeface="Cambria Math" panose="02040503050406030204" pitchFamily="18" charset="0"/>
                              </a:rPr>
                              <m:t>𝑗</m:t>
                            </m:r>
                            <m:r>
                              <a:rPr lang="en-US" altLang="zh-CN" sz="1600" b="0" i="1" smtClean="0">
                                <a:latin typeface="Cambria Math" panose="02040503050406030204" pitchFamily="18" charset="0"/>
                              </a:rPr>
                              <m:t>=1</m:t>
                            </m:r>
                          </m:sub>
                          <m:sup>
                            <m:r>
                              <a:rPr lang="en-US" altLang="zh-CN" sz="1600" b="0" i="1" smtClean="0">
                                <a:latin typeface="Cambria Math" panose="02040503050406030204" pitchFamily="18" charset="0"/>
                              </a:rPr>
                              <m:t>𝑛</m:t>
                            </m:r>
                          </m:sup>
                          <m:e>
                            <m:nary>
                              <m:naryPr>
                                <m:chr m:val="∑"/>
                                <m:ctrlPr>
                                  <a:rPr lang="zh-CN" altLang="en-US" sz="1600" i="1">
                                    <a:latin typeface="Cambria Math" panose="02040503050406030204" pitchFamily="18" charset="0"/>
                                  </a:rPr>
                                </m:ctrlPr>
                              </m:naryPr>
                              <m:sub>
                                <m:r>
                                  <m:rPr>
                                    <m:brk m:alnAt="23"/>
                                  </m:rPr>
                                  <a:rPr lang="en-US" altLang="zh-CN" sz="1600" b="0" i="1" smtClean="0">
                                    <a:latin typeface="Cambria Math" panose="02040503050406030204" pitchFamily="18" charset="0"/>
                                  </a:rPr>
                                  <m:t>𝑖</m:t>
                                </m:r>
                                <m:r>
                                  <a:rPr lang="en-US" altLang="zh-CN" sz="1600" b="0" i="1" smtClean="0">
                                    <a:latin typeface="Cambria Math" panose="02040503050406030204" pitchFamily="18" charset="0"/>
                                  </a:rPr>
                                  <m:t>=1</m:t>
                                </m:r>
                              </m:sub>
                              <m:sup>
                                <m:r>
                                  <a:rPr lang="en-US" altLang="zh-CN" sz="1600" b="0" i="1" smtClean="0">
                                    <a:latin typeface="Cambria Math" panose="02040503050406030204" pitchFamily="18" charset="0"/>
                                  </a:rPr>
                                  <m:t>𝑛</m:t>
                                </m:r>
                              </m:sup>
                              <m:e>
                                <m:sSup>
                                  <m:sSupPr>
                                    <m:ctrlPr>
                                      <a:rPr lang="en-US" altLang="zh-CN" sz="1600" i="1">
                                        <a:latin typeface="Cambria Math" panose="02040503050406030204" pitchFamily="18" charset="0"/>
                                        <a:cs typeface="Times New Roman" pitchFamily="18" charset="0"/>
                                      </a:rPr>
                                    </m:ctrlPr>
                                  </m:sSupPr>
                                  <m:e>
                                    <m:sSub>
                                      <m:sSubPr>
                                        <m:ctrlPr>
                                          <a:rPr lang="zh-CN" altLang="en-US" sz="1600" i="1">
                                            <a:latin typeface="Cambria Math" panose="02040503050406030204" pitchFamily="18" charset="0"/>
                                          </a:rPr>
                                        </m:ctrlPr>
                                      </m:sSubPr>
                                      <m:e>
                                        <m:r>
                                          <a:rPr lang="en-US" altLang="zh-CN" sz="1600" i="1">
                                            <a:latin typeface="Cambria Math" panose="02040503050406030204" pitchFamily="18" charset="0"/>
                                          </a:rPr>
                                          <m:t>(</m:t>
                                        </m:r>
                                        <m:r>
                                          <a:rPr lang="zh-CN" altLang="en-US" sz="1600" i="1">
                                            <a:latin typeface="Cambria Math" panose="02040503050406030204" pitchFamily="18" charset="0"/>
                                          </a:rPr>
                                          <m:t>𝜎</m:t>
                                        </m:r>
                                      </m:e>
                                      <m:sub>
                                        <m:r>
                                          <a:rPr lang="zh-CN" altLang="en-US" sz="1600" i="1">
                                            <a:latin typeface="Cambria Math" panose="02040503050406030204" pitchFamily="18" charset="0"/>
                                          </a:rPr>
                                          <m:t>𝑖</m:t>
                                        </m:r>
                                      </m:sub>
                                    </m:sSub>
                                    <m:d>
                                      <m:dPr>
                                        <m:ctrlPr>
                                          <a:rPr lang="zh-CN" altLang="en-US" sz="1600" i="1">
                                            <a:latin typeface="Cambria Math" panose="02040503050406030204" pitchFamily="18" charset="0"/>
                                          </a:rPr>
                                        </m:ctrlPr>
                                      </m:dPr>
                                      <m:e>
                                        <m:r>
                                          <a:rPr lang="zh-CN" altLang="en-US" sz="1600" i="1">
                                            <a:latin typeface="Cambria Math" panose="02040503050406030204" pitchFamily="18" charset="0"/>
                                          </a:rPr>
                                          <m:t>𝑥</m:t>
                                        </m:r>
                                      </m:e>
                                    </m:d>
                                    <m:r>
                                      <a:rPr lang="zh-CN" altLang="en-US" sz="1600">
                                        <a:latin typeface="Cambria Math" panose="02040503050406030204" pitchFamily="18" charset="0"/>
                                      </a:rPr>
                                      <m:t>−</m:t>
                                    </m:r>
                                    <m:sSub>
                                      <m:sSubPr>
                                        <m:ctrlPr>
                                          <a:rPr lang="zh-CN" altLang="en-US" sz="1600" i="1">
                                            <a:latin typeface="Cambria Math" panose="02040503050406030204" pitchFamily="18" charset="0"/>
                                          </a:rPr>
                                        </m:ctrlPr>
                                      </m:sSubPr>
                                      <m:e>
                                        <m:r>
                                          <a:rPr lang="zh-CN" altLang="en-US" sz="1600" i="1">
                                            <a:latin typeface="Cambria Math" panose="02040503050406030204" pitchFamily="18" charset="0"/>
                                          </a:rPr>
                                          <m:t>𝜎</m:t>
                                        </m:r>
                                      </m:e>
                                      <m:sub>
                                        <m:r>
                                          <a:rPr lang="zh-CN" altLang="en-US" sz="1600" i="1">
                                            <a:latin typeface="Cambria Math" panose="02040503050406030204" pitchFamily="18" charset="0"/>
                                          </a:rPr>
                                          <m:t>𝑗</m:t>
                                        </m:r>
                                      </m:sub>
                                    </m:sSub>
                                    <m:d>
                                      <m:dPr>
                                        <m:ctrlPr>
                                          <a:rPr lang="zh-CN" altLang="en-US" sz="1600" i="1">
                                            <a:latin typeface="Cambria Math" panose="02040503050406030204" pitchFamily="18" charset="0"/>
                                          </a:rPr>
                                        </m:ctrlPr>
                                      </m:dPr>
                                      <m:e>
                                        <m:r>
                                          <a:rPr lang="zh-CN" altLang="en-US" sz="1600" i="1">
                                            <a:latin typeface="Cambria Math" panose="02040503050406030204" pitchFamily="18" charset="0"/>
                                          </a:rPr>
                                          <m:t>𝑥</m:t>
                                        </m:r>
                                      </m:e>
                                    </m:d>
                                    <m:r>
                                      <a:rPr lang="en-US" altLang="zh-CN" sz="1600" i="1">
                                        <a:latin typeface="Cambria Math" panose="02040503050406030204" pitchFamily="18" charset="0"/>
                                      </a:rPr>
                                      <m:t>)</m:t>
                                    </m:r>
                                  </m:e>
                                  <m:sup>
                                    <m:r>
                                      <a:rPr lang="en-US" altLang="zh-CN" sz="1600" i="1">
                                        <a:latin typeface="Cambria Math" panose="02040503050406030204" pitchFamily="18" charset="0"/>
                                        <a:cs typeface="Times New Roman" pitchFamily="18" charset="0"/>
                                      </a:rPr>
                                      <m:t>2</m:t>
                                    </m:r>
                                  </m:sup>
                                </m:sSup>
                              </m:e>
                            </m:nary>
                          </m:e>
                        </m:nary>
                      </m:oMath>
                    </m:oMathPara>
                  </a14:m>
                  <a:endParaRPr lang="zh-CN" altLang="en-US" sz="1600" dirty="0"/>
                </a:p>
              </p:txBody>
            </p:sp>
          </mc:Choice>
          <mc:Fallback xmlns="">
            <p:sp>
              <p:nvSpPr>
                <p:cNvPr id="49" name="文本框 48">
                  <a:extLst>
                    <a:ext uri="{FF2B5EF4-FFF2-40B4-BE49-F238E27FC236}">
                      <a16:creationId xmlns:a16="http://schemas.microsoft.com/office/drawing/2014/main" id="{093B836A-AD61-435D-BB28-956C4066640E}"/>
                    </a:ext>
                  </a:extLst>
                </p:cNvPr>
                <p:cNvSpPr txBox="1">
                  <a:spLocks noRot="1" noChangeAspect="1" noMove="1" noResize="1" noEditPoints="1" noAdjustHandles="1" noChangeArrowheads="1" noChangeShapeType="1" noTextEdit="1"/>
                </p:cNvSpPr>
                <p:nvPr/>
              </p:nvSpPr>
              <p:spPr>
                <a:xfrm>
                  <a:off x="2775073" y="5426483"/>
                  <a:ext cx="2142833" cy="700063"/>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0" name="矩形 49">
                  <a:extLst>
                    <a:ext uri="{FF2B5EF4-FFF2-40B4-BE49-F238E27FC236}">
                      <a16:creationId xmlns:a16="http://schemas.microsoft.com/office/drawing/2014/main" xmlns="" id="{9BF3C18F-8279-43A4-9211-6BFE398413A8}"/>
                    </a:ext>
                  </a:extLst>
                </p:cNvPr>
                <p:cNvSpPr/>
                <p:nvPr/>
              </p:nvSpPr>
              <p:spPr>
                <a:xfrm>
                  <a:off x="2164530" y="5607238"/>
                  <a:ext cx="515981" cy="33855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1600" i="1">
                            <a:latin typeface="Cambria Math" panose="02040503050406030204" pitchFamily="18" charset="0"/>
                          </a:rPr>
                          <m:t>𝑀𝑖𝑛</m:t>
                        </m:r>
                      </m:oMath>
                    </m:oMathPara>
                  </a14:m>
                  <a:endParaRPr lang="zh-CN" altLang="en-US" sz="1600" i="1" dirty="0"/>
                </a:p>
              </p:txBody>
            </p:sp>
          </mc:Choice>
          <mc:Fallback xmlns="">
            <p:sp>
              <p:nvSpPr>
                <p:cNvPr id="50" name="矩形 49">
                  <a:extLst>
                    <a:ext uri="{FF2B5EF4-FFF2-40B4-BE49-F238E27FC236}">
                      <a16:creationId xmlns:a16="http://schemas.microsoft.com/office/drawing/2014/main" id="{9BF3C18F-8279-43A4-9211-6BFE398413A8}"/>
                    </a:ext>
                  </a:extLst>
                </p:cNvPr>
                <p:cNvSpPr>
                  <a:spLocks noRot="1" noChangeAspect="1" noMove="1" noResize="1" noEditPoints="1" noAdjustHandles="1" noChangeArrowheads="1" noChangeShapeType="1" noTextEdit="1"/>
                </p:cNvSpPr>
                <p:nvPr/>
              </p:nvSpPr>
              <p:spPr>
                <a:xfrm>
                  <a:off x="2164530" y="5607238"/>
                  <a:ext cx="515981" cy="338554"/>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1" name="文本框 50">
                  <a:extLst>
                    <a:ext uri="{FF2B5EF4-FFF2-40B4-BE49-F238E27FC236}">
                      <a16:creationId xmlns:a16="http://schemas.microsoft.com/office/drawing/2014/main" xmlns="" id="{CF4AF473-091C-47C7-B967-A6342E8E4F2C}"/>
                    </a:ext>
                  </a:extLst>
                </p:cNvPr>
                <p:cNvSpPr txBox="1"/>
                <p:nvPr/>
              </p:nvSpPr>
              <p:spPr>
                <a:xfrm>
                  <a:off x="5385343" y="5075910"/>
                  <a:ext cx="3324436" cy="1377621"/>
                </a:xfrm>
                <a:prstGeom prst="rect">
                  <a:avLst/>
                </a:prstGeom>
                <a:noFill/>
              </p:spPr>
              <p:txBody>
                <a:bodyPr wrap="none" lIns="0" tIns="0" rIns="0" bIns="0" rtlCol="0">
                  <a:spAutoFit/>
                </a:bodyPr>
                <a:lstStyle/>
                <a:p>
                  <a:pPr>
                    <a:lnSpc>
                      <a:spcPct val="150000"/>
                    </a:lnSpc>
                  </a:pPr>
                  <a14:m>
                    <m:oMathPara xmlns:m="http://schemas.openxmlformats.org/officeDocument/2006/math">
                      <m:oMathParaPr>
                        <m:jc m:val="centerGroup"/>
                      </m:oMathParaPr>
                      <m:oMath xmlns:m="http://schemas.openxmlformats.org/officeDocument/2006/math">
                        <m:r>
                          <a:rPr lang="en-US" altLang="zh-CN" sz="1600" b="0" i="1" smtClean="0">
                            <a:latin typeface="Cambria Math" panose="02040503050406030204" pitchFamily="18" charset="0"/>
                          </a:rPr>
                          <m:t>𝑠</m:t>
                        </m:r>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𝑡</m:t>
                        </m:r>
                        <m:r>
                          <a:rPr lang="en-US" altLang="zh-CN" sz="1600" b="0" i="1" smtClean="0">
                            <a:latin typeface="Cambria Math" panose="02040503050406030204" pitchFamily="18" charset="0"/>
                          </a:rPr>
                          <m:t>.        </m:t>
                        </m:r>
                        <m:nary>
                          <m:naryPr>
                            <m:chr m:val="∑"/>
                            <m:ctrlPr>
                              <a:rPr lang="en-US" altLang="zh-CN" sz="1600" b="0" i="1" smtClean="0">
                                <a:latin typeface="Cambria Math" panose="02040503050406030204" pitchFamily="18" charset="0"/>
                              </a:rPr>
                            </m:ctrlPr>
                          </m:naryPr>
                          <m:sub>
                            <m:r>
                              <m:rPr>
                                <m:brk m:alnAt="23"/>
                              </m:rPr>
                              <a:rPr lang="en-US" altLang="zh-CN" sz="1600" b="0" i="1" smtClean="0">
                                <a:latin typeface="Cambria Math" panose="02040503050406030204" pitchFamily="18" charset="0"/>
                              </a:rPr>
                              <m:t>𝑖</m:t>
                            </m:r>
                            <m:r>
                              <a:rPr lang="en-US" altLang="zh-CN" sz="1600" b="0" i="1" smtClean="0">
                                <a:latin typeface="Cambria Math" panose="02040503050406030204" pitchFamily="18" charset="0"/>
                              </a:rPr>
                              <m:t>=1</m:t>
                            </m:r>
                          </m:sub>
                          <m:sup>
                            <m:r>
                              <a:rPr lang="en-US" altLang="zh-CN" sz="1600" b="0" i="1" smtClean="0">
                                <a:latin typeface="Cambria Math" panose="02040503050406030204" pitchFamily="18" charset="0"/>
                              </a:rPr>
                              <m:t>𝑛</m:t>
                            </m:r>
                          </m:sup>
                          <m:e>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𝑥</m:t>
                                </m:r>
                              </m:e>
                              <m:sub>
                                <m:r>
                                  <a:rPr lang="en-US" altLang="zh-CN" sz="1600" b="0" i="1" smtClean="0">
                                    <a:latin typeface="Cambria Math" panose="02040503050406030204" pitchFamily="18" charset="0"/>
                                  </a:rPr>
                                  <m:t>𝑖</m:t>
                                </m:r>
                              </m:sub>
                            </m:sSub>
                            <m:r>
                              <a:rPr lang="en-US" altLang="zh-CN" sz="1600" b="0" i="1" smtClean="0">
                                <a:latin typeface="Cambria Math" panose="02040503050406030204" pitchFamily="18" charset="0"/>
                              </a:rPr>
                              <m:t>=1</m:t>
                            </m:r>
                          </m:e>
                        </m:nary>
                      </m:oMath>
                      <m:oMath xmlns:m="http://schemas.openxmlformats.org/officeDocument/2006/math">
                        <m:r>
                          <a:rPr lang="en-US" altLang="zh-CN" sz="1600" b="0" i="0" smtClean="0">
                            <a:latin typeface="Cambria Math" panose="02040503050406030204" pitchFamily="18" charset="0"/>
                          </a:rPr>
                          <m:t>              </m:t>
                        </m:r>
                        <m:r>
                          <a:rPr lang="en-US" altLang="zh-CN" sz="1600" b="0" i="1" smtClean="0">
                            <a:latin typeface="Cambria Math" panose="02040503050406030204" pitchFamily="18" charset="0"/>
                          </a:rPr>
                          <m:t> 0 </m:t>
                        </m:r>
                        <m:r>
                          <a:rPr lang="en-US" altLang="zh-CN" sz="1600" b="0" i="1" smtClean="0">
                            <a:latin typeface="Cambria Math" panose="02040503050406030204" pitchFamily="18" charset="0"/>
                            <a:ea typeface="Cambria Math" panose="02040503050406030204" pitchFamily="18" charset="0"/>
                          </a:rPr>
                          <m:t>≤ </m:t>
                        </m:r>
                        <m:sSub>
                          <m:sSubPr>
                            <m:ctrlPr>
                              <a:rPr lang="en-US" altLang="zh-CN" sz="1600" b="0" i="1" smtClean="0">
                                <a:latin typeface="Cambria Math" panose="02040503050406030204" pitchFamily="18" charset="0"/>
                                <a:ea typeface="Cambria Math" panose="02040503050406030204" pitchFamily="18" charset="0"/>
                              </a:rPr>
                            </m:ctrlPr>
                          </m:sSubPr>
                          <m:e>
                            <m:r>
                              <a:rPr lang="en-US" altLang="zh-CN" sz="1600" b="0" i="1" smtClean="0">
                                <a:latin typeface="Cambria Math" panose="02040503050406030204" pitchFamily="18" charset="0"/>
                                <a:ea typeface="Cambria Math" panose="02040503050406030204" pitchFamily="18" charset="0"/>
                              </a:rPr>
                              <m:t>𝑥</m:t>
                            </m:r>
                          </m:e>
                          <m:sub>
                            <m:r>
                              <a:rPr lang="en-US" altLang="zh-CN" sz="1600" b="0" i="1" smtClean="0">
                                <a:latin typeface="Cambria Math" panose="02040503050406030204" pitchFamily="18" charset="0"/>
                                <a:ea typeface="Cambria Math" panose="02040503050406030204" pitchFamily="18" charset="0"/>
                              </a:rPr>
                              <m:t>𝑖</m:t>
                            </m:r>
                            <m:r>
                              <a:rPr lang="en-US" altLang="zh-CN" sz="1600" b="0" i="1" smtClean="0">
                                <a:latin typeface="Cambria Math" panose="02040503050406030204" pitchFamily="18" charset="0"/>
                                <a:ea typeface="Cambria Math" panose="02040503050406030204" pitchFamily="18" charset="0"/>
                              </a:rPr>
                              <m:t> </m:t>
                            </m:r>
                          </m:sub>
                        </m:sSub>
                        <m:r>
                          <a:rPr lang="en-US" altLang="zh-CN" sz="1600" b="0" i="1" smtClean="0">
                            <a:latin typeface="Cambria Math" panose="02040503050406030204" pitchFamily="18" charset="0"/>
                            <a:ea typeface="Cambria Math" panose="02040503050406030204" pitchFamily="18" charset="0"/>
                          </a:rPr>
                          <m:t>≤1,  </m:t>
                        </m:r>
                        <m:r>
                          <a:rPr lang="en-US" altLang="zh-CN" sz="1600" b="0" i="1" smtClean="0">
                            <a:latin typeface="Cambria Math" panose="02040503050406030204" pitchFamily="18" charset="0"/>
                            <a:ea typeface="Cambria Math" panose="02040503050406030204" pitchFamily="18" charset="0"/>
                          </a:rPr>
                          <m:t>𝑖</m:t>
                        </m:r>
                        <m:r>
                          <a:rPr lang="en-US" altLang="zh-CN" sz="1600" b="0" i="1" smtClean="0">
                            <a:latin typeface="Cambria Math" panose="02040503050406030204" pitchFamily="18" charset="0"/>
                            <a:ea typeface="Cambria Math" panose="02040503050406030204" pitchFamily="18" charset="0"/>
                          </a:rPr>
                          <m:t>=1,2,⋯,</m:t>
                        </m:r>
                        <m:r>
                          <a:rPr lang="en-US" altLang="zh-CN" sz="1600" b="0" i="1" smtClean="0">
                            <a:latin typeface="Cambria Math" panose="02040503050406030204" pitchFamily="18" charset="0"/>
                            <a:ea typeface="Cambria Math" panose="02040503050406030204" pitchFamily="18" charset="0"/>
                          </a:rPr>
                          <m:t>𝑛</m:t>
                        </m:r>
                      </m:oMath>
                    </m:oMathPara>
                  </a14:m>
                  <a:endParaRPr lang="zh-CN" altLang="en-US" sz="1600" dirty="0"/>
                </a:p>
              </p:txBody>
            </p:sp>
          </mc:Choice>
          <mc:Fallback xmlns="">
            <p:sp>
              <p:nvSpPr>
                <p:cNvPr id="51" name="文本框 50">
                  <a:extLst>
                    <a:ext uri="{FF2B5EF4-FFF2-40B4-BE49-F238E27FC236}">
                      <a16:creationId xmlns:a16="http://schemas.microsoft.com/office/drawing/2014/main" id="{CF4AF473-091C-47C7-B967-A6342E8E4F2C}"/>
                    </a:ext>
                  </a:extLst>
                </p:cNvPr>
                <p:cNvSpPr txBox="1">
                  <a:spLocks noRot="1" noChangeAspect="1" noMove="1" noResize="1" noEditPoints="1" noAdjustHandles="1" noChangeArrowheads="1" noChangeShapeType="1" noTextEdit="1"/>
                </p:cNvSpPr>
                <p:nvPr/>
              </p:nvSpPr>
              <p:spPr>
                <a:xfrm>
                  <a:off x="5385343" y="5075910"/>
                  <a:ext cx="3324436" cy="1377621"/>
                </a:xfrm>
                <a:prstGeom prst="rect">
                  <a:avLst/>
                </a:prstGeom>
                <a:blipFill>
                  <a:blip r:embed="rId8"/>
                  <a:stretch>
                    <a:fillRect/>
                  </a:stretch>
                </a:blipFill>
              </p:spPr>
              <p:txBody>
                <a:bodyPr/>
                <a:lstStyle/>
                <a:p>
                  <a:r>
                    <a:rPr lang="zh-CN" altLang="en-US">
                      <a:noFill/>
                    </a:rPr>
                    <a:t> </a:t>
                  </a:r>
                </a:p>
              </p:txBody>
            </p:sp>
          </mc:Fallback>
        </mc:AlternateContent>
      </p:grpSp>
      <p:sp>
        <p:nvSpPr>
          <p:cNvPr id="52" name="文本框 51"/>
          <p:cNvSpPr txBox="1"/>
          <p:nvPr/>
        </p:nvSpPr>
        <p:spPr>
          <a:xfrm>
            <a:off x="351900" y="1306042"/>
            <a:ext cx="11468121" cy="5224764"/>
          </a:xfrm>
          <a:prstGeom prst="rect">
            <a:avLst/>
          </a:prstGeom>
          <a:noFill/>
          <a:ln w="19050">
            <a:solidFill>
              <a:srgbClr val="972022"/>
            </a:solidFill>
            <a:prstDash val="sysDash"/>
          </a:ln>
        </p:spPr>
        <p:txBody>
          <a:bodyPr wrap="square" rtlCol="0">
            <a:spAutoFit/>
          </a:bodyPr>
          <a:lstStyle/>
          <a:p>
            <a:pPr>
              <a:lnSpc>
                <a:spcPct val="150000"/>
              </a:lnSpc>
            </a:pPr>
            <a:endParaRPr lang="en-US" altLang="zh-CN" sz="1600" dirty="0"/>
          </a:p>
          <a:p>
            <a:pPr marL="742950" lvl="1" indent="-285750">
              <a:lnSpc>
                <a:spcPct val="150000"/>
              </a:lnSpc>
              <a:buFont typeface="Arial" panose="020B0604020202020204" pitchFamily="34" charset="0"/>
              <a:buChar char="•"/>
            </a:pPr>
            <a:endParaRPr lang="en-US" altLang="zh-CN" sz="1600" dirty="0"/>
          </a:p>
          <a:p>
            <a:pPr marL="742950" lvl="1" indent="-285750">
              <a:lnSpc>
                <a:spcPct val="150000"/>
              </a:lnSpc>
              <a:buFont typeface="Arial" panose="020B0604020202020204" pitchFamily="34" charset="0"/>
              <a:buChar char="•"/>
            </a:pPr>
            <a:endParaRPr lang="en-US" altLang="zh-CN" sz="1600" dirty="0"/>
          </a:p>
          <a:p>
            <a:pPr marL="742950" lvl="1" indent="-285750">
              <a:lnSpc>
                <a:spcPct val="150000"/>
              </a:lnSpc>
              <a:buFont typeface="Arial" panose="020B0604020202020204" pitchFamily="34" charset="0"/>
              <a:buChar char="•"/>
            </a:pPr>
            <a:endParaRPr lang="en-US" altLang="zh-CN" sz="1600" dirty="0"/>
          </a:p>
          <a:p>
            <a:pPr marL="742950" lvl="1" indent="-285750">
              <a:lnSpc>
                <a:spcPct val="150000"/>
              </a:lnSpc>
              <a:buFont typeface="Arial" panose="020B0604020202020204" pitchFamily="34" charset="0"/>
              <a:buChar char="•"/>
            </a:pPr>
            <a:endParaRPr lang="en-US" altLang="zh-CN" sz="1600" dirty="0"/>
          </a:p>
          <a:p>
            <a:pPr marL="742950" lvl="1" indent="-285750">
              <a:lnSpc>
                <a:spcPct val="150000"/>
              </a:lnSpc>
              <a:buFont typeface="Arial" panose="020B0604020202020204" pitchFamily="34" charset="0"/>
              <a:buChar char="•"/>
            </a:pPr>
            <a:endParaRPr lang="en-US" altLang="zh-CN" sz="1600" dirty="0"/>
          </a:p>
          <a:p>
            <a:pPr marL="742950" lvl="1" indent="-285750">
              <a:lnSpc>
                <a:spcPct val="150000"/>
              </a:lnSpc>
              <a:buFont typeface="Arial" panose="020B0604020202020204" pitchFamily="34" charset="0"/>
              <a:buChar char="•"/>
            </a:pPr>
            <a:endParaRPr lang="en-US" altLang="zh-CN" sz="1600" dirty="0"/>
          </a:p>
          <a:p>
            <a:pPr marL="742950" lvl="1" indent="-285750">
              <a:lnSpc>
                <a:spcPct val="150000"/>
              </a:lnSpc>
              <a:buFont typeface="Arial" panose="020B0604020202020204" pitchFamily="34" charset="0"/>
              <a:buChar char="•"/>
            </a:pPr>
            <a:endParaRPr lang="en-US" altLang="zh-CN" sz="1600" dirty="0"/>
          </a:p>
          <a:p>
            <a:pPr marL="742950" lvl="1" indent="-285750">
              <a:lnSpc>
                <a:spcPct val="150000"/>
              </a:lnSpc>
              <a:buFont typeface="Arial" panose="020B0604020202020204" pitchFamily="34" charset="0"/>
              <a:buChar char="•"/>
            </a:pPr>
            <a:endParaRPr lang="en-US" altLang="zh-CN" sz="1600" dirty="0"/>
          </a:p>
          <a:p>
            <a:pPr marL="742950" lvl="1" indent="-285750">
              <a:lnSpc>
                <a:spcPct val="150000"/>
              </a:lnSpc>
              <a:buFont typeface="Arial" panose="020B0604020202020204" pitchFamily="34" charset="0"/>
              <a:buChar char="•"/>
            </a:pPr>
            <a:endParaRPr lang="en-US" altLang="zh-CN" sz="1600" dirty="0"/>
          </a:p>
          <a:p>
            <a:pPr lvl="1">
              <a:lnSpc>
                <a:spcPct val="150000"/>
              </a:lnSpc>
            </a:pPr>
            <a:endParaRPr lang="en-US" altLang="zh-CN" sz="1600" dirty="0"/>
          </a:p>
          <a:p>
            <a:pPr marL="742950" lvl="1" indent="-285750">
              <a:lnSpc>
                <a:spcPct val="150000"/>
              </a:lnSpc>
              <a:buFont typeface="Arial" panose="020B0604020202020204" pitchFamily="34" charset="0"/>
              <a:buChar char="•"/>
            </a:pPr>
            <a:endParaRPr lang="en-US" altLang="zh-CN" sz="1600" dirty="0"/>
          </a:p>
          <a:p>
            <a:pPr marL="742950" lvl="1" indent="-285750">
              <a:lnSpc>
                <a:spcPct val="150000"/>
              </a:lnSpc>
              <a:buFont typeface="Arial" panose="020B0604020202020204" pitchFamily="34" charset="0"/>
              <a:buChar char="•"/>
            </a:pPr>
            <a:endParaRPr lang="en-US" altLang="zh-CN" sz="1600" dirty="0"/>
          </a:p>
          <a:p>
            <a:pPr lvl="1">
              <a:lnSpc>
                <a:spcPct val="150000"/>
              </a:lnSpc>
            </a:pPr>
            <a:endParaRPr lang="en-US" altLang="zh-CN" sz="1600" dirty="0"/>
          </a:p>
        </p:txBody>
      </p:sp>
      <p:sp>
        <p:nvSpPr>
          <p:cNvPr id="53" name="文本框 52"/>
          <p:cNvSpPr txBox="1"/>
          <p:nvPr/>
        </p:nvSpPr>
        <p:spPr>
          <a:xfrm>
            <a:off x="353750" y="960949"/>
            <a:ext cx="1335350" cy="369332"/>
          </a:xfrm>
          <a:prstGeom prst="rect">
            <a:avLst/>
          </a:prstGeom>
          <a:solidFill>
            <a:srgbClr val="9C0308"/>
          </a:solidFill>
        </p:spPr>
        <p:txBody>
          <a:bodyPr wrap="square" rtlCol="0">
            <a:spAutoFit/>
          </a:bodyPr>
          <a:lstStyle/>
          <a:p>
            <a:pPr algn="ctr"/>
            <a:r>
              <a:rPr lang="zh-CN" altLang="en-US" dirty="0">
                <a:solidFill>
                  <a:schemeClr val="bg1"/>
                </a:solidFill>
              </a:rPr>
              <a:t>数学实现</a:t>
            </a:r>
          </a:p>
        </p:txBody>
      </p:sp>
    </p:spTree>
    <p:extLst>
      <p:ext uri="{BB962C8B-B14F-4D97-AF65-F5344CB8AC3E}">
        <p14:creationId xmlns:p14="http://schemas.microsoft.com/office/powerpoint/2010/main" val="12118035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矩形 27"/>
          <p:cNvSpPr/>
          <p:nvPr/>
        </p:nvSpPr>
        <p:spPr>
          <a:xfrm>
            <a:off x="353750" y="3996742"/>
            <a:ext cx="6613107" cy="2354491"/>
          </a:xfrm>
          <a:prstGeom prst="rect">
            <a:avLst/>
          </a:prstGeom>
        </p:spPr>
        <p:txBody>
          <a:bodyPr wrap="square">
            <a:spAutoFit/>
          </a:bodyPr>
          <a:lstStyle/>
          <a:p>
            <a:pPr>
              <a:lnSpc>
                <a:spcPct val="150000"/>
              </a:lnSpc>
            </a:pPr>
            <a:r>
              <a:rPr lang="zh-CN" altLang="en-US" sz="1400" b="1" dirty="0">
                <a:latin typeface="+mn-ea"/>
                <a:cs typeface="Times New Roman" pitchFamily="18" charset="0"/>
              </a:rPr>
              <a:t>国内资产：</a:t>
            </a:r>
            <a:endParaRPr lang="en-US" altLang="zh-CN" sz="1400" b="1" dirty="0">
              <a:latin typeface="+mn-ea"/>
              <a:cs typeface="Times New Roman" pitchFamily="18" charset="0"/>
            </a:endParaRPr>
          </a:p>
          <a:p>
            <a:pPr indent="-285750">
              <a:lnSpc>
                <a:spcPct val="150000"/>
              </a:lnSpc>
              <a:buFont typeface="Wingdings" pitchFamily="2" charset="2"/>
              <a:buChar char="u"/>
            </a:pPr>
            <a:r>
              <a:rPr lang="zh-CN" altLang="en-US" sz="1400" b="1" dirty="0">
                <a:latin typeface="+mn-ea"/>
                <a:cs typeface="Times New Roman" pitchFamily="18" charset="0"/>
              </a:rPr>
              <a:t>标的：</a:t>
            </a:r>
            <a:r>
              <a:rPr lang="zh-CN" altLang="en-US" sz="1400" dirty="0">
                <a:latin typeface="+mn-ea"/>
                <a:cs typeface="Times New Roman" pitchFamily="18" charset="0"/>
              </a:rPr>
              <a:t>中证 </a:t>
            </a:r>
            <a:r>
              <a:rPr lang="en-US" altLang="zh-CN" sz="1400" dirty="0">
                <a:latin typeface="+mn-ea"/>
                <a:cs typeface="Times New Roman" pitchFamily="18" charset="0"/>
              </a:rPr>
              <a:t>1000 </a:t>
            </a:r>
            <a:r>
              <a:rPr lang="zh-CN" altLang="en-US" sz="1400" dirty="0">
                <a:latin typeface="+mn-ea"/>
                <a:cs typeface="Times New Roman" pitchFamily="18" charset="0"/>
              </a:rPr>
              <a:t>指数，中证企业债指数</a:t>
            </a:r>
            <a:endParaRPr lang="en-US" altLang="zh-CN" sz="1400" dirty="0">
              <a:latin typeface="+mn-ea"/>
              <a:cs typeface="Times New Roman" pitchFamily="18" charset="0"/>
            </a:endParaRPr>
          </a:p>
          <a:p>
            <a:pPr indent="-285750">
              <a:lnSpc>
                <a:spcPct val="150000"/>
              </a:lnSpc>
              <a:buFont typeface="Wingdings" pitchFamily="2" charset="2"/>
              <a:buChar char="u"/>
            </a:pPr>
            <a:r>
              <a:rPr lang="zh-CN" altLang="en-US" sz="1400" b="1" dirty="0">
                <a:latin typeface="+mn-ea"/>
                <a:cs typeface="Times New Roman" pitchFamily="18" charset="0"/>
              </a:rPr>
              <a:t>回测区间：</a:t>
            </a:r>
            <a:r>
              <a:rPr lang="en-US" altLang="zh-CN" sz="1400" dirty="0">
                <a:latin typeface="+mn-ea"/>
                <a:cs typeface="Times New Roman" pitchFamily="18" charset="0"/>
              </a:rPr>
              <a:t> 2008 </a:t>
            </a:r>
            <a:r>
              <a:rPr lang="zh-CN" altLang="en-US" sz="1400" dirty="0">
                <a:latin typeface="+mn-ea"/>
                <a:cs typeface="Times New Roman" pitchFamily="18" charset="0"/>
              </a:rPr>
              <a:t>年 </a:t>
            </a:r>
            <a:r>
              <a:rPr lang="en-US" altLang="zh-CN" sz="1400" dirty="0">
                <a:latin typeface="+mn-ea"/>
                <a:cs typeface="Times New Roman" pitchFamily="18" charset="0"/>
              </a:rPr>
              <a:t>1 </a:t>
            </a:r>
            <a:r>
              <a:rPr lang="zh-CN" altLang="en-US" sz="1400" dirty="0">
                <a:latin typeface="+mn-ea"/>
                <a:cs typeface="Times New Roman" pitchFamily="18" charset="0"/>
              </a:rPr>
              <a:t>月 </a:t>
            </a:r>
            <a:r>
              <a:rPr lang="en-US" altLang="zh-CN" sz="1400" dirty="0">
                <a:latin typeface="+mn-ea"/>
                <a:cs typeface="Times New Roman" pitchFamily="18" charset="0"/>
              </a:rPr>
              <a:t>2 </a:t>
            </a:r>
            <a:r>
              <a:rPr lang="zh-CN" altLang="en-US" sz="1400" dirty="0">
                <a:latin typeface="+mn-ea"/>
                <a:cs typeface="Times New Roman" pitchFamily="18" charset="0"/>
              </a:rPr>
              <a:t>日至</a:t>
            </a:r>
            <a:r>
              <a:rPr lang="en-US" altLang="zh-CN" sz="1400" dirty="0">
                <a:latin typeface="+mn-ea"/>
                <a:cs typeface="Times New Roman" pitchFamily="18" charset="0"/>
              </a:rPr>
              <a:t>2017 </a:t>
            </a:r>
            <a:r>
              <a:rPr lang="zh-CN" altLang="en-US" sz="1400" dirty="0">
                <a:latin typeface="+mn-ea"/>
                <a:cs typeface="Times New Roman" pitchFamily="18" charset="0"/>
              </a:rPr>
              <a:t>年 </a:t>
            </a:r>
            <a:r>
              <a:rPr lang="en-US" altLang="zh-CN" sz="1400" dirty="0">
                <a:latin typeface="+mn-ea"/>
                <a:cs typeface="Times New Roman" pitchFamily="18" charset="0"/>
              </a:rPr>
              <a:t>9 </a:t>
            </a:r>
            <a:r>
              <a:rPr lang="zh-CN" altLang="en-US" sz="1400" dirty="0">
                <a:latin typeface="+mn-ea"/>
                <a:cs typeface="Times New Roman" pitchFamily="18" charset="0"/>
              </a:rPr>
              <a:t>月 </a:t>
            </a:r>
            <a:r>
              <a:rPr lang="en-US" altLang="zh-CN" sz="1400" dirty="0">
                <a:latin typeface="+mn-ea"/>
                <a:cs typeface="Times New Roman" pitchFamily="18" charset="0"/>
              </a:rPr>
              <a:t>30 </a:t>
            </a:r>
            <a:r>
              <a:rPr lang="zh-CN" altLang="en-US" sz="1400" dirty="0">
                <a:latin typeface="+mn-ea"/>
                <a:cs typeface="Times New Roman" pitchFamily="18" charset="0"/>
              </a:rPr>
              <a:t>日</a:t>
            </a:r>
            <a:endParaRPr lang="en-US" altLang="zh-CN" sz="1400" dirty="0">
              <a:latin typeface="+mn-ea"/>
              <a:cs typeface="Times New Roman" pitchFamily="18" charset="0"/>
            </a:endParaRPr>
          </a:p>
          <a:p>
            <a:pPr indent="-285750">
              <a:lnSpc>
                <a:spcPct val="150000"/>
              </a:lnSpc>
              <a:buFont typeface="Wingdings" pitchFamily="2" charset="2"/>
              <a:buChar char="u"/>
            </a:pPr>
            <a:r>
              <a:rPr lang="zh-CN" altLang="en-US" sz="1400" dirty="0">
                <a:latin typeface="+mn-ea"/>
                <a:cs typeface="Times New Roman" pitchFamily="18" charset="0"/>
              </a:rPr>
              <a:t>每个月对组合再平衡一次</a:t>
            </a:r>
            <a:endParaRPr lang="en-US" altLang="zh-CN" sz="1400" dirty="0">
              <a:latin typeface="+mn-ea"/>
              <a:cs typeface="Times New Roman" pitchFamily="18" charset="0"/>
            </a:endParaRPr>
          </a:p>
          <a:p>
            <a:pPr indent="-285750">
              <a:lnSpc>
                <a:spcPct val="150000"/>
              </a:lnSpc>
              <a:buFont typeface="Wingdings" pitchFamily="2" charset="2"/>
              <a:buChar char="u"/>
            </a:pPr>
            <a:r>
              <a:rPr lang="zh-CN" altLang="en-US" sz="1400" dirty="0">
                <a:latin typeface="+mn-ea"/>
                <a:cs typeface="Times New Roman" pitchFamily="18" charset="0"/>
              </a:rPr>
              <a:t>债券类资产：波动范围</a:t>
            </a:r>
            <a:r>
              <a:rPr lang="en-US" altLang="zh-CN" sz="1400" dirty="0">
                <a:latin typeface="+mn-ea"/>
                <a:cs typeface="Times New Roman" pitchFamily="18" charset="0"/>
              </a:rPr>
              <a:t>82.43%~98.67%</a:t>
            </a:r>
            <a:r>
              <a:rPr lang="zh-CN" altLang="en-US" sz="1400" dirty="0">
                <a:latin typeface="+mn-ea"/>
                <a:cs typeface="Times New Roman" pitchFamily="18" charset="0"/>
              </a:rPr>
              <a:t>，平均权重高达 </a:t>
            </a:r>
            <a:r>
              <a:rPr lang="en-US" altLang="zh-CN" sz="1400" dirty="0">
                <a:latin typeface="+mn-ea"/>
                <a:cs typeface="Times New Roman" pitchFamily="18" charset="0"/>
              </a:rPr>
              <a:t>91.34%</a:t>
            </a:r>
          </a:p>
          <a:p>
            <a:pPr indent="-285750">
              <a:lnSpc>
                <a:spcPct val="150000"/>
              </a:lnSpc>
              <a:buFont typeface="Wingdings" pitchFamily="2" charset="2"/>
              <a:buChar char="u"/>
            </a:pPr>
            <a:r>
              <a:rPr lang="zh-CN" altLang="en-US" sz="1400" dirty="0">
                <a:latin typeface="+mn-ea"/>
                <a:cs typeface="Times New Roman" pitchFamily="18" charset="0"/>
              </a:rPr>
              <a:t>权益类资产：波动范围</a:t>
            </a:r>
            <a:r>
              <a:rPr lang="en-US" altLang="zh-CN" sz="1400" dirty="0">
                <a:latin typeface="+mn-ea"/>
                <a:cs typeface="Times New Roman" pitchFamily="18" charset="0"/>
              </a:rPr>
              <a:t>1.33%</a:t>
            </a:r>
            <a:r>
              <a:rPr lang="zh-CN" altLang="en-US" sz="1400" dirty="0">
                <a:latin typeface="+mn-ea"/>
                <a:cs typeface="Times New Roman" pitchFamily="18" charset="0"/>
              </a:rPr>
              <a:t>～</a:t>
            </a:r>
            <a:r>
              <a:rPr lang="en-US" altLang="zh-CN" sz="1400" dirty="0">
                <a:latin typeface="+mn-ea"/>
                <a:cs typeface="Times New Roman" pitchFamily="18" charset="0"/>
              </a:rPr>
              <a:t>17.57</a:t>
            </a:r>
            <a:r>
              <a:rPr lang="zh-CN" altLang="en-US" sz="1400" dirty="0">
                <a:latin typeface="+mn-ea"/>
                <a:cs typeface="Times New Roman" pitchFamily="18" charset="0"/>
              </a:rPr>
              <a:t>，平均权重仅为</a:t>
            </a:r>
            <a:r>
              <a:rPr lang="en-US" altLang="zh-CN" sz="1400" dirty="0">
                <a:latin typeface="+mn-ea"/>
                <a:cs typeface="Times New Roman" pitchFamily="18" charset="0"/>
              </a:rPr>
              <a:t>8.66%</a:t>
            </a:r>
            <a:r>
              <a:rPr lang="zh-CN" altLang="en-US" sz="1400" dirty="0">
                <a:latin typeface="+mn-ea"/>
                <a:cs typeface="Times New Roman" pitchFamily="18" charset="0"/>
              </a:rPr>
              <a:t>。</a:t>
            </a:r>
          </a:p>
          <a:p>
            <a:pPr indent="-285750">
              <a:lnSpc>
                <a:spcPct val="150000"/>
              </a:lnSpc>
              <a:buFont typeface="Wingdings" pitchFamily="2" charset="2"/>
              <a:buChar char="u"/>
            </a:pPr>
            <a:endParaRPr lang="en-US" altLang="zh-CN" sz="1400" dirty="0">
              <a:latin typeface="+mn-ea"/>
              <a:cs typeface="Times New Roman" pitchFamily="18" charset="0"/>
            </a:endParaRPr>
          </a:p>
        </p:txBody>
      </p:sp>
      <p:pic>
        <p:nvPicPr>
          <p:cNvPr id="9" name="图片 8"/>
          <p:cNvPicPr>
            <a:picLocks noChangeAspect="1"/>
          </p:cNvPicPr>
          <p:nvPr/>
        </p:nvPicPr>
        <p:blipFill>
          <a:blip r:embed="rId3">
            <a:grayscl/>
          </a:blip>
          <a:stretch>
            <a:fillRect/>
          </a:stretch>
        </p:blipFill>
        <p:spPr>
          <a:xfrm>
            <a:off x="6204857" y="3692648"/>
            <a:ext cx="5714944" cy="2707005"/>
          </a:xfrm>
          <a:prstGeom prst="rect">
            <a:avLst/>
          </a:prstGeom>
        </p:spPr>
      </p:pic>
      <p:sp>
        <p:nvSpPr>
          <p:cNvPr id="5" name="标题 10"/>
          <p:cNvSpPr>
            <a:spLocks noGrp="1"/>
          </p:cNvSpPr>
          <p:nvPr>
            <p:ph type="title"/>
          </p:nvPr>
        </p:nvSpPr>
        <p:spPr>
          <a:xfrm>
            <a:off x="478261" y="-16162"/>
            <a:ext cx="10338100" cy="1072212"/>
          </a:xfrm>
        </p:spPr>
        <p:txBody>
          <a:bodyPr/>
          <a:lstStyle/>
          <a:p>
            <a:r>
              <a:rPr lang="zh-CN" altLang="en-US" dirty="0"/>
              <a:t>风险平价</a:t>
            </a:r>
          </a:p>
        </p:txBody>
      </p:sp>
      <p:sp>
        <p:nvSpPr>
          <p:cNvPr id="42" name="灯片编号占位符 3"/>
          <p:cNvSpPr>
            <a:spLocks noGrp="1"/>
          </p:cNvSpPr>
          <p:nvPr>
            <p:ph type="sldNum" sz="quarter" idx="12"/>
          </p:nvPr>
        </p:nvSpPr>
        <p:spPr>
          <a:xfrm>
            <a:off x="9216899" y="6353269"/>
            <a:ext cx="2743200" cy="365125"/>
          </a:xfrm>
        </p:spPr>
        <p:txBody>
          <a:bodyPr/>
          <a:lstStyle/>
          <a:p>
            <a:fld id="{1827CD8D-0C45-4313-8514-3276C2338651}" type="slidenum">
              <a:rPr lang="zh-CN" altLang="en-US" smtClean="0"/>
              <a:pPr/>
              <a:t>26</a:t>
            </a:fld>
            <a:endParaRPr lang="zh-CN" altLang="en-US" dirty="0"/>
          </a:p>
        </p:txBody>
      </p:sp>
      <p:sp>
        <p:nvSpPr>
          <p:cNvPr id="53" name="文本框 52"/>
          <p:cNvSpPr txBox="1"/>
          <p:nvPr/>
        </p:nvSpPr>
        <p:spPr>
          <a:xfrm>
            <a:off x="353750" y="947058"/>
            <a:ext cx="3020821" cy="369332"/>
          </a:xfrm>
          <a:prstGeom prst="rect">
            <a:avLst/>
          </a:prstGeom>
          <a:solidFill>
            <a:srgbClr val="9C0308"/>
          </a:solidFill>
        </p:spPr>
        <p:txBody>
          <a:bodyPr wrap="square" rtlCol="0">
            <a:spAutoFit/>
          </a:bodyPr>
          <a:lstStyle/>
          <a:p>
            <a:pPr algn="ctr"/>
            <a:r>
              <a:rPr lang="zh-CN" altLang="en-US" dirty="0">
                <a:solidFill>
                  <a:schemeClr val="bg1"/>
                </a:solidFill>
              </a:rPr>
              <a:t>回测</a:t>
            </a:r>
            <a:r>
              <a:rPr lang="en-US" altLang="zh-CN" dirty="0">
                <a:solidFill>
                  <a:schemeClr val="bg1"/>
                </a:solidFill>
              </a:rPr>
              <a:t>-</a:t>
            </a:r>
            <a:r>
              <a:rPr lang="zh-CN" altLang="en-US" dirty="0">
                <a:solidFill>
                  <a:schemeClr val="bg1"/>
                </a:solidFill>
              </a:rPr>
              <a:t>国内外资产策略对比</a:t>
            </a:r>
          </a:p>
        </p:txBody>
      </p:sp>
      <p:sp>
        <p:nvSpPr>
          <p:cNvPr id="3" name="矩形 2"/>
          <p:cNvSpPr/>
          <p:nvPr/>
        </p:nvSpPr>
        <p:spPr>
          <a:xfrm>
            <a:off x="353750" y="1513730"/>
            <a:ext cx="5851107" cy="2354491"/>
          </a:xfrm>
          <a:prstGeom prst="rect">
            <a:avLst/>
          </a:prstGeom>
        </p:spPr>
        <p:txBody>
          <a:bodyPr wrap="square">
            <a:spAutoFit/>
          </a:bodyPr>
          <a:lstStyle/>
          <a:p>
            <a:pPr>
              <a:lnSpc>
                <a:spcPct val="150000"/>
              </a:lnSpc>
            </a:pPr>
            <a:r>
              <a:rPr lang="zh-CN" altLang="en-US" sz="1400" b="1" dirty="0">
                <a:latin typeface="+mn-ea"/>
                <a:cs typeface="Times New Roman" pitchFamily="18" charset="0"/>
              </a:rPr>
              <a:t>海外资产：</a:t>
            </a:r>
            <a:endParaRPr lang="en-US" altLang="zh-CN" sz="1400" b="1" dirty="0">
              <a:latin typeface="+mn-ea"/>
              <a:cs typeface="Times New Roman" pitchFamily="18" charset="0"/>
            </a:endParaRPr>
          </a:p>
          <a:p>
            <a:pPr indent="-285750">
              <a:lnSpc>
                <a:spcPct val="150000"/>
              </a:lnSpc>
              <a:buFont typeface="Wingdings" pitchFamily="2" charset="2"/>
              <a:buChar char="u"/>
            </a:pPr>
            <a:r>
              <a:rPr lang="zh-CN" altLang="en-US" sz="1400" b="1" dirty="0">
                <a:latin typeface="+mn-ea"/>
                <a:cs typeface="Times New Roman" pitchFamily="18" charset="0"/>
              </a:rPr>
              <a:t>标的：</a:t>
            </a:r>
            <a:r>
              <a:rPr lang="en-US" altLang="zh-CN" sz="1400" dirty="0" err="1">
                <a:latin typeface="+mn-ea"/>
                <a:cs typeface="Times New Roman" pitchFamily="18" charset="0"/>
              </a:rPr>
              <a:t>MSCI</a:t>
            </a:r>
            <a:r>
              <a:rPr lang="en-US" altLang="zh-CN" sz="1400" dirty="0">
                <a:latin typeface="+mn-ea"/>
                <a:cs typeface="Times New Roman" pitchFamily="18" charset="0"/>
              </a:rPr>
              <a:t> </a:t>
            </a:r>
            <a:r>
              <a:rPr lang="zh-CN" altLang="en-US" sz="1400" dirty="0">
                <a:latin typeface="+mn-ea"/>
                <a:cs typeface="Times New Roman" pitchFamily="18" charset="0"/>
              </a:rPr>
              <a:t>世界股票指数，花期全球政府债券指数</a:t>
            </a:r>
            <a:endParaRPr lang="en-US" altLang="zh-CN" sz="1400" dirty="0">
              <a:latin typeface="+mn-ea"/>
              <a:cs typeface="Times New Roman" pitchFamily="18" charset="0"/>
            </a:endParaRPr>
          </a:p>
          <a:p>
            <a:pPr indent="-285750">
              <a:lnSpc>
                <a:spcPct val="150000"/>
              </a:lnSpc>
              <a:buFont typeface="Wingdings" pitchFamily="2" charset="2"/>
              <a:buChar char="u"/>
            </a:pPr>
            <a:r>
              <a:rPr lang="zh-CN" altLang="en-US" sz="1400" b="1" dirty="0">
                <a:latin typeface="+mn-ea"/>
                <a:cs typeface="Times New Roman" pitchFamily="18" charset="0"/>
              </a:rPr>
              <a:t>回测区间：</a:t>
            </a:r>
            <a:r>
              <a:rPr lang="en-US" altLang="zh-CN" sz="1400" dirty="0">
                <a:latin typeface="+mn-ea"/>
                <a:cs typeface="Times New Roman" pitchFamily="18" charset="0"/>
              </a:rPr>
              <a:t>2000 </a:t>
            </a:r>
            <a:r>
              <a:rPr lang="zh-CN" altLang="en-US" sz="1400" dirty="0">
                <a:latin typeface="+mn-ea"/>
                <a:cs typeface="Times New Roman" pitchFamily="18" charset="0"/>
              </a:rPr>
              <a:t>年 </a:t>
            </a:r>
            <a:r>
              <a:rPr lang="en-US" altLang="zh-CN" sz="1400" dirty="0">
                <a:latin typeface="+mn-ea"/>
                <a:cs typeface="Times New Roman" pitchFamily="18" charset="0"/>
              </a:rPr>
              <a:t>1 </a:t>
            </a:r>
            <a:r>
              <a:rPr lang="zh-CN" altLang="en-US" sz="1400" dirty="0">
                <a:latin typeface="+mn-ea"/>
                <a:cs typeface="Times New Roman" pitchFamily="18" charset="0"/>
              </a:rPr>
              <a:t>月至 </a:t>
            </a:r>
            <a:r>
              <a:rPr lang="en-US" altLang="zh-CN" sz="1400" dirty="0">
                <a:latin typeface="+mn-ea"/>
                <a:cs typeface="Times New Roman" pitchFamily="18" charset="0"/>
              </a:rPr>
              <a:t>2011 </a:t>
            </a:r>
            <a:r>
              <a:rPr lang="zh-CN" altLang="en-US" sz="1400" dirty="0">
                <a:latin typeface="+mn-ea"/>
                <a:cs typeface="Times New Roman" pitchFamily="18" charset="0"/>
              </a:rPr>
              <a:t>年 </a:t>
            </a:r>
            <a:r>
              <a:rPr lang="en-US" altLang="zh-CN" sz="1400" dirty="0">
                <a:latin typeface="+mn-ea"/>
                <a:cs typeface="Times New Roman" pitchFamily="18" charset="0"/>
              </a:rPr>
              <a:t>12 </a:t>
            </a:r>
            <a:r>
              <a:rPr lang="zh-CN" altLang="en-US" sz="1400" dirty="0">
                <a:latin typeface="+mn-ea"/>
                <a:cs typeface="Times New Roman" pitchFamily="18" charset="0"/>
              </a:rPr>
              <a:t>月，一年期的滚动窗口</a:t>
            </a:r>
            <a:endParaRPr lang="en-US" altLang="zh-CN" sz="1400" dirty="0">
              <a:latin typeface="+mn-ea"/>
              <a:cs typeface="Times New Roman" pitchFamily="18" charset="0"/>
            </a:endParaRPr>
          </a:p>
          <a:p>
            <a:pPr indent="-285750">
              <a:lnSpc>
                <a:spcPct val="150000"/>
              </a:lnSpc>
              <a:buFont typeface="Wingdings" pitchFamily="2" charset="2"/>
              <a:buChar char="u"/>
            </a:pPr>
            <a:r>
              <a:rPr lang="zh-CN" altLang="en-US" sz="1400" dirty="0">
                <a:latin typeface="+mn-ea"/>
                <a:cs typeface="Times New Roman" pitchFamily="18" charset="0"/>
              </a:rPr>
              <a:t>每个月对组合再平衡一次</a:t>
            </a:r>
            <a:endParaRPr lang="en-US" altLang="zh-CN" sz="1400" dirty="0">
              <a:latin typeface="+mn-ea"/>
              <a:cs typeface="Times New Roman" pitchFamily="18" charset="0"/>
            </a:endParaRPr>
          </a:p>
          <a:p>
            <a:pPr indent="-285750">
              <a:lnSpc>
                <a:spcPct val="150000"/>
              </a:lnSpc>
              <a:buFont typeface="Wingdings" pitchFamily="2" charset="2"/>
              <a:buChar char="u"/>
            </a:pPr>
            <a:r>
              <a:rPr lang="zh-CN" altLang="en-US" sz="1400" dirty="0">
                <a:latin typeface="+mn-ea"/>
                <a:cs typeface="Times New Roman" pitchFamily="18" charset="0"/>
              </a:rPr>
              <a:t>债券类资产：权重波动范围</a:t>
            </a:r>
            <a:r>
              <a:rPr lang="en-US" altLang="zh-CN" sz="1400" dirty="0">
                <a:latin typeface="+mn-ea"/>
                <a:cs typeface="Times New Roman" pitchFamily="18" charset="0"/>
              </a:rPr>
              <a:t>52.6%~78.5%</a:t>
            </a:r>
            <a:r>
              <a:rPr lang="zh-CN" altLang="en-US" sz="1400" dirty="0">
                <a:latin typeface="+mn-ea"/>
                <a:cs typeface="Times New Roman" pitchFamily="18" charset="0"/>
              </a:rPr>
              <a:t>，均值</a:t>
            </a:r>
            <a:r>
              <a:rPr lang="en-US" altLang="zh-CN" sz="1400" dirty="0">
                <a:latin typeface="+mn-ea"/>
                <a:cs typeface="Times New Roman" pitchFamily="18" charset="0"/>
              </a:rPr>
              <a:t>67.2%</a:t>
            </a:r>
          </a:p>
          <a:p>
            <a:pPr indent="-285750">
              <a:lnSpc>
                <a:spcPct val="150000"/>
              </a:lnSpc>
              <a:buFont typeface="Wingdings" pitchFamily="2" charset="2"/>
              <a:buChar char="u"/>
            </a:pPr>
            <a:r>
              <a:rPr lang="zh-CN" altLang="en-US" sz="1400" dirty="0">
                <a:latin typeface="+mn-ea"/>
                <a:cs typeface="Times New Roman" pitchFamily="18" charset="0"/>
              </a:rPr>
              <a:t>权益类资产：权重波动范围</a:t>
            </a:r>
            <a:r>
              <a:rPr lang="en-US" altLang="zh-CN" sz="1400" dirty="0">
                <a:latin typeface="+mn-ea"/>
                <a:cs typeface="Times New Roman" pitchFamily="18" charset="0"/>
              </a:rPr>
              <a:t>21.5%~47.4%</a:t>
            </a:r>
            <a:r>
              <a:rPr lang="zh-CN" altLang="en-US" sz="1400" dirty="0">
                <a:latin typeface="+mn-ea"/>
                <a:cs typeface="Times New Roman" pitchFamily="18" charset="0"/>
              </a:rPr>
              <a:t>。均值</a:t>
            </a:r>
            <a:r>
              <a:rPr lang="en-US" altLang="zh-CN" sz="1400" dirty="0">
                <a:latin typeface="+mn-ea"/>
                <a:cs typeface="Times New Roman" pitchFamily="18" charset="0"/>
              </a:rPr>
              <a:t>32.8%</a:t>
            </a:r>
          </a:p>
          <a:p>
            <a:pPr indent="-285750">
              <a:lnSpc>
                <a:spcPct val="150000"/>
              </a:lnSpc>
              <a:buFont typeface="Wingdings" pitchFamily="2" charset="2"/>
              <a:buChar char="u"/>
            </a:pPr>
            <a:endParaRPr lang="en-US" altLang="zh-CN" sz="1400" dirty="0">
              <a:latin typeface="+mn-ea"/>
              <a:cs typeface="Times New Roman" pitchFamily="18" charset="0"/>
            </a:endParaRPr>
          </a:p>
        </p:txBody>
      </p:sp>
      <p:pic>
        <p:nvPicPr>
          <p:cNvPr id="4" name="图片 3"/>
          <p:cNvPicPr>
            <a:picLocks noChangeAspect="1"/>
          </p:cNvPicPr>
          <p:nvPr/>
        </p:nvPicPr>
        <p:blipFill>
          <a:blip r:embed="rId4">
            <a:grayscl/>
            <a:extLst>
              <a:ext uri="{BEBA8EAE-BF5A-486C-A8C5-ECC9F3942E4B}">
                <a14:imgProps xmlns:a14="http://schemas.microsoft.com/office/drawing/2010/main">
                  <a14:imgLayer r:embed="rId5">
                    <a14:imgEffect>
                      <a14:sharpenSoften amount="25000"/>
                    </a14:imgEffect>
                  </a14:imgLayer>
                </a14:imgProps>
              </a:ext>
            </a:extLst>
          </a:blip>
          <a:stretch>
            <a:fillRect/>
          </a:stretch>
        </p:blipFill>
        <p:spPr>
          <a:xfrm>
            <a:off x="6096000" y="781554"/>
            <a:ext cx="5972810" cy="2610707"/>
          </a:xfrm>
          <a:prstGeom prst="rect">
            <a:avLst/>
          </a:prstGeom>
        </p:spPr>
      </p:pic>
      <p:sp>
        <p:nvSpPr>
          <p:cNvPr id="27" name="文本框 26">
            <a:extLst>
              <a:ext uri="{FF2B5EF4-FFF2-40B4-BE49-F238E27FC236}">
                <a16:creationId xmlns:a16="http://schemas.microsoft.com/office/drawing/2014/main" xmlns="" id="{B6C0DC48-E1CF-4A1E-A1E5-084B41AA59B4}"/>
              </a:ext>
            </a:extLst>
          </p:cNvPr>
          <p:cNvSpPr txBox="1"/>
          <p:nvPr/>
        </p:nvSpPr>
        <p:spPr>
          <a:xfrm>
            <a:off x="7674247" y="3512713"/>
            <a:ext cx="2512226" cy="261610"/>
          </a:xfrm>
          <a:prstGeom prst="rect">
            <a:avLst/>
          </a:prstGeom>
          <a:noFill/>
        </p:spPr>
        <p:txBody>
          <a:bodyPr wrap="none" rtlCol="0">
            <a:spAutoFit/>
          </a:bodyPr>
          <a:lstStyle/>
          <a:p>
            <a:r>
              <a:rPr lang="zh-CN" altLang="en-US" sz="1100" b="1" dirty="0">
                <a:latin typeface="+mn-ea"/>
                <a:cs typeface="Times New Roman" pitchFamily="18" charset="0"/>
              </a:rPr>
              <a:t>图</a:t>
            </a:r>
            <a:r>
              <a:rPr lang="en-US" altLang="zh-CN" sz="1100" b="1" dirty="0">
                <a:latin typeface="+mn-ea"/>
                <a:cs typeface="Times New Roman" pitchFamily="18" charset="0"/>
              </a:rPr>
              <a:t>2</a:t>
            </a:r>
            <a:r>
              <a:rPr lang="zh-CN" altLang="en-US" sz="1100" b="1" dirty="0">
                <a:latin typeface="+mn-ea"/>
                <a:cs typeface="Times New Roman" pitchFamily="18" charset="0"/>
              </a:rPr>
              <a:t>：回测的股债权重变化</a:t>
            </a:r>
            <a:r>
              <a:rPr lang="en-US" altLang="zh-CN" sz="1100" b="1" dirty="0">
                <a:latin typeface="+mn-ea"/>
                <a:cs typeface="Times New Roman" pitchFamily="18" charset="0"/>
              </a:rPr>
              <a:t>—</a:t>
            </a:r>
            <a:r>
              <a:rPr lang="zh-CN" altLang="en-US" sz="1100" b="1" dirty="0">
                <a:latin typeface="+mn-ea"/>
                <a:cs typeface="Times New Roman" pitchFamily="18" charset="0"/>
              </a:rPr>
              <a:t>国内资产</a:t>
            </a:r>
          </a:p>
        </p:txBody>
      </p:sp>
      <p:sp>
        <p:nvSpPr>
          <p:cNvPr id="23" name="文本框 22">
            <a:extLst>
              <a:ext uri="{FF2B5EF4-FFF2-40B4-BE49-F238E27FC236}">
                <a16:creationId xmlns:a16="http://schemas.microsoft.com/office/drawing/2014/main" xmlns="" id="{B6C0DC48-E1CF-4A1E-A1E5-084B41AA59B4}"/>
              </a:ext>
            </a:extLst>
          </p:cNvPr>
          <p:cNvSpPr txBox="1"/>
          <p:nvPr/>
        </p:nvSpPr>
        <p:spPr>
          <a:xfrm>
            <a:off x="7674247" y="530643"/>
            <a:ext cx="2512226" cy="261610"/>
          </a:xfrm>
          <a:prstGeom prst="rect">
            <a:avLst/>
          </a:prstGeom>
          <a:noFill/>
        </p:spPr>
        <p:txBody>
          <a:bodyPr wrap="none" rtlCol="0">
            <a:spAutoFit/>
          </a:bodyPr>
          <a:lstStyle/>
          <a:p>
            <a:r>
              <a:rPr lang="zh-CN" altLang="en-US" sz="1100" b="1" dirty="0">
                <a:latin typeface="+mn-ea"/>
                <a:cs typeface="Times New Roman" pitchFamily="18" charset="0"/>
              </a:rPr>
              <a:t>图</a:t>
            </a:r>
            <a:r>
              <a:rPr lang="en-US" altLang="zh-CN" sz="1100" b="1" dirty="0">
                <a:latin typeface="+mn-ea"/>
                <a:cs typeface="Times New Roman" pitchFamily="18" charset="0"/>
              </a:rPr>
              <a:t>1</a:t>
            </a:r>
            <a:r>
              <a:rPr lang="zh-CN" altLang="en-US" sz="1100" b="1" dirty="0">
                <a:latin typeface="+mn-ea"/>
                <a:cs typeface="Times New Roman" pitchFamily="18" charset="0"/>
              </a:rPr>
              <a:t>：回测的股债权重变化</a:t>
            </a:r>
            <a:r>
              <a:rPr lang="en-US" altLang="zh-CN" sz="1100" b="1" dirty="0">
                <a:latin typeface="+mn-ea"/>
                <a:cs typeface="Times New Roman" pitchFamily="18" charset="0"/>
              </a:rPr>
              <a:t>—</a:t>
            </a:r>
            <a:r>
              <a:rPr lang="zh-CN" altLang="en-US" sz="1100" b="1" dirty="0">
                <a:latin typeface="+mn-ea"/>
                <a:cs typeface="Times New Roman" pitchFamily="18" charset="0"/>
              </a:rPr>
              <a:t>海外资产</a:t>
            </a:r>
          </a:p>
        </p:txBody>
      </p:sp>
    </p:spTree>
    <p:extLst>
      <p:ext uri="{BB962C8B-B14F-4D97-AF65-F5344CB8AC3E}">
        <p14:creationId xmlns:p14="http://schemas.microsoft.com/office/powerpoint/2010/main" val="2674418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0"/>
          <p:cNvSpPr>
            <a:spLocks noGrp="1"/>
          </p:cNvSpPr>
          <p:nvPr>
            <p:ph type="title"/>
          </p:nvPr>
        </p:nvSpPr>
        <p:spPr/>
        <p:txBody>
          <a:bodyPr/>
          <a:lstStyle/>
          <a:p>
            <a:r>
              <a:rPr lang="zh-CN" altLang="en-US" dirty="0"/>
              <a:t>风险平价</a:t>
            </a:r>
            <a:r>
              <a:rPr lang="zh-CN" altLang="en-US" sz="1400" dirty="0"/>
              <a:t>（券商结果，样本期均为一年）</a:t>
            </a:r>
          </a:p>
        </p:txBody>
      </p:sp>
      <p:sp>
        <p:nvSpPr>
          <p:cNvPr id="4" name="矩形 3"/>
          <p:cNvSpPr/>
          <p:nvPr/>
        </p:nvSpPr>
        <p:spPr>
          <a:xfrm>
            <a:off x="478261" y="6252439"/>
            <a:ext cx="9656339" cy="430887"/>
          </a:xfrm>
          <a:prstGeom prst="rect">
            <a:avLst/>
          </a:prstGeom>
          <a:solidFill>
            <a:schemeClr val="bg2"/>
          </a:solidFill>
        </p:spPr>
        <p:txBody>
          <a:bodyPr wrap="square">
            <a:spAutoFit/>
          </a:bodyPr>
          <a:lstStyle/>
          <a:p>
            <a:r>
              <a:rPr lang="zh-CN" altLang="en-US" sz="1100" b="1" dirty="0">
                <a:solidFill>
                  <a:srgbClr val="000000"/>
                </a:solidFill>
                <a:latin typeface="楷体_GB2312"/>
              </a:rPr>
              <a:t>资产组合*</a:t>
            </a:r>
            <a:r>
              <a:rPr lang="zh-CN" altLang="en-US" sz="1100" dirty="0">
                <a:solidFill>
                  <a:srgbClr val="000000"/>
                </a:solidFill>
                <a:latin typeface="楷体_GB2312"/>
              </a:rPr>
              <a:t>：上证综指、中债总财富</a:t>
            </a:r>
            <a:r>
              <a:rPr lang="en-US" altLang="zh-CN" sz="1100" dirty="0">
                <a:solidFill>
                  <a:srgbClr val="000000"/>
                </a:solidFill>
                <a:latin typeface="楷体_GB2312"/>
              </a:rPr>
              <a:t>(</a:t>
            </a:r>
            <a:r>
              <a:rPr lang="zh-CN" altLang="en-US" sz="1100" dirty="0">
                <a:solidFill>
                  <a:srgbClr val="000000"/>
                </a:solidFill>
                <a:latin typeface="楷体_GB2312"/>
              </a:rPr>
              <a:t>总值</a:t>
            </a:r>
            <a:r>
              <a:rPr lang="en-US" altLang="zh-CN" sz="1100" dirty="0">
                <a:solidFill>
                  <a:srgbClr val="000000"/>
                </a:solidFill>
                <a:latin typeface="楷体_GB2312"/>
              </a:rPr>
              <a:t>)</a:t>
            </a:r>
            <a:r>
              <a:rPr lang="zh-CN" altLang="en-US" sz="1100" dirty="0">
                <a:solidFill>
                  <a:srgbClr val="000000"/>
                </a:solidFill>
                <a:latin typeface="楷体_GB2312"/>
              </a:rPr>
              <a:t>指数、</a:t>
            </a:r>
            <a:r>
              <a:rPr lang="en-US" altLang="zh-CN" sz="1100" dirty="0" err="1">
                <a:solidFill>
                  <a:srgbClr val="000000"/>
                </a:solidFill>
                <a:latin typeface="楷体_GB2312"/>
              </a:rPr>
              <a:t>CRB</a:t>
            </a:r>
            <a:r>
              <a:rPr lang="en-US" altLang="zh-CN" sz="1100" dirty="0">
                <a:solidFill>
                  <a:srgbClr val="000000"/>
                </a:solidFill>
                <a:latin typeface="楷体_GB2312"/>
              </a:rPr>
              <a:t> </a:t>
            </a:r>
            <a:r>
              <a:rPr lang="zh-CN" altLang="en-US" sz="1100" dirty="0">
                <a:solidFill>
                  <a:srgbClr val="000000"/>
                </a:solidFill>
                <a:latin typeface="楷体_GB2312"/>
              </a:rPr>
              <a:t>综合现货指数</a:t>
            </a:r>
            <a:endParaRPr lang="en-US" altLang="zh-CN" sz="1100" dirty="0">
              <a:solidFill>
                <a:srgbClr val="000000"/>
              </a:solidFill>
              <a:latin typeface="楷体_GB2312"/>
            </a:endParaRPr>
          </a:p>
          <a:p>
            <a:r>
              <a:rPr lang="zh-CN" altLang="en-US" sz="1100" b="1" dirty="0">
                <a:solidFill>
                  <a:srgbClr val="000000"/>
                </a:solidFill>
                <a:latin typeface="楷体_GB2312"/>
              </a:rPr>
              <a:t>参考研报</a:t>
            </a:r>
            <a:r>
              <a:rPr lang="zh-CN" altLang="en-US" sz="1100" dirty="0">
                <a:solidFill>
                  <a:srgbClr val="000000"/>
                </a:solidFill>
                <a:latin typeface="楷体_GB2312"/>
              </a:rPr>
              <a:t>： </a:t>
            </a:r>
            <a:r>
              <a:rPr lang="en-US" altLang="zh-CN" sz="1100" dirty="0">
                <a:solidFill>
                  <a:srgbClr val="000000"/>
                </a:solidFill>
                <a:latin typeface="楷体_GB2312"/>
              </a:rPr>
              <a:t>20160725-</a:t>
            </a:r>
            <a:r>
              <a:rPr lang="zh-CN" altLang="en-US" sz="1100" dirty="0">
                <a:solidFill>
                  <a:srgbClr val="000000"/>
                </a:solidFill>
                <a:latin typeface="楷体_GB2312"/>
              </a:rPr>
              <a:t>华泰证券</a:t>
            </a:r>
            <a:r>
              <a:rPr lang="en-US" altLang="zh-CN" sz="1100" dirty="0">
                <a:solidFill>
                  <a:srgbClr val="000000"/>
                </a:solidFill>
                <a:latin typeface="楷体_GB2312"/>
              </a:rPr>
              <a:t>-</a:t>
            </a:r>
            <a:r>
              <a:rPr lang="zh-CN" altLang="en-US" sz="1100" dirty="0">
                <a:solidFill>
                  <a:srgbClr val="000000"/>
                </a:solidFill>
                <a:latin typeface="楷体_GB2312"/>
              </a:rPr>
              <a:t>风险平价模型实证研究：风险平价模型在大类资产配置及行业配置中的应用</a:t>
            </a:r>
            <a:endParaRPr lang="zh-CN" altLang="en-US" sz="1100" dirty="0"/>
          </a:p>
        </p:txBody>
      </p:sp>
      <p:graphicFrame>
        <p:nvGraphicFramePr>
          <p:cNvPr id="21" name="表格 20"/>
          <p:cNvGraphicFramePr>
            <a:graphicFrameLocks noGrp="1"/>
          </p:cNvGraphicFramePr>
          <p:nvPr/>
        </p:nvGraphicFramePr>
        <p:xfrm>
          <a:off x="364636" y="1343747"/>
          <a:ext cx="11413708" cy="2025905"/>
        </p:xfrm>
        <a:graphic>
          <a:graphicData uri="http://schemas.openxmlformats.org/drawingml/2006/table">
            <a:tbl>
              <a:tblPr firstRow="1" bandRow="1">
                <a:tableStyleId>{125E5076-3810-47DD-B79F-674D7AD40C01}</a:tableStyleId>
              </a:tblPr>
              <a:tblGrid>
                <a:gridCol w="1614818">
                  <a:extLst>
                    <a:ext uri="{9D8B030D-6E8A-4147-A177-3AD203B41FA5}">
                      <a16:colId xmlns:a16="http://schemas.microsoft.com/office/drawing/2014/main" xmlns="" val="2891156679"/>
                    </a:ext>
                  </a:extLst>
                </a:gridCol>
                <a:gridCol w="2632879">
                  <a:extLst>
                    <a:ext uri="{9D8B030D-6E8A-4147-A177-3AD203B41FA5}">
                      <a16:colId xmlns:a16="http://schemas.microsoft.com/office/drawing/2014/main" xmlns="" val="1459276171"/>
                    </a:ext>
                  </a:extLst>
                </a:gridCol>
                <a:gridCol w="2289461">
                  <a:extLst>
                    <a:ext uri="{9D8B030D-6E8A-4147-A177-3AD203B41FA5}">
                      <a16:colId xmlns:a16="http://schemas.microsoft.com/office/drawing/2014/main" xmlns="" val="2883316301"/>
                    </a:ext>
                  </a:extLst>
                </a:gridCol>
                <a:gridCol w="2392486">
                  <a:extLst>
                    <a:ext uri="{9D8B030D-6E8A-4147-A177-3AD203B41FA5}">
                      <a16:colId xmlns:a16="http://schemas.microsoft.com/office/drawing/2014/main" xmlns="" val="807873695"/>
                    </a:ext>
                  </a:extLst>
                </a:gridCol>
                <a:gridCol w="2484064">
                  <a:extLst>
                    <a:ext uri="{9D8B030D-6E8A-4147-A177-3AD203B41FA5}">
                      <a16:colId xmlns:a16="http://schemas.microsoft.com/office/drawing/2014/main" xmlns="" val="919931207"/>
                    </a:ext>
                  </a:extLst>
                </a:gridCol>
              </a:tblGrid>
              <a:tr h="295815">
                <a:tc gridSpan="5">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400" dirty="0">
                          <a:latin typeface="Times New Roman" panose="02020603050405020304" pitchFamily="18" charset="0"/>
                          <a:ea typeface="KaiTi" panose="02010609060101010101" pitchFamily="49" charset="-122"/>
                          <a:cs typeface="Times New Roman" panose="02020603050405020304" pitchFamily="18" charset="0"/>
                        </a:rPr>
                        <a:t> </a:t>
                      </a:r>
                      <a:r>
                        <a:rPr lang="en-US" altLang="zh-CN" sz="1400" dirty="0">
                          <a:latin typeface="Times New Roman" panose="02020603050405020304" pitchFamily="18" charset="0"/>
                          <a:ea typeface="KaiTi" panose="02010609060101010101" pitchFamily="49" charset="-122"/>
                          <a:cs typeface="Times New Roman" panose="02020603050405020304" pitchFamily="18" charset="0"/>
                        </a:rPr>
                        <a:t>2008 </a:t>
                      </a:r>
                      <a:r>
                        <a:rPr lang="zh-CN" altLang="en-US" sz="1400" dirty="0">
                          <a:latin typeface="Times New Roman" panose="02020603050405020304" pitchFamily="18" charset="0"/>
                          <a:ea typeface="KaiTi" panose="02010609060101010101" pitchFamily="49" charset="-122"/>
                          <a:cs typeface="Times New Roman" panose="02020603050405020304" pitchFamily="18" charset="0"/>
                        </a:rPr>
                        <a:t>年 </a:t>
                      </a:r>
                      <a:r>
                        <a:rPr lang="en-US" altLang="zh-CN" sz="1400" dirty="0">
                          <a:latin typeface="Times New Roman" panose="02020603050405020304" pitchFamily="18" charset="0"/>
                          <a:ea typeface="KaiTi" panose="02010609060101010101" pitchFamily="49" charset="-122"/>
                          <a:cs typeface="Times New Roman" panose="02020603050405020304" pitchFamily="18" charset="0"/>
                        </a:rPr>
                        <a:t>12 </a:t>
                      </a:r>
                      <a:r>
                        <a:rPr lang="zh-CN" altLang="en-US" sz="1400" dirty="0">
                          <a:latin typeface="Times New Roman" panose="02020603050405020304" pitchFamily="18" charset="0"/>
                          <a:ea typeface="KaiTi" panose="02010609060101010101" pitchFamily="49" charset="-122"/>
                          <a:cs typeface="Times New Roman" panose="02020603050405020304" pitchFamily="18" charset="0"/>
                        </a:rPr>
                        <a:t>月至 </a:t>
                      </a:r>
                      <a:r>
                        <a:rPr lang="en-US" altLang="zh-CN" sz="1400" dirty="0">
                          <a:latin typeface="Times New Roman" panose="02020603050405020304" pitchFamily="18" charset="0"/>
                          <a:ea typeface="KaiTi" panose="02010609060101010101" pitchFamily="49" charset="-122"/>
                          <a:cs typeface="Times New Roman" panose="02020603050405020304" pitchFamily="18" charset="0"/>
                        </a:rPr>
                        <a:t>2016 </a:t>
                      </a:r>
                      <a:r>
                        <a:rPr lang="zh-CN" altLang="en-US" sz="1400" dirty="0">
                          <a:latin typeface="Times New Roman" panose="02020603050405020304" pitchFamily="18" charset="0"/>
                          <a:ea typeface="KaiTi" panose="02010609060101010101" pitchFamily="49" charset="-122"/>
                          <a:cs typeface="Times New Roman" panose="02020603050405020304" pitchFamily="18" charset="0"/>
                        </a:rPr>
                        <a:t>年 </a:t>
                      </a:r>
                      <a:r>
                        <a:rPr lang="en-US" altLang="zh-CN" sz="1400" dirty="0">
                          <a:latin typeface="Times New Roman" panose="02020603050405020304" pitchFamily="18" charset="0"/>
                          <a:ea typeface="KaiTi" panose="02010609060101010101" pitchFamily="49" charset="-122"/>
                          <a:cs typeface="Times New Roman" panose="02020603050405020304" pitchFamily="18" charset="0"/>
                        </a:rPr>
                        <a:t>6 </a:t>
                      </a:r>
                      <a:r>
                        <a:rPr lang="zh-CN" altLang="en-US" sz="1400" dirty="0">
                          <a:latin typeface="Times New Roman" panose="02020603050405020304" pitchFamily="18" charset="0"/>
                          <a:ea typeface="KaiTi" panose="02010609060101010101" pitchFamily="49" charset="-122"/>
                          <a:cs typeface="Times New Roman" panose="02020603050405020304" pitchFamily="18" charset="0"/>
                        </a:rPr>
                        <a:t>月不同策略的滚动测试表现</a:t>
                      </a:r>
                    </a:p>
                  </a:txBody>
                  <a:tcPr anchor="ctr">
                    <a:solidFill>
                      <a:srgbClr val="9C0308"/>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xmlns="" val="1723771513"/>
                  </a:ext>
                </a:extLst>
              </a:tr>
              <a:tr h="30808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sz="1400" b="1" kern="1200">
                          <a:solidFill>
                            <a:sysClr val="windowText" lastClr="000000"/>
                          </a:solidFill>
                          <a:latin typeface="Times New Roman" panose="02020603050405020304" pitchFamily="18" charset="0"/>
                          <a:ea typeface="KaiTi" panose="02010609060101010101" pitchFamily="49" charset="-122"/>
                          <a:cs typeface="Times New Roman" panose="02020603050405020304" pitchFamily="18" charset="0"/>
                        </a:rPr>
                        <a:t> </a:t>
                      </a:r>
                    </a:p>
                  </a:txBody>
                  <a:tcPr marL="0" marR="0" marT="0" marB="0">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2">
                        <a:lumMod val="2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sz="1400" b="1" kern="1200" dirty="0">
                          <a:solidFill>
                            <a:schemeClr val="bg1"/>
                          </a:solidFill>
                          <a:latin typeface="Times New Roman" panose="02020603050405020304" pitchFamily="18" charset="0"/>
                          <a:ea typeface="KaiTi" panose="02010609060101010101" pitchFamily="49" charset="-122"/>
                          <a:cs typeface="Times New Roman" panose="02020603050405020304" pitchFamily="18" charset="0"/>
                        </a:rPr>
                        <a:t>风险平价 FOF</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2">
                        <a:lumMod val="2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sz="1400" b="1" kern="1200" dirty="0">
                          <a:solidFill>
                            <a:schemeClr val="bg1"/>
                          </a:solidFill>
                          <a:latin typeface="Times New Roman" panose="02020603050405020304" pitchFamily="18" charset="0"/>
                          <a:ea typeface="KaiTi" panose="02010609060101010101" pitchFamily="49" charset="-122"/>
                          <a:cs typeface="Times New Roman" panose="02020603050405020304" pitchFamily="18" charset="0"/>
                        </a:rPr>
                        <a:t>均值-方差 FOF</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2">
                        <a:lumMod val="2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sz="1400" b="1" kern="1200" dirty="0">
                          <a:solidFill>
                            <a:schemeClr val="bg1"/>
                          </a:solidFill>
                          <a:latin typeface="Times New Roman" panose="02020603050405020304" pitchFamily="18" charset="0"/>
                          <a:ea typeface="KaiTi" panose="02010609060101010101" pitchFamily="49" charset="-122"/>
                          <a:cs typeface="Times New Roman" panose="02020603050405020304" pitchFamily="18" charset="0"/>
                        </a:rPr>
                        <a:t>等权重 FOF</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2">
                        <a:lumMod val="2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sz="1400" b="1" kern="1200" dirty="0">
                          <a:solidFill>
                            <a:schemeClr val="bg1"/>
                          </a:solidFill>
                          <a:latin typeface="Times New Roman" panose="02020603050405020304" pitchFamily="18" charset="0"/>
                          <a:ea typeface="KaiTi" panose="02010609060101010101" pitchFamily="49" charset="-122"/>
                          <a:cs typeface="Times New Roman" panose="02020603050405020304" pitchFamily="18" charset="0"/>
                        </a:rPr>
                        <a:t>波动率倒数 FOF</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2">
                        <a:lumMod val="25000"/>
                      </a:schemeClr>
                    </a:solidFill>
                  </a:tcPr>
                </a:tc>
                <a:extLst>
                  <a:ext uri="{0D108BD9-81ED-4DB2-BD59-A6C34878D82A}">
                    <a16:rowId xmlns:a16="http://schemas.microsoft.com/office/drawing/2014/main" xmlns="" val="81264400"/>
                  </a:ext>
                </a:extLst>
              </a:tr>
              <a:tr h="235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sz="1400" b="1" kern="1200">
                          <a:solidFill>
                            <a:sysClr val="windowText" lastClr="000000"/>
                          </a:solidFill>
                          <a:latin typeface="Times New Roman" panose="02020603050405020304" pitchFamily="18" charset="0"/>
                          <a:ea typeface="KaiTi" panose="02010609060101010101" pitchFamily="49" charset="-122"/>
                          <a:cs typeface="Times New Roman" panose="02020603050405020304" pitchFamily="18" charset="0"/>
                        </a:rPr>
                        <a:t>累计收益</a:t>
                      </a:r>
                    </a:p>
                  </a:txBody>
                  <a:tcPr marL="0" marR="0" marT="0" marB="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sz="1400" b="1" kern="1200">
                          <a:solidFill>
                            <a:sysClr val="windowText" lastClr="000000"/>
                          </a:solidFill>
                          <a:latin typeface="Times New Roman" panose="02020603050405020304" pitchFamily="18" charset="0"/>
                          <a:ea typeface="KaiTi" panose="02010609060101010101" pitchFamily="49" charset="-122"/>
                          <a:cs typeface="Times New Roman" panose="02020603050405020304" pitchFamily="18" charset="0"/>
                        </a:rPr>
                        <a:t>51.05%</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sz="1400" b="1" kern="1200">
                          <a:solidFill>
                            <a:sysClr val="windowText" lastClr="000000"/>
                          </a:solidFill>
                          <a:latin typeface="Times New Roman" panose="02020603050405020304" pitchFamily="18" charset="0"/>
                          <a:ea typeface="KaiTi" panose="02010609060101010101" pitchFamily="49" charset="-122"/>
                          <a:cs typeface="Times New Roman" panose="02020603050405020304" pitchFamily="18" charset="0"/>
                        </a:rPr>
                        <a:t>41.69%</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sz="1400" b="1" kern="1200">
                          <a:solidFill>
                            <a:sysClr val="windowText" lastClr="000000"/>
                          </a:solidFill>
                          <a:latin typeface="Times New Roman" panose="02020603050405020304" pitchFamily="18" charset="0"/>
                          <a:ea typeface="KaiTi" panose="02010609060101010101" pitchFamily="49" charset="-122"/>
                          <a:cs typeface="Times New Roman" panose="02020603050405020304" pitchFamily="18" charset="0"/>
                        </a:rPr>
                        <a:t>123.64%</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sz="1400" b="1" kern="1200">
                          <a:solidFill>
                            <a:sysClr val="windowText" lastClr="000000"/>
                          </a:solidFill>
                          <a:latin typeface="Times New Roman" panose="02020603050405020304" pitchFamily="18" charset="0"/>
                          <a:ea typeface="KaiTi" panose="02010609060101010101" pitchFamily="49" charset="-122"/>
                          <a:cs typeface="Times New Roman" panose="02020603050405020304" pitchFamily="18" charset="0"/>
                        </a:rPr>
                        <a:t>29.89%</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456950715"/>
                  </a:ext>
                </a:extLst>
              </a:tr>
              <a:tr h="235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sz="1400" b="1" kern="1200">
                          <a:solidFill>
                            <a:sysClr val="windowText" lastClr="000000"/>
                          </a:solidFill>
                          <a:latin typeface="Times New Roman" panose="02020603050405020304" pitchFamily="18" charset="0"/>
                          <a:ea typeface="KaiTi" panose="02010609060101010101" pitchFamily="49" charset="-122"/>
                          <a:cs typeface="Times New Roman" panose="02020603050405020304" pitchFamily="18" charset="0"/>
                        </a:rPr>
                        <a:t>年化收益</a:t>
                      </a:r>
                    </a:p>
                  </a:txBody>
                  <a:tcPr marL="0" marR="0" marT="0" marB="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sz="1400" b="1" kern="1200">
                          <a:solidFill>
                            <a:sysClr val="windowText" lastClr="000000"/>
                          </a:solidFill>
                          <a:latin typeface="Times New Roman" panose="02020603050405020304" pitchFamily="18" charset="0"/>
                          <a:ea typeface="KaiTi" panose="02010609060101010101" pitchFamily="49" charset="-122"/>
                          <a:cs typeface="Times New Roman" panose="02020603050405020304" pitchFamily="18" charset="0"/>
                        </a:rPr>
                        <a:t>5.60%</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sz="1400" b="1" kern="1200">
                          <a:solidFill>
                            <a:sysClr val="windowText" lastClr="000000"/>
                          </a:solidFill>
                          <a:latin typeface="Times New Roman" panose="02020603050405020304" pitchFamily="18" charset="0"/>
                          <a:ea typeface="KaiTi" panose="02010609060101010101" pitchFamily="49" charset="-122"/>
                          <a:cs typeface="Times New Roman" panose="02020603050405020304" pitchFamily="18" charset="0"/>
                        </a:rPr>
                        <a:t>4.71%</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sz="1400" b="1" kern="1200">
                          <a:solidFill>
                            <a:sysClr val="windowText" lastClr="000000"/>
                          </a:solidFill>
                          <a:latin typeface="Times New Roman" panose="02020603050405020304" pitchFamily="18" charset="0"/>
                          <a:ea typeface="KaiTi" panose="02010609060101010101" pitchFamily="49" charset="-122"/>
                          <a:cs typeface="Times New Roman" panose="02020603050405020304" pitchFamily="18" charset="0"/>
                        </a:rPr>
                        <a:t>11.22%</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sz="1400" b="1" kern="1200">
                          <a:solidFill>
                            <a:sysClr val="windowText" lastClr="000000"/>
                          </a:solidFill>
                          <a:latin typeface="Times New Roman" panose="02020603050405020304" pitchFamily="18" charset="0"/>
                          <a:ea typeface="KaiTi" panose="02010609060101010101" pitchFamily="49" charset="-122"/>
                          <a:cs typeface="Times New Roman" panose="02020603050405020304" pitchFamily="18" charset="0"/>
                        </a:rPr>
                        <a:t>3.52%</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3322606792"/>
                  </a:ext>
                </a:extLst>
              </a:tr>
              <a:tr h="235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sz="1400" b="1" kern="1200">
                          <a:solidFill>
                            <a:sysClr val="windowText" lastClr="000000"/>
                          </a:solidFill>
                          <a:latin typeface="Times New Roman" panose="02020603050405020304" pitchFamily="18" charset="0"/>
                          <a:ea typeface="KaiTi" panose="02010609060101010101" pitchFamily="49" charset="-122"/>
                          <a:cs typeface="Times New Roman" panose="02020603050405020304" pitchFamily="18" charset="0"/>
                        </a:rPr>
                        <a:t>年化波动率</a:t>
                      </a:r>
                    </a:p>
                  </a:txBody>
                  <a:tcPr marL="0" marR="0" marT="0" marB="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sz="1400" b="1" kern="1200">
                          <a:solidFill>
                            <a:sysClr val="windowText" lastClr="000000"/>
                          </a:solidFill>
                          <a:latin typeface="Times New Roman" panose="02020603050405020304" pitchFamily="18" charset="0"/>
                          <a:ea typeface="KaiTi" panose="02010609060101010101" pitchFamily="49" charset="-122"/>
                          <a:cs typeface="Times New Roman" panose="02020603050405020304" pitchFamily="18" charset="0"/>
                        </a:rPr>
                        <a:t>3.21%</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sz="1400" b="1" kern="1200">
                          <a:solidFill>
                            <a:sysClr val="windowText" lastClr="000000"/>
                          </a:solidFill>
                          <a:latin typeface="Times New Roman" panose="02020603050405020304" pitchFamily="18" charset="0"/>
                          <a:ea typeface="KaiTi" panose="02010609060101010101" pitchFamily="49" charset="-122"/>
                          <a:cs typeface="Times New Roman" panose="02020603050405020304" pitchFamily="18" charset="0"/>
                        </a:rPr>
                        <a:t>3.25%</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sz="1400" b="1" kern="1200">
                          <a:solidFill>
                            <a:sysClr val="windowText" lastClr="000000"/>
                          </a:solidFill>
                          <a:latin typeface="Times New Roman" panose="02020603050405020304" pitchFamily="18" charset="0"/>
                          <a:ea typeface="KaiTi" panose="02010609060101010101" pitchFamily="49" charset="-122"/>
                          <a:cs typeface="Times New Roman" panose="02020603050405020304" pitchFamily="18" charset="0"/>
                        </a:rPr>
                        <a:t>10.11%</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sz="1400" b="1" kern="1200">
                          <a:solidFill>
                            <a:sysClr val="windowText" lastClr="000000"/>
                          </a:solidFill>
                          <a:latin typeface="Times New Roman" panose="02020603050405020304" pitchFamily="18" charset="0"/>
                          <a:ea typeface="KaiTi" panose="02010609060101010101" pitchFamily="49" charset="-122"/>
                          <a:cs typeface="Times New Roman" panose="02020603050405020304" pitchFamily="18" charset="0"/>
                        </a:rPr>
                        <a:t>1.96%</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983473100"/>
                  </a:ext>
                </a:extLst>
              </a:tr>
              <a:tr h="235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sz="1400" b="1" kern="1200">
                          <a:solidFill>
                            <a:sysClr val="windowText" lastClr="000000"/>
                          </a:solidFill>
                          <a:latin typeface="Times New Roman" panose="02020603050405020304" pitchFamily="18" charset="0"/>
                          <a:ea typeface="KaiTi" panose="02010609060101010101" pitchFamily="49" charset="-122"/>
                          <a:cs typeface="Times New Roman" panose="02020603050405020304" pitchFamily="18" charset="0"/>
                        </a:rPr>
                        <a:t>夏普比率</a:t>
                      </a:r>
                    </a:p>
                  </a:txBody>
                  <a:tcPr marL="0" marR="0" marT="0" marB="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sz="1400" b="1" kern="1200" dirty="0">
                          <a:solidFill>
                            <a:sysClr val="windowText" lastClr="000000"/>
                          </a:solidFill>
                          <a:latin typeface="Times New Roman" panose="02020603050405020304" pitchFamily="18" charset="0"/>
                          <a:ea typeface="KaiTi" panose="02010609060101010101" pitchFamily="49" charset="-122"/>
                          <a:cs typeface="Times New Roman" panose="02020603050405020304" pitchFamily="18" charset="0"/>
                        </a:rPr>
                        <a:t>0.966</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sz="1400" b="1" kern="1200">
                          <a:solidFill>
                            <a:sysClr val="windowText" lastClr="000000"/>
                          </a:solidFill>
                          <a:latin typeface="Times New Roman" panose="02020603050405020304" pitchFamily="18" charset="0"/>
                          <a:ea typeface="KaiTi" panose="02010609060101010101" pitchFamily="49" charset="-122"/>
                          <a:cs typeface="Times New Roman" panose="02020603050405020304" pitchFamily="18" charset="0"/>
                        </a:rPr>
                        <a:t>0.681</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sz="1400" b="1" kern="1200">
                          <a:solidFill>
                            <a:sysClr val="windowText" lastClr="000000"/>
                          </a:solidFill>
                          <a:latin typeface="Times New Roman" panose="02020603050405020304" pitchFamily="18" charset="0"/>
                          <a:ea typeface="KaiTi" panose="02010609060101010101" pitchFamily="49" charset="-122"/>
                          <a:cs typeface="Times New Roman" panose="02020603050405020304" pitchFamily="18" charset="0"/>
                        </a:rPr>
                        <a:t>0.863</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sz="1400" b="1" kern="1200">
                          <a:solidFill>
                            <a:sysClr val="windowText" lastClr="000000"/>
                          </a:solidFill>
                          <a:latin typeface="Times New Roman" panose="02020603050405020304" pitchFamily="18" charset="0"/>
                          <a:ea typeface="KaiTi" panose="02010609060101010101" pitchFamily="49" charset="-122"/>
                          <a:cs typeface="Times New Roman" panose="02020603050405020304" pitchFamily="18" charset="0"/>
                        </a:rPr>
                        <a:t>0.519</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4126371186"/>
                  </a:ext>
                </a:extLst>
              </a:tr>
              <a:tr h="235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sz="1400" b="1" kern="1200">
                          <a:solidFill>
                            <a:sysClr val="windowText" lastClr="000000"/>
                          </a:solidFill>
                          <a:latin typeface="Times New Roman" panose="02020603050405020304" pitchFamily="18" charset="0"/>
                          <a:ea typeface="KaiTi" panose="02010609060101010101" pitchFamily="49" charset="-122"/>
                          <a:cs typeface="Times New Roman" panose="02020603050405020304" pitchFamily="18" charset="0"/>
                        </a:rPr>
                        <a:t>最大回撤</a:t>
                      </a:r>
                    </a:p>
                  </a:txBody>
                  <a:tcPr marL="0" marR="0" marT="0" marB="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sz="1400" b="1" kern="1200">
                          <a:solidFill>
                            <a:sysClr val="windowText" lastClr="000000"/>
                          </a:solidFill>
                          <a:latin typeface="Times New Roman" panose="02020603050405020304" pitchFamily="18" charset="0"/>
                          <a:ea typeface="KaiTi" panose="02010609060101010101" pitchFamily="49" charset="-122"/>
                          <a:cs typeface="Times New Roman" panose="02020603050405020304" pitchFamily="18" charset="0"/>
                        </a:rPr>
                        <a:t>3.71%</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sz="1400" b="1" kern="1200">
                          <a:solidFill>
                            <a:sysClr val="windowText" lastClr="000000"/>
                          </a:solidFill>
                          <a:latin typeface="Times New Roman" panose="02020603050405020304" pitchFamily="18" charset="0"/>
                          <a:ea typeface="KaiTi" panose="02010609060101010101" pitchFamily="49" charset="-122"/>
                          <a:cs typeface="Times New Roman" panose="02020603050405020304" pitchFamily="18" charset="0"/>
                        </a:rPr>
                        <a:t>4.09%</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sz="1400" b="1" kern="1200">
                          <a:solidFill>
                            <a:sysClr val="windowText" lastClr="000000"/>
                          </a:solidFill>
                          <a:latin typeface="Times New Roman" panose="02020603050405020304" pitchFamily="18" charset="0"/>
                          <a:ea typeface="KaiTi" panose="02010609060101010101" pitchFamily="49" charset="-122"/>
                          <a:cs typeface="Times New Roman" panose="02020603050405020304" pitchFamily="18" charset="0"/>
                        </a:rPr>
                        <a:t>13.62%</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sz="1400" b="1" kern="1200">
                          <a:solidFill>
                            <a:sysClr val="windowText" lastClr="000000"/>
                          </a:solidFill>
                          <a:latin typeface="Times New Roman" panose="02020603050405020304" pitchFamily="18" charset="0"/>
                          <a:ea typeface="KaiTi" panose="02010609060101010101" pitchFamily="49" charset="-122"/>
                          <a:cs typeface="Times New Roman" panose="02020603050405020304" pitchFamily="18" charset="0"/>
                        </a:rPr>
                        <a:t>4.68%</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3645271435"/>
                  </a:ext>
                </a:extLst>
              </a:tr>
              <a:tr h="2355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sz="1400" b="1" kern="1200">
                          <a:solidFill>
                            <a:sysClr val="windowText" lastClr="000000"/>
                          </a:solidFill>
                          <a:latin typeface="Times New Roman" panose="02020603050405020304" pitchFamily="18" charset="0"/>
                          <a:ea typeface="KaiTi" panose="02010609060101010101" pitchFamily="49" charset="-122"/>
                          <a:cs typeface="Times New Roman" panose="02020603050405020304" pitchFamily="18" charset="0"/>
                        </a:rPr>
                        <a:t>Calmar 比率</a:t>
                      </a:r>
                    </a:p>
                  </a:txBody>
                  <a:tcPr marL="0" marR="0" marT="0" marB="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sz="1400" b="1" kern="1200">
                          <a:solidFill>
                            <a:sysClr val="windowText" lastClr="000000"/>
                          </a:solidFill>
                          <a:latin typeface="Times New Roman" panose="02020603050405020304" pitchFamily="18" charset="0"/>
                          <a:ea typeface="KaiTi" panose="02010609060101010101" pitchFamily="49" charset="-122"/>
                          <a:cs typeface="Times New Roman" panose="02020603050405020304" pitchFamily="18" charset="0"/>
                        </a:rPr>
                        <a:t>1.512</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sz="1400" b="1" kern="1200">
                          <a:solidFill>
                            <a:sysClr val="windowText" lastClr="000000"/>
                          </a:solidFill>
                          <a:latin typeface="Times New Roman" panose="02020603050405020304" pitchFamily="18" charset="0"/>
                          <a:ea typeface="KaiTi" panose="02010609060101010101" pitchFamily="49" charset="-122"/>
                          <a:cs typeface="Times New Roman" panose="02020603050405020304" pitchFamily="18" charset="0"/>
                        </a:rPr>
                        <a:t>1.152</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sz="1400" b="1" kern="1200">
                          <a:solidFill>
                            <a:sysClr val="windowText" lastClr="000000"/>
                          </a:solidFill>
                          <a:latin typeface="Times New Roman" panose="02020603050405020304" pitchFamily="18" charset="0"/>
                          <a:ea typeface="KaiTi" panose="02010609060101010101" pitchFamily="49" charset="-122"/>
                          <a:cs typeface="Times New Roman" panose="02020603050405020304" pitchFamily="18" charset="0"/>
                        </a:rPr>
                        <a:t>0.824</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sz="1400" b="1" kern="1200" dirty="0">
                          <a:solidFill>
                            <a:sysClr val="windowText" lastClr="000000"/>
                          </a:solidFill>
                          <a:latin typeface="Times New Roman" panose="02020603050405020304" pitchFamily="18" charset="0"/>
                          <a:ea typeface="KaiTi" panose="02010609060101010101" pitchFamily="49" charset="-122"/>
                          <a:cs typeface="Times New Roman" panose="02020603050405020304" pitchFamily="18" charset="0"/>
                        </a:rPr>
                        <a:t>0.751</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549600264"/>
                  </a:ext>
                </a:extLst>
              </a:tr>
            </a:tbl>
          </a:graphicData>
        </a:graphic>
      </p:graphicFrame>
      <p:sp>
        <p:nvSpPr>
          <p:cNvPr id="23" name="文本框 22">
            <a:extLst>
              <a:ext uri="{FF2B5EF4-FFF2-40B4-BE49-F238E27FC236}">
                <a16:creationId xmlns:a16="http://schemas.microsoft.com/office/drawing/2014/main" xmlns="" id="{B6C0DC48-E1CF-4A1E-A1E5-084B41AA59B4}"/>
              </a:ext>
            </a:extLst>
          </p:cNvPr>
          <p:cNvSpPr txBox="1"/>
          <p:nvPr/>
        </p:nvSpPr>
        <p:spPr>
          <a:xfrm>
            <a:off x="1948305" y="3508484"/>
            <a:ext cx="2441694" cy="261610"/>
          </a:xfrm>
          <a:prstGeom prst="rect">
            <a:avLst/>
          </a:prstGeom>
          <a:noFill/>
        </p:spPr>
        <p:txBody>
          <a:bodyPr wrap="none" rtlCol="0">
            <a:spAutoFit/>
          </a:bodyPr>
          <a:lstStyle/>
          <a:p>
            <a:r>
              <a:rPr lang="zh-CN" altLang="en-US" sz="1100" b="1" dirty="0">
                <a:latin typeface="+mn-ea"/>
                <a:cs typeface="Times New Roman" pitchFamily="18" charset="0"/>
              </a:rPr>
              <a:t>图</a:t>
            </a:r>
            <a:r>
              <a:rPr lang="en-US" altLang="zh-CN" sz="1100" b="1" dirty="0">
                <a:latin typeface="+mn-ea"/>
                <a:cs typeface="Times New Roman" pitchFamily="18" charset="0"/>
              </a:rPr>
              <a:t>1</a:t>
            </a:r>
            <a:r>
              <a:rPr lang="zh-CN" altLang="en-US" sz="1100" b="1" dirty="0">
                <a:latin typeface="+mn-ea"/>
                <a:cs typeface="Times New Roman" pitchFamily="18" charset="0"/>
              </a:rPr>
              <a:t>：各策略下资产组合*的净值走势</a:t>
            </a:r>
          </a:p>
        </p:txBody>
      </p:sp>
      <p:sp>
        <p:nvSpPr>
          <p:cNvPr id="26" name="灯片编号占位符 3"/>
          <p:cNvSpPr>
            <a:spLocks noGrp="1"/>
          </p:cNvSpPr>
          <p:nvPr>
            <p:ph type="sldNum" sz="quarter" idx="12"/>
          </p:nvPr>
        </p:nvSpPr>
        <p:spPr>
          <a:xfrm>
            <a:off x="9216899" y="6353269"/>
            <a:ext cx="2743200" cy="365125"/>
          </a:xfrm>
        </p:spPr>
        <p:txBody>
          <a:bodyPr/>
          <a:lstStyle/>
          <a:p>
            <a:fld id="{1827CD8D-0C45-4313-8514-3276C2338651}" type="slidenum">
              <a:rPr lang="zh-CN" altLang="en-US" smtClean="0"/>
              <a:pPr/>
              <a:t>27</a:t>
            </a:fld>
            <a:endParaRPr lang="zh-CN" altLang="en-US" dirty="0"/>
          </a:p>
        </p:txBody>
      </p:sp>
      <p:pic>
        <p:nvPicPr>
          <p:cNvPr id="2" name="图片 1"/>
          <p:cNvPicPr>
            <a:picLocks noChangeAspect="1"/>
          </p:cNvPicPr>
          <p:nvPr/>
        </p:nvPicPr>
        <p:blipFill>
          <a:blip r:embed="rId3">
            <a:extLst>
              <a:ext uri="{BEBA8EAE-BF5A-486C-A8C5-ECC9F3942E4B}">
                <a14:imgProps xmlns:a14="http://schemas.microsoft.com/office/drawing/2010/main">
                  <a14:imgLayer r:embed="rId4">
                    <a14:imgEffect>
                      <a14:sharpenSoften amount="25000"/>
                    </a14:imgEffect>
                  </a14:imgLayer>
                </a14:imgProps>
              </a:ext>
            </a:extLst>
          </a:blip>
          <a:stretch>
            <a:fillRect/>
          </a:stretch>
        </p:blipFill>
        <p:spPr>
          <a:xfrm>
            <a:off x="370115" y="3751334"/>
            <a:ext cx="5725885" cy="2428718"/>
          </a:xfrm>
          <a:prstGeom prst="rect">
            <a:avLst/>
          </a:prstGeom>
        </p:spPr>
      </p:pic>
      <p:pic>
        <p:nvPicPr>
          <p:cNvPr id="12" name="图片 11"/>
          <p:cNvPicPr>
            <a:picLocks noChangeAspect="1"/>
          </p:cNvPicPr>
          <p:nvPr/>
        </p:nvPicPr>
        <p:blipFill>
          <a:blip r:embed="rId5"/>
          <a:stretch>
            <a:fillRect/>
          </a:stretch>
        </p:blipFill>
        <p:spPr>
          <a:xfrm>
            <a:off x="6204857" y="3661347"/>
            <a:ext cx="5755242" cy="2556024"/>
          </a:xfrm>
          <a:prstGeom prst="rect">
            <a:avLst/>
          </a:prstGeom>
        </p:spPr>
      </p:pic>
      <p:sp>
        <p:nvSpPr>
          <p:cNvPr id="13" name="文本框 12">
            <a:extLst>
              <a:ext uri="{FF2B5EF4-FFF2-40B4-BE49-F238E27FC236}">
                <a16:creationId xmlns:a16="http://schemas.microsoft.com/office/drawing/2014/main" xmlns="" id="{B6C0DC48-E1CF-4A1E-A1E5-084B41AA59B4}"/>
              </a:ext>
            </a:extLst>
          </p:cNvPr>
          <p:cNvSpPr txBox="1"/>
          <p:nvPr/>
        </p:nvSpPr>
        <p:spPr>
          <a:xfrm>
            <a:off x="7685300" y="3480127"/>
            <a:ext cx="2794355" cy="261610"/>
          </a:xfrm>
          <a:prstGeom prst="rect">
            <a:avLst/>
          </a:prstGeom>
          <a:noFill/>
        </p:spPr>
        <p:txBody>
          <a:bodyPr wrap="none" rtlCol="0">
            <a:spAutoFit/>
          </a:bodyPr>
          <a:lstStyle/>
          <a:p>
            <a:r>
              <a:rPr lang="zh-CN" altLang="en-US" sz="1100" b="1" dirty="0">
                <a:latin typeface="+mn-ea"/>
                <a:cs typeface="Times New Roman" pitchFamily="18" charset="0"/>
              </a:rPr>
              <a:t>图</a:t>
            </a:r>
            <a:r>
              <a:rPr lang="en-US" altLang="zh-CN" sz="1100" b="1" dirty="0">
                <a:latin typeface="+mn-ea"/>
                <a:cs typeface="Times New Roman" pitchFamily="18" charset="0"/>
              </a:rPr>
              <a:t>2</a:t>
            </a:r>
            <a:r>
              <a:rPr lang="zh-CN" altLang="en-US" sz="1100" b="1" dirty="0">
                <a:latin typeface="+mn-ea"/>
                <a:cs typeface="Times New Roman" pitchFamily="18" charset="0"/>
              </a:rPr>
              <a:t>： 包含</a:t>
            </a:r>
            <a:r>
              <a:rPr lang="en-US" altLang="zh-CN" sz="1100" b="1" dirty="0">
                <a:latin typeface="+mn-ea"/>
                <a:cs typeface="Times New Roman" pitchFamily="18" charset="0"/>
              </a:rPr>
              <a:t>5</a:t>
            </a:r>
            <a:r>
              <a:rPr lang="zh-CN" altLang="en-US" sz="1100" b="1" dirty="0">
                <a:latin typeface="+mn-ea"/>
                <a:cs typeface="Times New Roman" pitchFamily="18" charset="0"/>
              </a:rPr>
              <a:t>类资产的风险平价的权重分配</a:t>
            </a:r>
          </a:p>
        </p:txBody>
      </p:sp>
      <p:sp>
        <p:nvSpPr>
          <p:cNvPr id="14" name="文本框 13"/>
          <p:cNvSpPr txBox="1"/>
          <p:nvPr/>
        </p:nvSpPr>
        <p:spPr>
          <a:xfrm>
            <a:off x="364636" y="833288"/>
            <a:ext cx="3020821" cy="369332"/>
          </a:xfrm>
          <a:prstGeom prst="rect">
            <a:avLst/>
          </a:prstGeom>
          <a:solidFill>
            <a:srgbClr val="9C0308"/>
          </a:solidFill>
        </p:spPr>
        <p:txBody>
          <a:bodyPr wrap="square" rtlCol="0">
            <a:spAutoFit/>
          </a:bodyPr>
          <a:lstStyle/>
          <a:p>
            <a:pPr algn="ctr"/>
            <a:r>
              <a:rPr lang="zh-CN" altLang="en-US" dirty="0">
                <a:solidFill>
                  <a:schemeClr val="bg1"/>
                </a:solidFill>
              </a:rPr>
              <a:t>回测</a:t>
            </a:r>
            <a:r>
              <a:rPr lang="en-US" altLang="zh-CN" dirty="0">
                <a:solidFill>
                  <a:schemeClr val="bg1"/>
                </a:solidFill>
              </a:rPr>
              <a:t>-</a:t>
            </a:r>
            <a:r>
              <a:rPr lang="zh-CN" altLang="en-US" dirty="0">
                <a:solidFill>
                  <a:schemeClr val="bg1"/>
                </a:solidFill>
              </a:rPr>
              <a:t>不同资产策略对比</a:t>
            </a:r>
          </a:p>
        </p:txBody>
      </p:sp>
    </p:spTree>
    <p:extLst>
      <p:ext uri="{BB962C8B-B14F-4D97-AF65-F5344CB8AC3E}">
        <p14:creationId xmlns:p14="http://schemas.microsoft.com/office/powerpoint/2010/main" val="14672356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0"/>
          <p:cNvSpPr>
            <a:spLocks noGrp="1"/>
          </p:cNvSpPr>
          <p:nvPr>
            <p:ph type="title"/>
          </p:nvPr>
        </p:nvSpPr>
        <p:spPr/>
        <p:txBody>
          <a:bodyPr/>
          <a:lstStyle/>
          <a:p>
            <a:r>
              <a:rPr lang="zh-CN" altLang="en-US" dirty="0"/>
              <a:t>风险平价</a:t>
            </a:r>
            <a:r>
              <a:rPr lang="zh-CN" altLang="en-US" sz="1400" dirty="0"/>
              <a:t>（自建结果）</a:t>
            </a:r>
          </a:p>
        </p:txBody>
      </p:sp>
      <p:sp>
        <p:nvSpPr>
          <p:cNvPr id="13" name="灯片编号占位符 3"/>
          <p:cNvSpPr>
            <a:spLocks noGrp="1"/>
          </p:cNvSpPr>
          <p:nvPr>
            <p:ph type="sldNum" sz="quarter" idx="12"/>
          </p:nvPr>
        </p:nvSpPr>
        <p:spPr>
          <a:xfrm>
            <a:off x="9216899" y="6353269"/>
            <a:ext cx="2743200" cy="365125"/>
          </a:xfrm>
        </p:spPr>
        <p:txBody>
          <a:bodyPr/>
          <a:lstStyle/>
          <a:p>
            <a:fld id="{1827CD8D-0C45-4313-8514-3276C2338651}" type="slidenum">
              <a:rPr lang="zh-CN" altLang="en-US" smtClean="0"/>
              <a:pPr/>
              <a:t>28</a:t>
            </a:fld>
            <a:endParaRPr lang="zh-CN" altLang="en-US" dirty="0"/>
          </a:p>
        </p:txBody>
      </p:sp>
      <p:pic>
        <p:nvPicPr>
          <p:cNvPr id="14" name="图片 13"/>
          <p:cNvPicPr>
            <a:picLocks noChangeAspect="1"/>
          </p:cNvPicPr>
          <p:nvPr/>
        </p:nvPicPr>
        <p:blipFill rotWithShape="1">
          <a:blip r:embed="rId3"/>
          <a:srcRect r="25882"/>
          <a:stretch/>
        </p:blipFill>
        <p:spPr>
          <a:xfrm>
            <a:off x="551876" y="4644691"/>
            <a:ext cx="6218187" cy="1708578"/>
          </a:xfrm>
          <a:prstGeom prst="rect">
            <a:avLst/>
          </a:prstGeom>
        </p:spPr>
      </p:pic>
      <p:sp>
        <p:nvSpPr>
          <p:cNvPr id="16" name="文本框 15"/>
          <p:cNvSpPr txBox="1"/>
          <p:nvPr/>
        </p:nvSpPr>
        <p:spPr>
          <a:xfrm>
            <a:off x="353750" y="960949"/>
            <a:ext cx="1335350" cy="369332"/>
          </a:xfrm>
          <a:prstGeom prst="rect">
            <a:avLst/>
          </a:prstGeom>
          <a:solidFill>
            <a:srgbClr val="9C0308"/>
          </a:solidFill>
        </p:spPr>
        <p:txBody>
          <a:bodyPr wrap="square" rtlCol="0">
            <a:spAutoFit/>
          </a:bodyPr>
          <a:lstStyle/>
          <a:p>
            <a:pPr algn="ctr"/>
            <a:r>
              <a:rPr lang="zh-CN" altLang="en-US" dirty="0">
                <a:solidFill>
                  <a:schemeClr val="bg1"/>
                </a:solidFill>
              </a:rPr>
              <a:t>模型说明</a:t>
            </a:r>
          </a:p>
        </p:txBody>
      </p:sp>
      <p:grpSp>
        <p:nvGrpSpPr>
          <p:cNvPr id="17" name="组合 16">
            <a:extLst>
              <a:ext uri="{FF2B5EF4-FFF2-40B4-BE49-F238E27FC236}">
                <a16:creationId xmlns:a16="http://schemas.microsoft.com/office/drawing/2014/main" xmlns="" id="{B8FEE3AC-6D0F-4704-91D2-AE5E15CF04AF}"/>
              </a:ext>
            </a:extLst>
          </p:cNvPr>
          <p:cNvGrpSpPr/>
          <p:nvPr/>
        </p:nvGrpSpPr>
        <p:grpSpPr>
          <a:xfrm>
            <a:off x="551876" y="1229762"/>
            <a:ext cx="11068167" cy="3379881"/>
            <a:chOff x="572586" y="555304"/>
            <a:chExt cx="11068167" cy="3379881"/>
          </a:xfrm>
        </p:grpSpPr>
        <p:sp>
          <p:nvSpPr>
            <p:cNvPr id="18" name="TextBox 4">
              <a:extLst>
                <a:ext uri="{FF2B5EF4-FFF2-40B4-BE49-F238E27FC236}">
                  <a16:creationId xmlns:a16="http://schemas.microsoft.com/office/drawing/2014/main" xmlns="" id="{CA04A69E-B7DA-44D5-9F29-7755130F1B7B}"/>
                </a:ext>
              </a:extLst>
            </p:cNvPr>
            <p:cNvSpPr txBox="1"/>
            <p:nvPr/>
          </p:nvSpPr>
          <p:spPr>
            <a:xfrm>
              <a:off x="572586" y="555304"/>
              <a:ext cx="11068167" cy="680956"/>
            </a:xfrm>
            <a:prstGeom prst="rect">
              <a:avLst/>
            </a:prstGeom>
            <a:noFill/>
          </p:spPr>
          <p:txBody>
            <a:bodyPr wrap="square" rtlCol="0">
              <a:spAutoFit/>
            </a:bodyPr>
            <a:lstStyle/>
            <a:p>
              <a:pPr>
                <a:lnSpc>
                  <a:spcPct val="300000"/>
                </a:lnSpc>
                <a:buFont typeface="Wingdings" pitchFamily="2" charset="2"/>
                <a:buChar char="u"/>
              </a:pPr>
              <a:r>
                <a:rPr lang="zh-CN" altLang="en-US" sz="1600" b="1" dirty="0">
                  <a:latin typeface="+mn-ea"/>
                  <a:ea typeface="+mn-ea"/>
                  <a:cs typeface="Times New Roman" pitchFamily="18" charset="0"/>
                </a:rPr>
                <a:t> </a:t>
              </a:r>
              <a:r>
                <a:rPr lang="zh-CN" altLang="en-US" sz="1400" b="1" dirty="0">
                  <a:latin typeface="+mn-ea"/>
                  <a:ea typeface="+mn-ea"/>
                  <a:cs typeface="Times New Roman" pitchFamily="18" charset="0"/>
                </a:rPr>
                <a:t>基础理论：</a:t>
              </a:r>
              <a:endParaRPr lang="en-US" altLang="zh-CN" sz="1400" b="1" dirty="0">
                <a:latin typeface="+mn-ea"/>
                <a:ea typeface="+mn-ea"/>
                <a:cs typeface="Times New Roman" pitchFamily="18" charset="0"/>
              </a:endParaRPr>
            </a:p>
          </p:txBody>
        </p:sp>
        <p:sp>
          <p:nvSpPr>
            <p:cNvPr id="19" name="矩形 18">
              <a:extLst>
                <a:ext uri="{FF2B5EF4-FFF2-40B4-BE49-F238E27FC236}">
                  <a16:creationId xmlns:a16="http://schemas.microsoft.com/office/drawing/2014/main" xmlns="" id="{2DA8CD36-149F-429C-A9C5-A7467D592D48}"/>
                </a:ext>
              </a:extLst>
            </p:cNvPr>
            <p:cNvSpPr/>
            <p:nvPr/>
          </p:nvSpPr>
          <p:spPr>
            <a:xfrm>
              <a:off x="871130" y="1257529"/>
              <a:ext cx="9471442" cy="2677656"/>
            </a:xfrm>
            <a:prstGeom prst="rect">
              <a:avLst/>
            </a:prstGeom>
          </p:spPr>
          <p:txBody>
            <a:bodyPr wrap="square">
              <a:spAutoFit/>
            </a:bodyPr>
            <a:lstStyle/>
            <a:p>
              <a:pPr marL="285750" indent="-285750">
                <a:lnSpc>
                  <a:spcPct val="150000"/>
                </a:lnSpc>
                <a:buFont typeface="Arial" panose="020B0604020202020204" pitchFamily="34" charset="0"/>
                <a:buChar char="•"/>
              </a:pPr>
              <a:r>
                <a:rPr lang="zh-CN" altLang="en-US" sz="1400" b="1" dirty="0">
                  <a:latin typeface="+mn-ea"/>
                  <a:cs typeface="Times New Roman" pitchFamily="18" charset="0"/>
                </a:rPr>
                <a:t>数据说明： </a:t>
              </a:r>
              <a:r>
                <a:rPr lang="en-US" altLang="zh-CN" sz="1400" dirty="0">
                  <a:latin typeface="+mn-ea"/>
                  <a:cs typeface="Times New Roman" pitchFamily="18" charset="0"/>
                </a:rPr>
                <a:t>2012/01/01-2019/12/10 </a:t>
              </a:r>
              <a:r>
                <a:rPr lang="zh-CN" altLang="en-US" sz="1400" dirty="0">
                  <a:latin typeface="+mn-ea"/>
                  <a:cs typeface="Times New Roman" pitchFamily="18" charset="0"/>
                </a:rPr>
                <a:t>日度数据，换仓频率为月度</a:t>
              </a:r>
            </a:p>
            <a:p>
              <a:pPr marL="285750" indent="-285750">
                <a:lnSpc>
                  <a:spcPct val="150000"/>
                </a:lnSpc>
                <a:buFont typeface="Arial" panose="020B0604020202020204" pitchFamily="34" charset="0"/>
                <a:buChar char="•"/>
              </a:pPr>
              <a:r>
                <a:rPr lang="zh-CN" altLang="en-US" sz="1400" b="1" dirty="0">
                  <a:latin typeface="+mn-ea"/>
                  <a:cs typeface="Times New Roman" pitchFamily="18" charset="0"/>
                </a:rPr>
                <a:t>资产：</a:t>
              </a:r>
              <a:r>
                <a:rPr lang="zh-CN" altLang="en-US" sz="1400" dirty="0">
                  <a:latin typeface="+mn-ea"/>
                  <a:cs typeface="Times New Roman" pitchFamily="18" charset="0"/>
                </a:rPr>
                <a:t>股票（沪深</a:t>
              </a:r>
              <a:r>
                <a:rPr lang="en-US" altLang="zh-CN" sz="1400" dirty="0">
                  <a:latin typeface="+mn-ea"/>
                  <a:cs typeface="Times New Roman" pitchFamily="18" charset="0"/>
                </a:rPr>
                <a:t>300</a:t>
              </a:r>
              <a:r>
                <a:rPr lang="zh-CN" altLang="en-US" sz="1400" dirty="0">
                  <a:latin typeface="+mn-ea"/>
                  <a:cs typeface="Times New Roman" pitchFamily="18" charset="0"/>
                </a:rPr>
                <a:t>），债券（上证</a:t>
              </a:r>
              <a:r>
                <a:rPr lang="en-US" altLang="zh-CN" sz="1400" dirty="0">
                  <a:latin typeface="+mn-ea"/>
                  <a:cs typeface="Times New Roman" pitchFamily="18" charset="0"/>
                </a:rPr>
                <a:t>5</a:t>
              </a:r>
              <a:r>
                <a:rPr lang="zh-CN" altLang="en-US" sz="1400" dirty="0">
                  <a:latin typeface="+mn-ea"/>
                  <a:cs typeface="Times New Roman" pitchFamily="18" charset="0"/>
                </a:rPr>
                <a:t>年国债），商品（</a:t>
              </a:r>
              <a:r>
                <a:rPr lang="en-US" altLang="zh-CN" sz="1400" dirty="0" err="1">
                  <a:latin typeface="+mn-ea"/>
                  <a:cs typeface="Times New Roman" pitchFamily="18" charset="0"/>
                </a:rPr>
                <a:t>SHFE</a:t>
              </a:r>
              <a:r>
                <a:rPr lang="zh-CN" altLang="en-US" sz="1400" dirty="0">
                  <a:latin typeface="+mn-ea"/>
                  <a:cs typeface="Times New Roman" pitchFamily="18" charset="0"/>
                </a:rPr>
                <a:t>黄金）</a:t>
              </a:r>
            </a:p>
            <a:p>
              <a:pPr marL="285750" indent="-285750">
                <a:lnSpc>
                  <a:spcPct val="150000"/>
                </a:lnSpc>
                <a:buFont typeface="Arial" panose="020B0604020202020204" pitchFamily="34" charset="0"/>
                <a:buChar char="•"/>
              </a:pPr>
              <a:r>
                <a:rPr lang="zh-CN" altLang="en-US" sz="1400" b="1" dirty="0">
                  <a:latin typeface="+mn-ea"/>
                  <a:cs typeface="Times New Roman" pitchFamily="18" charset="0"/>
                </a:rPr>
                <a:t>对照：</a:t>
              </a:r>
              <a:r>
                <a:rPr lang="zh-CN" altLang="en-US" sz="1400" dirty="0">
                  <a:latin typeface="+mn-ea"/>
                  <a:cs typeface="Times New Roman" pitchFamily="18" charset="0"/>
                </a:rPr>
                <a:t>最小方差组合，等权重组合</a:t>
              </a:r>
            </a:p>
            <a:p>
              <a:pPr marL="285750" indent="-285750">
                <a:lnSpc>
                  <a:spcPct val="150000"/>
                </a:lnSpc>
                <a:buFont typeface="Arial" panose="020B0604020202020204" pitchFamily="34" charset="0"/>
                <a:buChar char="•"/>
              </a:pPr>
              <a:r>
                <a:rPr lang="zh-CN" altLang="en-US" sz="1400" b="1" dirty="0">
                  <a:latin typeface="+mn-ea"/>
                  <a:cs typeface="Times New Roman" pitchFamily="18" charset="0"/>
                </a:rPr>
                <a:t>一些规则：</a:t>
              </a:r>
            </a:p>
            <a:p>
              <a:pPr marL="800100" lvl="1" indent="-342900">
                <a:lnSpc>
                  <a:spcPct val="150000"/>
                </a:lnSpc>
                <a:buFont typeface="+mj-lt"/>
                <a:buAutoNum type="arabicPeriod"/>
              </a:pPr>
              <a:r>
                <a:rPr lang="zh-CN" altLang="en-US" sz="1400" dirty="0">
                  <a:latin typeface="+mn-ea"/>
                  <a:cs typeface="Times New Roman" pitchFamily="18" charset="0"/>
                </a:rPr>
                <a:t>没有杠杆和卖空，因此各项资产权重位于</a:t>
              </a:r>
              <a:r>
                <a:rPr lang="en-US" altLang="zh-CN" sz="1400" dirty="0">
                  <a:latin typeface="+mn-ea"/>
                  <a:cs typeface="Times New Roman" pitchFamily="18" charset="0"/>
                </a:rPr>
                <a:t>0</a:t>
              </a:r>
              <a:r>
                <a:rPr lang="zh-CN" altLang="en-US" sz="1400" dirty="0">
                  <a:latin typeface="+mn-ea"/>
                  <a:cs typeface="Times New Roman" pitchFamily="18" charset="0"/>
                </a:rPr>
                <a:t>和</a:t>
              </a:r>
              <a:r>
                <a:rPr lang="en-US" altLang="zh-CN" sz="1400" dirty="0">
                  <a:latin typeface="+mn-ea"/>
                  <a:cs typeface="Times New Roman" pitchFamily="18" charset="0"/>
                </a:rPr>
                <a:t>1</a:t>
              </a:r>
              <a:r>
                <a:rPr lang="zh-CN" altLang="en-US" sz="1400" dirty="0">
                  <a:latin typeface="+mn-ea"/>
                  <a:cs typeface="Times New Roman" pitchFamily="18" charset="0"/>
                </a:rPr>
                <a:t>之间</a:t>
              </a:r>
            </a:p>
            <a:p>
              <a:pPr marL="800100" lvl="1" indent="-342900">
                <a:lnSpc>
                  <a:spcPct val="150000"/>
                </a:lnSpc>
                <a:buFont typeface="+mj-lt"/>
                <a:buAutoNum type="arabicPeriod"/>
              </a:pPr>
              <a:r>
                <a:rPr lang="zh-CN" altLang="en-US" sz="1400" dirty="0">
                  <a:latin typeface="+mn-ea"/>
                  <a:cs typeface="Times New Roman" pitchFamily="18" charset="0"/>
                </a:rPr>
                <a:t>前</a:t>
              </a:r>
              <a:r>
                <a:rPr lang="en-US" altLang="zh-CN" sz="1400" dirty="0">
                  <a:latin typeface="+mn-ea"/>
                  <a:cs typeface="Times New Roman" pitchFamily="18" charset="0"/>
                </a:rPr>
                <a:t>252</a:t>
              </a:r>
              <a:r>
                <a:rPr lang="zh-CN" altLang="en-US" sz="1400" dirty="0">
                  <a:latin typeface="+mn-ea"/>
                  <a:cs typeface="Times New Roman" pitchFamily="18" charset="0"/>
                </a:rPr>
                <a:t>个工作日不进行调仓</a:t>
              </a:r>
            </a:p>
            <a:p>
              <a:pPr marL="800100" lvl="1" indent="-342900">
                <a:lnSpc>
                  <a:spcPct val="150000"/>
                </a:lnSpc>
                <a:buFont typeface="+mj-lt"/>
                <a:buAutoNum type="arabicPeriod"/>
              </a:pPr>
              <a:r>
                <a:rPr lang="zh-CN" altLang="en-US" sz="1400" dirty="0">
                  <a:latin typeface="+mn-ea"/>
                  <a:cs typeface="Times New Roman" pitchFamily="18" charset="0"/>
                </a:rPr>
                <a:t>协方差矩阵为前</a:t>
              </a:r>
              <a:r>
                <a:rPr lang="en-US" altLang="zh-CN" sz="1400" dirty="0">
                  <a:latin typeface="+mn-ea"/>
                  <a:cs typeface="Times New Roman" pitchFamily="18" charset="0"/>
                </a:rPr>
                <a:t>252</a:t>
              </a:r>
              <a:r>
                <a:rPr lang="zh-CN" altLang="en-US" sz="1400" dirty="0">
                  <a:latin typeface="+mn-ea"/>
                  <a:cs typeface="Times New Roman" pitchFamily="18" charset="0"/>
                </a:rPr>
                <a:t>个交易日的资产相关度</a:t>
              </a:r>
            </a:p>
            <a:p>
              <a:pPr marL="285750" indent="-285750">
                <a:lnSpc>
                  <a:spcPct val="150000"/>
                </a:lnSpc>
                <a:buFont typeface="Arial" panose="020B0604020202020204" pitchFamily="34" charset="0"/>
                <a:buChar char="•"/>
              </a:pPr>
              <a:r>
                <a:rPr lang="zh-CN" altLang="en-US" sz="1400" b="1" dirty="0">
                  <a:latin typeface="+mn-ea"/>
                  <a:cs typeface="Times New Roman" pitchFamily="18" charset="0"/>
                </a:rPr>
                <a:t>一些指标的计算方式</a:t>
              </a:r>
              <a:r>
                <a:rPr lang="en-US" altLang="zh-CN" sz="1400" b="1" dirty="0">
                  <a:latin typeface="+mn-ea"/>
                  <a:cs typeface="Times New Roman" pitchFamily="18" charset="0"/>
                </a:rPr>
                <a:t>:</a:t>
              </a:r>
              <a:endParaRPr lang="zh-CN" altLang="en-US" sz="1400" b="1" dirty="0">
                <a:latin typeface="+mn-ea"/>
                <a:cs typeface="Times New Roman" pitchFamily="18" charset="0"/>
              </a:endParaRPr>
            </a:p>
          </p:txBody>
        </p:sp>
      </p:grpSp>
      <p:pic>
        <p:nvPicPr>
          <p:cNvPr id="10" name="图片 9"/>
          <p:cNvPicPr>
            <a:picLocks noChangeAspect="1"/>
          </p:cNvPicPr>
          <p:nvPr/>
        </p:nvPicPr>
        <p:blipFill rotWithShape="1">
          <a:blip r:embed="rId4">
            <a:extLst>
              <a:ext uri="{BEBA8EAE-BF5A-486C-A8C5-ECC9F3942E4B}">
                <a14:imgProps xmlns:a14="http://schemas.microsoft.com/office/drawing/2010/main">
                  <a14:imgLayer r:embed="rId5">
                    <a14:imgEffect>
                      <a14:sharpenSoften amount="25000"/>
                    </a14:imgEffect>
                  </a14:imgLayer>
                </a14:imgProps>
              </a:ext>
            </a:extLst>
          </a:blip>
          <a:srcRect l="112" t="469" r="50942" b="-303"/>
          <a:stretch/>
        </p:blipFill>
        <p:spPr>
          <a:xfrm>
            <a:off x="7156900" y="329518"/>
            <a:ext cx="4408487" cy="3134841"/>
          </a:xfrm>
          <a:prstGeom prst="rect">
            <a:avLst/>
          </a:prstGeom>
        </p:spPr>
      </p:pic>
      <p:pic>
        <p:nvPicPr>
          <p:cNvPr id="12" name="图片 11"/>
          <p:cNvPicPr>
            <a:picLocks noChangeAspect="1"/>
          </p:cNvPicPr>
          <p:nvPr/>
        </p:nvPicPr>
        <p:blipFill rotWithShape="1">
          <a:blip r:embed="rId4">
            <a:extLst>
              <a:ext uri="{BEBA8EAE-BF5A-486C-A8C5-ECC9F3942E4B}">
                <a14:imgProps xmlns:a14="http://schemas.microsoft.com/office/drawing/2010/main">
                  <a14:imgLayer r:embed="rId5">
                    <a14:imgEffect>
                      <a14:sharpenSoften amount="25000"/>
                    </a14:imgEffect>
                  </a14:imgLayer>
                </a14:imgProps>
              </a:ext>
            </a:extLst>
          </a:blip>
          <a:srcRect l="50108" b="140"/>
          <a:stretch/>
        </p:blipFill>
        <p:spPr>
          <a:xfrm>
            <a:off x="7156900" y="3470562"/>
            <a:ext cx="4386943" cy="3061182"/>
          </a:xfrm>
          <a:prstGeom prst="rect">
            <a:avLst/>
          </a:prstGeom>
        </p:spPr>
      </p:pic>
    </p:spTree>
    <p:extLst>
      <p:ext uri="{BB962C8B-B14F-4D97-AF65-F5344CB8AC3E}">
        <p14:creationId xmlns:p14="http://schemas.microsoft.com/office/powerpoint/2010/main" val="22552829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0"/>
          <p:cNvSpPr>
            <a:spLocks noGrp="1"/>
          </p:cNvSpPr>
          <p:nvPr>
            <p:ph type="title"/>
          </p:nvPr>
        </p:nvSpPr>
        <p:spPr/>
        <p:txBody>
          <a:bodyPr/>
          <a:lstStyle/>
          <a:p>
            <a:r>
              <a:rPr lang="zh-CN" altLang="en-US" dirty="0"/>
              <a:t>风险平价</a:t>
            </a:r>
            <a:r>
              <a:rPr lang="zh-CN" altLang="en-US" sz="1400" dirty="0"/>
              <a:t>（自建结果）</a:t>
            </a:r>
          </a:p>
        </p:txBody>
      </p:sp>
      <p:sp>
        <p:nvSpPr>
          <p:cNvPr id="13" name="灯片编号占位符 3"/>
          <p:cNvSpPr>
            <a:spLocks noGrp="1"/>
          </p:cNvSpPr>
          <p:nvPr>
            <p:ph type="sldNum" sz="quarter" idx="12"/>
          </p:nvPr>
        </p:nvSpPr>
        <p:spPr>
          <a:xfrm>
            <a:off x="9216899" y="6353269"/>
            <a:ext cx="2743200" cy="365125"/>
          </a:xfrm>
        </p:spPr>
        <p:txBody>
          <a:bodyPr/>
          <a:lstStyle/>
          <a:p>
            <a:fld id="{1827CD8D-0C45-4313-8514-3276C2338651}" type="slidenum">
              <a:rPr lang="zh-CN" altLang="en-US" smtClean="0"/>
              <a:pPr/>
              <a:t>29</a:t>
            </a:fld>
            <a:endParaRPr lang="zh-CN" altLang="en-US" dirty="0"/>
          </a:p>
        </p:txBody>
      </p:sp>
      <p:sp>
        <p:nvSpPr>
          <p:cNvPr id="12" name="矩形 11"/>
          <p:cNvSpPr/>
          <p:nvPr/>
        </p:nvSpPr>
        <p:spPr>
          <a:xfrm>
            <a:off x="1069513" y="4920004"/>
            <a:ext cx="9656339" cy="1615827"/>
          </a:xfrm>
          <a:prstGeom prst="rect">
            <a:avLst/>
          </a:prstGeom>
          <a:solidFill>
            <a:schemeClr val="bg2"/>
          </a:solidFill>
        </p:spPr>
        <p:txBody>
          <a:bodyPr wrap="square">
            <a:spAutoFit/>
          </a:bodyPr>
          <a:lstStyle/>
          <a:p>
            <a:pPr>
              <a:lnSpc>
                <a:spcPct val="150000"/>
              </a:lnSpc>
            </a:pPr>
            <a:r>
              <a:rPr lang="zh-CN" altLang="en-US" sz="1100" dirty="0">
                <a:solidFill>
                  <a:srgbClr val="000000"/>
                </a:solidFill>
                <a:latin typeface="楷体_GB2312"/>
              </a:rPr>
              <a:t>由差值的波动可见，在整体行情下行的时候，差值通常增加，说明风险平价的表现优于最小方差模型</a:t>
            </a:r>
          </a:p>
          <a:p>
            <a:pPr>
              <a:lnSpc>
                <a:spcPct val="150000"/>
              </a:lnSpc>
            </a:pPr>
            <a:r>
              <a:rPr lang="zh-CN" altLang="en-US" sz="1100" dirty="0">
                <a:solidFill>
                  <a:srgbClr val="000000"/>
                </a:solidFill>
                <a:latin typeface="楷体_GB2312"/>
              </a:rPr>
              <a:t>整体行情上涨幅度较小时二者相近，幅度较大时由于风险平价模型的股票权重较高，涨幅略大于后者，使得差值增大</a:t>
            </a:r>
          </a:p>
          <a:p>
            <a:pPr>
              <a:lnSpc>
                <a:spcPct val="150000"/>
              </a:lnSpc>
            </a:pPr>
            <a:endParaRPr lang="en-US" altLang="zh-CN" sz="1100" dirty="0">
              <a:solidFill>
                <a:srgbClr val="000000"/>
              </a:solidFill>
              <a:latin typeface="楷体_GB2312"/>
            </a:endParaRPr>
          </a:p>
          <a:p>
            <a:pPr>
              <a:lnSpc>
                <a:spcPct val="150000"/>
              </a:lnSpc>
            </a:pPr>
            <a:r>
              <a:rPr lang="zh-CN" altLang="en-US" sz="1100" dirty="0">
                <a:solidFill>
                  <a:srgbClr val="000000"/>
                </a:solidFill>
                <a:latin typeface="楷体_GB2312"/>
              </a:rPr>
              <a:t>总结：</a:t>
            </a:r>
            <a:endParaRPr lang="en-US" altLang="zh-CN" sz="1100" dirty="0">
              <a:solidFill>
                <a:srgbClr val="000000"/>
              </a:solidFill>
              <a:latin typeface="楷体_GB2312"/>
            </a:endParaRPr>
          </a:p>
          <a:p>
            <a:pPr>
              <a:lnSpc>
                <a:spcPct val="150000"/>
              </a:lnSpc>
            </a:pPr>
            <a:r>
              <a:rPr lang="zh-CN" altLang="en-US" sz="1100" b="1" dirty="0">
                <a:solidFill>
                  <a:srgbClr val="000000"/>
                </a:solidFill>
                <a:latin typeface="楷体_GB2312"/>
              </a:rPr>
              <a:t>在对资产收益无明确预判时，风险平价组合的表现最为稳健</a:t>
            </a:r>
            <a:endParaRPr lang="en-US" altLang="zh-CN" sz="1100" b="1" dirty="0">
              <a:solidFill>
                <a:srgbClr val="000000"/>
              </a:solidFill>
              <a:latin typeface="楷体_GB2312"/>
            </a:endParaRPr>
          </a:p>
          <a:p>
            <a:pPr>
              <a:lnSpc>
                <a:spcPct val="150000"/>
              </a:lnSpc>
            </a:pPr>
            <a:r>
              <a:rPr lang="zh-CN" altLang="en-US" sz="1100" b="1" dirty="0">
                <a:solidFill>
                  <a:srgbClr val="000000"/>
                </a:solidFill>
                <a:latin typeface="楷体_GB2312"/>
              </a:rPr>
              <a:t>若组合中的资产数量较少，资产间的相关性差异不大，策略表现良好</a:t>
            </a:r>
          </a:p>
        </p:txBody>
      </p:sp>
      <p:pic>
        <p:nvPicPr>
          <p:cNvPr id="3" name="图片 2"/>
          <p:cNvPicPr>
            <a:picLocks noChangeAspect="1"/>
          </p:cNvPicPr>
          <p:nvPr/>
        </p:nvPicPr>
        <p:blipFill>
          <a:blip r:embed="rId3">
            <a:extLst>
              <a:ext uri="{BEBA8EAE-BF5A-486C-A8C5-ECC9F3942E4B}">
                <a14:imgProps xmlns:a14="http://schemas.microsoft.com/office/drawing/2010/main">
                  <a14:imgLayer r:embed="rId4">
                    <a14:imgEffect>
                      <a14:sharpenSoften amount="25000"/>
                    </a14:imgEffect>
                  </a14:imgLayer>
                </a14:imgProps>
              </a:ext>
            </a:extLst>
          </a:blip>
          <a:stretch>
            <a:fillRect/>
          </a:stretch>
        </p:blipFill>
        <p:spPr>
          <a:xfrm>
            <a:off x="2372883" y="871252"/>
            <a:ext cx="7598432" cy="3866189"/>
          </a:xfrm>
          <a:prstGeom prst="rect">
            <a:avLst/>
          </a:prstGeom>
        </p:spPr>
      </p:pic>
    </p:spTree>
    <p:extLst>
      <p:ext uri="{BB962C8B-B14F-4D97-AF65-F5344CB8AC3E}">
        <p14:creationId xmlns:p14="http://schemas.microsoft.com/office/powerpoint/2010/main" val="12916747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9F941637-4F36-491F-9BF4-D357F162F2C7}"/>
              </a:ext>
            </a:extLst>
          </p:cNvPr>
          <p:cNvSpPr>
            <a:spLocks noGrp="1"/>
          </p:cNvSpPr>
          <p:nvPr>
            <p:ph type="title"/>
          </p:nvPr>
        </p:nvSpPr>
        <p:spPr/>
        <p:txBody>
          <a:bodyPr/>
          <a:lstStyle/>
          <a:p>
            <a:r>
              <a:rPr lang="en-US" altLang="zh-CN" dirty="0"/>
              <a:t>Black-</a:t>
            </a:r>
            <a:r>
              <a:rPr lang="en-US" altLang="zh-CN" dirty="0" err="1"/>
              <a:t>litterman</a:t>
            </a:r>
            <a:r>
              <a:rPr lang="en-US" altLang="zh-CN" dirty="0"/>
              <a:t> </a:t>
            </a:r>
            <a:r>
              <a:rPr lang="zh-CN" altLang="en-US" dirty="0"/>
              <a:t>模型简介</a:t>
            </a:r>
          </a:p>
        </p:txBody>
      </p:sp>
      <p:sp>
        <p:nvSpPr>
          <p:cNvPr id="3" name="灯片编号占位符 2">
            <a:extLst>
              <a:ext uri="{FF2B5EF4-FFF2-40B4-BE49-F238E27FC236}">
                <a16:creationId xmlns:a16="http://schemas.microsoft.com/office/drawing/2014/main" xmlns="" id="{90FDA2AC-0468-4DDD-9D48-8F6BD2554DA5}"/>
              </a:ext>
            </a:extLst>
          </p:cNvPr>
          <p:cNvSpPr>
            <a:spLocks noGrp="1"/>
          </p:cNvSpPr>
          <p:nvPr>
            <p:ph type="sldNum" sz="quarter" idx="12"/>
          </p:nvPr>
        </p:nvSpPr>
        <p:spPr/>
        <p:txBody>
          <a:bodyPr/>
          <a:lstStyle/>
          <a:p>
            <a:fld id="{1827CD8D-0C45-4313-8514-3276C2338651}" type="slidenum">
              <a:rPr lang="zh-CN" altLang="en-US" smtClean="0"/>
              <a:pPr/>
              <a:t>3</a:t>
            </a:fld>
            <a:endParaRPr lang="zh-CN" altLang="en-US" dirty="0"/>
          </a:p>
        </p:txBody>
      </p:sp>
      <p:grpSp>
        <p:nvGrpSpPr>
          <p:cNvPr id="4" name="组合 3">
            <a:extLst>
              <a:ext uri="{FF2B5EF4-FFF2-40B4-BE49-F238E27FC236}">
                <a16:creationId xmlns:a16="http://schemas.microsoft.com/office/drawing/2014/main" xmlns="" id="{2B824397-5313-42ED-B18F-5F85EB57808B}"/>
              </a:ext>
            </a:extLst>
          </p:cNvPr>
          <p:cNvGrpSpPr/>
          <p:nvPr/>
        </p:nvGrpSpPr>
        <p:grpSpPr>
          <a:xfrm>
            <a:off x="869592" y="1171553"/>
            <a:ext cx="9939335" cy="1207875"/>
            <a:chOff x="877026" y="949777"/>
            <a:chExt cx="9939335" cy="1207875"/>
          </a:xfrm>
        </p:grpSpPr>
        <p:sp>
          <p:nvSpPr>
            <p:cNvPr id="13" name="文本框 12">
              <a:extLst>
                <a:ext uri="{FF2B5EF4-FFF2-40B4-BE49-F238E27FC236}">
                  <a16:creationId xmlns:a16="http://schemas.microsoft.com/office/drawing/2014/main" xmlns="" id="{4EC186C1-C7B3-44EC-AEE3-8ADA8802F7F8}"/>
                </a:ext>
              </a:extLst>
            </p:cNvPr>
            <p:cNvSpPr txBox="1"/>
            <p:nvPr/>
          </p:nvSpPr>
          <p:spPr>
            <a:xfrm>
              <a:off x="884460" y="1356279"/>
              <a:ext cx="9931901" cy="801373"/>
            </a:xfrm>
            <a:prstGeom prst="rect">
              <a:avLst/>
            </a:prstGeom>
            <a:noFill/>
            <a:ln w="19050">
              <a:solidFill>
                <a:srgbClr val="972022"/>
              </a:solidFill>
              <a:prstDash val="sysDash"/>
            </a:ln>
          </p:spPr>
          <p:txBody>
            <a:bodyPr wrap="square" rtlCol="0">
              <a:spAutoFit/>
            </a:bodyPr>
            <a:lstStyle/>
            <a:p>
              <a:pPr algn="just">
                <a:lnSpc>
                  <a:spcPct val="120000"/>
                </a:lnSpc>
              </a:pPr>
              <a:r>
                <a:rPr lang="zh-CN" altLang="en-US" sz="2000" b="0" i="0" dirty="0">
                  <a:solidFill>
                    <a:srgbClr val="4D4D4D"/>
                  </a:solidFill>
                  <a:effectLst/>
                  <a:latin typeface="-apple-system"/>
                </a:rPr>
                <a:t>针对马克维茨</a:t>
              </a:r>
              <a:r>
                <a:rPr lang="en-US" altLang="zh-CN" sz="2000" b="0" i="0" dirty="0">
                  <a:solidFill>
                    <a:srgbClr val="4D4D4D"/>
                  </a:solidFill>
                  <a:effectLst/>
                  <a:latin typeface="-apple-system"/>
                </a:rPr>
                <a:t>M-</a:t>
              </a:r>
              <a:r>
                <a:rPr lang="en-US" altLang="zh-CN" sz="2000" dirty="0">
                  <a:solidFill>
                    <a:srgbClr val="4D4D4D"/>
                  </a:solidFill>
                  <a:latin typeface="-apple-system"/>
                </a:rPr>
                <a:t>V</a:t>
              </a:r>
              <a:r>
                <a:rPr lang="zh-CN" altLang="en-US" sz="2000" b="0" i="0" dirty="0">
                  <a:solidFill>
                    <a:srgbClr val="4D4D4D"/>
                  </a:solidFill>
                  <a:effectLst/>
                  <a:latin typeface="-apple-system"/>
                </a:rPr>
                <a:t>模型对输入的参数比较敏感以及组合中个别资产权重会比较集中等问题，</a:t>
              </a:r>
              <a:r>
                <a:rPr lang="en-US" altLang="zh-CN" sz="2000" b="0" i="0" dirty="0">
                  <a:solidFill>
                    <a:srgbClr val="4D4D4D"/>
                  </a:solidFill>
                  <a:effectLst/>
                  <a:latin typeface="-apple-system"/>
                </a:rPr>
                <a:t>Fisher Black</a:t>
              </a:r>
              <a:r>
                <a:rPr lang="zh-CN" altLang="en-US" sz="2000" b="0" i="0" dirty="0">
                  <a:solidFill>
                    <a:srgbClr val="4D4D4D"/>
                  </a:solidFill>
                  <a:effectLst/>
                  <a:latin typeface="-apple-system"/>
                </a:rPr>
                <a:t>和</a:t>
              </a:r>
              <a:r>
                <a:rPr lang="en-US" altLang="zh-CN" sz="2000" b="0" i="0" dirty="0">
                  <a:solidFill>
                    <a:srgbClr val="4D4D4D"/>
                  </a:solidFill>
                  <a:effectLst/>
                  <a:latin typeface="-apple-system"/>
                </a:rPr>
                <a:t>Robert </a:t>
              </a:r>
              <a:r>
                <a:rPr lang="en-US" altLang="zh-CN" sz="2000" b="0" i="0" dirty="0" err="1">
                  <a:solidFill>
                    <a:srgbClr val="4D4D4D"/>
                  </a:solidFill>
                  <a:effectLst/>
                  <a:latin typeface="-apple-system"/>
                </a:rPr>
                <a:t>Litterman</a:t>
              </a:r>
              <a:r>
                <a:rPr lang="zh-CN" altLang="en-US" sz="2000" b="0" i="0" dirty="0">
                  <a:solidFill>
                    <a:srgbClr val="4D4D4D"/>
                  </a:solidFill>
                  <a:effectLst/>
                  <a:latin typeface="-apple-system"/>
                </a:rPr>
                <a:t>在</a:t>
              </a:r>
              <a:r>
                <a:rPr lang="en-US" altLang="zh-CN" sz="2000" b="0" i="0" dirty="0">
                  <a:solidFill>
                    <a:srgbClr val="4D4D4D"/>
                  </a:solidFill>
                  <a:effectLst/>
                  <a:latin typeface="-apple-system"/>
                </a:rPr>
                <a:t>1992</a:t>
              </a:r>
              <a:r>
                <a:rPr lang="zh-CN" altLang="en-US" sz="2000" b="0" i="0" dirty="0">
                  <a:solidFill>
                    <a:srgbClr val="4D4D4D"/>
                  </a:solidFill>
                  <a:effectLst/>
                  <a:latin typeface="-apple-system"/>
                </a:rPr>
                <a:t>年对</a:t>
              </a:r>
              <a:r>
                <a:rPr lang="en-US" altLang="zh-CN" sz="2000" b="0" i="0" dirty="0">
                  <a:solidFill>
                    <a:srgbClr val="4D4D4D"/>
                  </a:solidFill>
                  <a:effectLst/>
                  <a:latin typeface="-apple-system"/>
                </a:rPr>
                <a:t>MVO</a:t>
              </a:r>
              <a:r>
                <a:rPr lang="zh-CN" altLang="en-US" sz="2000" b="0" i="0" dirty="0">
                  <a:solidFill>
                    <a:srgbClr val="4D4D4D"/>
                  </a:solidFill>
                  <a:effectLst/>
                  <a:latin typeface="-apple-system"/>
                </a:rPr>
                <a:t>模型进行了改进，从而诞生了</a:t>
              </a:r>
              <a:r>
                <a:rPr lang="en-US" altLang="zh-CN" sz="2000" b="0" i="0" dirty="0">
                  <a:solidFill>
                    <a:srgbClr val="4D4D4D"/>
                  </a:solidFill>
                  <a:effectLst/>
                  <a:latin typeface="-apple-system"/>
                </a:rPr>
                <a:t>B-L</a:t>
              </a:r>
              <a:r>
                <a:rPr lang="zh-CN" altLang="en-US" sz="2000" b="0" i="0" dirty="0">
                  <a:solidFill>
                    <a:srgbClr val="4D4D4D"/>
                  </a:solidFill>
                  <a:effectLst/>
                  <a:latin typeface="-apple-system"/>
                </a:rPr>
                <a:t>模型。</a:t>
              </a:r>
              <a:endParaRPr lang="zh-CN" altLang="en-US" sz="2000" dirty="0"/>
            </a:p>
          </p:txBody>
        </p:sp>
        <p:sp>
          <p:nvSpPr>
            <p:cNvPr id="15" name="文本框 14">
              <a:extLst>
                <a:ext uri="{FF2B5EF4-FFF2-40B4-BE49-F238E27FC236}">
                  <a16:creationId xmlns:a16="http://schemas.microsoft.com/office/drawing/2014/main" xmlns="" id="{8DEA2337-97E8-40DE-A4C1-60DCC7DD6586}"/>
                </a:ext>
              </a:extLst>
            </p:cNvPr>
            <p:cNvSpPr txBox="1"/>
            <p:nvPr/>
          </p:nvSpPr>
          <p:spPr>
            <a:xfrm>
              <a:off x="877026" y="949777"/>
              <a:ext cx="1353600" cy="400110"/>
            </a:xfrm>
            <a:prstGeom prst="rect">
              <a:avLst/>
            </a:prstGeom>
            <a:solidFill>
              <a:srgbClr val="9C0308"/>
            </a:solidFill>
          </p:spPr>
          <p:txBody>
            <a:bodyPr wrap="square" rtlCol="0">
              <a:spAutoFit/>
            </a:bodyPr>
            <a:lstStyle/>
            <a:p>
              <a:pPr algn="ctr"/>
              <a:r>
                <a:rPr lang="zh-CN" altLang="en-US" sz="2000" b="1" dirty="0">
                  <a:solidFill>
                    <a:schemeClr val="bg1"/>
                  </a:solidFill>
                </a:rPr>
                <a:t>背 景</a:t>
              </a:r>
            </a:p>
          </p:txBody>
        </p:sp>
      </p:grpSp>
      <p:grpSp>
        <p:nvGrpSpPr>
          <p:cNvPr id="6" name="组合 5">
            <a:extLst>
              <a:ext uri="{FF2B5EF4-FFF2-40B4-BE49-F238E27FC236}">
                <a16:creationId xmlns:a16="http://schemas.microsoft.com/office/drawing/2014/main" xmlns="" id="{914ECF07-261F-44B2-96BA-D0BA55E89B12}"/>
              </a:ext>
            </a:extLst>
          </p:cNvPr>
          <p:cNvGrpSpPr/>
          <p:nvPr/>
        </p:nvGrpSpPr>
        <p:grpSpPr>
          <a:xfrm>
            <a:off x="877026" y="4241287"/>
            <a:ext cx="9939336" cy="1577207"/>
            <a:chOff x="884460" y="4259812"/>
            <a:chExt cx="9939336" cy="1577207"/>
          </a:xfrm>
        </p:grpSpPr>
        <p:sp>
          <p:nvSpPr>
            <p:cNvPr id="16" name="文本框 15">
              <a:extLst>
                <a:ext uri="{FF2B5EF4-FFF2-40B4-BE49-F238E27FC236}">
                  <a16:creationId xmlns:a16="http://schemas.microsoft.com/office/drawing/2014/main" xmlns="" id="{EE218B3B-56C9-437E-898B-748CF1622C23}"/>
                </a:ext>
              </a:extLst>
            </p:cNvPr>
            <p:cNvSpPr txBox="1"/>
            <p:nvPr/>
          </p:nvSpPr>
          <p:spPr>
            <a:xfrm>
              <a:off x="891895" y="4666314"/>
              <a:ext cx="9931901" cy="1170705"/>
            </a:xfrm>
            <a:prstGeom prst="rect">
              <a:avLst/>
            </a:prstGeom>
            <a:noFill/>
            <a:ln w="19050">
              <a:solidFill>
                <a:srgbClr val="972022"/>
              </a:solidFill>
              <a:prstDash val="sysDash"/>
            </a:ln>
          </p:spPr>
          <p:txBody>
            <a:bodyPr wrap="square" rtlCol="0">
              <a:spAutoFit/>
            </a:bodyPr>
            <a:lstStyle/>
            <a:p>
              <a:pPr marL="342900" indent="-342900">
                <a:lnSpc>
                  <a:spcPct val="120000"/>
                </a:lnSpc>
                <a:buFont typeface="Wingdings" panose="05000000000000000000" pitchFamily="2" charset="2"/>
                <a:buChar char="p"/>
              </a:pPr>
              <a:r>
                <a:rPr lang="zh-CN" altLang="en-US" sz="2000" b="0" i="0" dirty="0">
                  <a:solidFill>
                    <a:srgbClr val="4D4D4D"/>
                  </a:solidFill>
                  <a:effectLst/>
                  <a:latin typeface="-apple-system"/>
                </a:rPr>
                <a:t>从基准配置权重到先验预期收益率；</a:t>
              </a:r>
              <a:endParaRPr lang="en-US" altLang="zh-CN" sz="2000" b="0" i="0" dirty="0">
                <a:solidFill>
                  <a:srgbClr val="4D4D4D"/>
                </a:solidFill>
                <a:effectLst/>
                <a:latin typeface="-apple-system"/>
              </a:endParaRPr>
            </a:p>
            <a:p>
              <a:pPr marL="342900" indent="-342900">
                <a:lnSpc>
                  <a:spcPct val="120000"/>
                </a:lnSpc>
                <a:buFont typeface="Wingdings" panose="05000000000000000000" pitchFamily="2" charset="2"/>
                <a:buChar char="p"/>
              </a:pPr>
              <a:r>
                <a:rPr lang="zh-CN" altLang="en-US" sz="2000" b="0" i="0" dirty="0">
                  <a:solidFill>
                    <a:srgbClr val="4D4D4D"/>
                  </a:solidFill>
                  <a:effectLst/>
                  <a:latin typeface="-apple-system"/>
                </a:rPr>
                <a:t>从先验的预期收益率到后验预期收益率；</a:t>
              </a:r>
              <a:endParaRPr lang="en-US" altLang="zh-CN" sz="2000" b="0" i="0" dirty="0">
                <a:solidFill>
                  <a:srgbClr val="4D4D4D"/>
                </a:solidFill>
                <a:effectLst/>
                <a:latin typeface="-apple-system"/>
              </a:endParaRPr>
            </a:p>
            <a:p>
              <a:pPr marL="342900" indent="-342900">
                <a:lnSpc>
                  <a:spcPct val="120000"/>
                </a:lnSpc>
                <a:buFont typeface="Wingdings" panose="05000000000000000000" pitchFamily="2" charset="2"/>
                <a:buChar char="p"/>
              </a:pPr>
              <a:r>
                <a:rPr lang="zh-CN" altLang="en-US" sz="2000" b="0" i="0" dirty="0">
                  <a:solidFill>
                    <a:srgbClr val="4D4D4D"/>
                  </a:solidFill>
                  <a:effectLst/>
                  <a:latin typeface="-apple-system"/>
                </a:rPr>
                <a:t>根据后验预期收益率得到后验的配置权重。</a:t>
              </a:r>
              <a:endParaRPr lang="zh-CN" altLang="en-US" sz="2000" dirty="0"/>
            </a:p>
          </p:txBody>
        </p:sp>
        <p:sp>
          <p:nvSpPr>
            <p:cNvPr id="17" name="文本框 16">
              <a:extLst>
                <a:ext uri="{FF2B5EF4-FFF2-40B4-BE49-F238E27FC236}">
                  <a16:creationId xmlns:a16="http://schemas.microsoft.com/office/drawing/2014/main" xmlns="" id="{94B35D4D-45D4-423E-8221-7844877842B2}"/>
                </a:ext>
              </a:extLst>
            </p:cNvPr>
            <p:cNvSpPr txBox="1"/>
            <p:nvPr/>
          </p:nvSpPr>
          <p:spPr>
            <a:xfrm>
              <a:off x="884460" y="4259812"/>
              <a:ext cx="1353915" cy="400110"/>
            </a:xfrm>
            <a:prstGeom prst="rect">
              <a:avLst/>
            </a:prstGeom>
            <a:solidFill>
              <a:srgbClr val="9C0308"/>
            </a:solidFill>
          </p:spPr>
          <p:txBody>
            <a:bodyPr wrap="square" rtlCol="0">
              <a:spAutoFit/>
            </a:bodyPr>
            <a:lstStyle/>
            <a:p>
              <a:pPr algn="ctr"/>
              <a:r>
                <a:rPr lang="zh-CN" altLang="en-US" sz="2000" b="1" dirty="0">
                  <a:solidFill>
                    <a:schemeClr val="bg1"/>
                  </a:solidFill>
                </a:rPr>
                <a:t>基本思路</a:t>
              </a:r>
            </a:p>
          </p:txBody>
        </p:sp>
      </p:grpSp>
      <p:grpSp>
        <p:nvGrpSpPr>
          <p:cNvPr id="5" name="组合 4">
            <a:extLst>
              <a:ext uri="{FF2B5EF4-FFF2-40B4-BE49-F238E27FC236}">
                <a16:creationId xmlns:a16="http://schemas.microsoft.com/office/drawing/2014/main" xmlns="" id="{9D874F61-4F35-4F46-B545-848F8CD4A67E}"/>
              </a:ext>
            </a:extLst>
          </p:cNvPr>
          <p:cNvGrpSpPr/>
          <p:nvPr/>
        </p:nvGrpSpPr>
        <p:grpSpPr>
          <a:xfrm>
            <a:off x="869592" y="2706420"/>
            <a:ext cx="9939335" cy="1207875"/>
            <a:chOff x="869592" y="2731727"/>
            <a:chExt cx="9939335" cy="1207875"/>
          </a:xfrm>
        </p:grpSpPr>
        <p:sp>
          <p:nvSpPr>
            <p:cNvPr id="18" name="文本框 17">
              <a:extLst>
                <a:ext uri="{FF2B5EF4-FFF2-40B4-BE49-F238E27FC236}">
                  <a16:creationId xmlns:a16="http://schemas.microsoft.com/office/drawing/2014/main" xmlns="" id="{AF993904-28C6-402D-A370-4F8B728CD898}"/>
                </a:ext>
              </a:extLst>
            </p:cNvPr>
            <p:cNvSpPr txBox="1"/>
            <p:nvPr/>
          </p:nvSpPr>
          <p:spPr>
            <a:xfrm>
              <a:off x="877026" y="3138229"/>
              <a:ext cx="9931901" cy="801373"/>
            </a:xfrm>
            <a:prstGeom prst="rect">
              <a:avLst/>
            </a:prstGeom>
            <a:noFill/>
            <a:ln w="19050">
              <a:solidFill>
                <a:srgbClr val="972022"/>
              </a:solidFill>
              <a:prstDash val="sysDash"/>
            </a:ln>
          </p:spPr>
          <p:txBody>
            <a:bodyPr wrap="square" rtlCol="0">
              <a:spAutoFit/>
            </a:bodyPr>
            <a:lstStyle/>
            <a:p>
              <a:pPr algn="just">
                <a:lnSpc>
                  <a:spcPct val="120000"/>
                </a:lnSpc>
              </a:pPr>
              <a:r>
                <a:rPr lang="en-US" altLang="zh-CN" sz="2000" b="0" i="0" dirty="0">
                  <a:solidFill>
                    <a:srgbClr val="4D4D4D"/>
                  </a:solidFill>
                  <a:effectLst/>
                  <a:latin typeface="-apple-system"/>
                </a:rPr>
                <a:t>B-L </a:t>
              </a:r>
              <a:r>
                <a:rPr lang="zh-CN" altLang="en-US" sz="2000" b="0" i="0" dirty="0">
                  <a:solidFill>
                    <a:srgbClr val="4D4D4D"/>
                  </a:solidFill>
                  <a:effectLst/>
                  <a:latin typeface="-apple-system"/>
                </a:rPr>
                <a:t>模型的思想是在市场配置基准的基础上，融合各类主观观点，提高预期收益率及波动率估计的准确性，</a:t>
              </a:r>
              <a:r>
                <a:rPr lang="zh-CN" altLang="en-US" sz="2000" dirty="0">
                  <a:solidFill>
                    <a:srgbClr val="4D4D4D"/>
                  </a:solidFill>
                  <a:latin typeface="-apple-system"/>
                </a:rPr>
                <a:t>即</a:t>
              </a:r>
              <a:r>
                <a:rPr lang="zh-CN" altLang="en-US" sz="2000" b="0" i="0" dirty="0">
                  <a:solidFill>
                    <a:srgbClr val="4D4D4D"/>
                  </a:solidFill>
                  <a:effectLst/>
                  <a:latin typeface="-apple-system"/>
                </a:rPr>
                <a:t>将先验信息与历史信息结合起来，是一种典型的贝叶斯分析方法。</a:t>
              </a:r>
              <a:endParaRPr lang="zh-CN" altLang="en-US" sz="2000" dirty="0"/>
            </a:p>
          </p:txBody>
        </p:sp>
        <p:sp>
          <p:nvSpPr>
            <p:cNvPr id="19" name="文本框 18">
              <a:extLst>
                <a:ext uri="{FF2B5EF4-FFF2-40B4-BE49-F238E27FC236}">
                  <a16:creationId xmlns:a16="http://schemas.microsoft.com/office/drawing/2014/main" xmlns="" id="{2935DC25-6BB3-45A3-8009-8F950905A539}"/>
                </a:ext>
              </a:extLst>
            </p:cNvPr>
            <p:cNvSpPr txBox="1"/>
            <p:nvPr/>
          </p:nvSpPr>
          <p:spPr>
            <a:xfrm>
              <a:off x="869592" y="2731727"/>
              <a:ext cx="1353600" cy="400110"/>
            </a:xfrm>
            <a:prstGeom prst="rect">
              <a:avLst/>
            </a:prstGeom>
            <a:solidFill>
              <a:srgbClr val="9C0308"/>
            </a:solidFill>
          </p:spPr>
          <p:txBody>
            <a:bodyPr wrap="square" rtlCol="0">
              <a:spAutoFit/>
            </a:bodyPr>
            <a:lstStyle/>
            <a:p>
              <a:pPr algn="ctr"/>
              <a:r>
                <a:rPr lang="zh-CN" altLang="en-US" sz="2000" b="1" dirty="0">
                  <a:solidFill>
                    <a:schemeClr val="bg1"/>
                  </a:solidFill>
                </a:rPr>
                <a:t>概  念</a:t>
              </a:r>
            </a:p>
          </p:txBody>
        </p:sp>
      </p:grpSp>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xmlns="" id="{78375E9F-C039-41B0-AF12-D0D9E9A3554E}"/>
                  </a:ext>
                </a:extLst>
              </p:cNvPr>
              <p:cNvSpPr txBox="1"/>
              <p:nvPr/>
            </p:nvSpPr>
            <p:spPr>
              <a:xfrm>
                <a:off x="8217843" y="4977426"/>
                <a:ext cx="2591084" cy="60503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1600" b="1" i="0" smtClean="0">
                          <a:solidFill>
                            <a:schemeClr val="tx1"/>
                          </a:solidFill>
                          <a:effectLst/>
                          <a:latin typeface="Cambria Math" panose="02040503050406030204" pitchFamily="18" charset="0"/>
                          <a:ea typeface="微软雅黑" panose="020B0503020204020204" pitchFamily="34" charset="-122"/>
                        </a:rPr>
                        <m:t>𝐏</m:t>
                      </m:r>
                      <m:d>
                        <m:dPr>
                          <m:ctrlPr>
                            <a:rPr lang="en-US" altLang="zh-CN" sz="1600" b="1" i="1" smtClean="0">
                              <a:solidFill>
                                <a:schemeClr val="tx1"/>
                              </a:solidFill>
                              <a:effectLst/>
                              <a:latin typeface="Cambria Math" panose="02040503050406030204" pitchFamily="18" charset="0"/>
                              <a:ea typeface="微软雅黑" panose="020B0503020204020204" pitchFamily="34" charset="-122"/>
                            </a:rPr>
                          </m:ctrlPr>
                        </m:dPr>
                        <m:e>
                          <m:r>
                            <a:rPr lang="en-US" altLang="zh-CN" sz="1600" b="1" i="0" smtClean="0">
                              <a:solidFill>
                                <a:schemeClr val="tx1"/>
                              </a:solidFill>
                              <a:effectLst/>
                              <a:latin typeface="Cambria Math" panose="02040503050406030204" pitchFamily="18" charset="0"/>
                              <a:ea typeface="微软雅黑" panose="020B0503020204020204" pitchFamily="34" charset="-122"/>
                            </a:rPr>
                            <m:t>𝐀</m:t>
                          </m:r>
                        </m:e>
                        <m:e>
                          <m:r>
                            <a:rPr lang="en-US" altLang="zh-CN" sz="1600" b="1" i="0" smtClean="0">
                              <a:solidFill>
                                <a:schemeClr val="tx1"/>
                              </a:solidFill>
                              <a:effectLst/>
                              <a:latin typeface="Cambria Math" panose="02040503050406030204" pitchFamily="18" charset="0"/>
                              <a:ea typeface="微软雅黑" panose="020B0503020204020204" pitchFamily="34" charset="-122"/>
                            </a:rPr>
                            <m:t>𝐁</m:t>
                          </m:r>
                        </m:e>
                      </m:d>
                      <m:r>
                        <a:rPr lang="en-US" altLang="zh-CN" sz="1600" b="1" i="0" smtClean="0">
                          <a:solidFill>
                            <a:schemeClr val="tx1"/>
                          </a:solidFill>
                          <a:effectLst/>
                          <a:latin typeface="Cambria Math" panose="02040503050406030204" pitchFamily="18" charset="0"/>
                          <a:ea typeface="微软雅黑" panose="020B0503020204020204" pitchFamily="34" charset="-122"/>
                        </a:rPr>
                        <m:t>=</m:t>
                      </m:r>
                      <m:f>
                        <m:fPr>
                          <m:ctrlPr>
                            <a:rPr lang="en-US" altLang="zh-CN" sz="1600" b="1" i="1" smtClean="0">
                              <a:solidFill>
                                <a:schemeClr val="tx1"/>
                              </a:solidFill>
                              <a:effectLst/>
                              <a:latin typeface="Cambria Math" panose="02040503050406030204" pitchFamily="18" charset="0"/>
                              <a:ea typeface="微软雅黑" panose="020B0503020204020204" pitchFamily="34" charset="-122"/>
                            </a:rPr>
                          </m:ctrlPr>
                        </m:fPr>
                        <m:num>
                          <m:r>
                            <a:rPr lang="en-US" altLang="zh-CN" sz="1600" b="1" i="1" smtClean="0">
                              <a:solidFill>
                                <a:schemeClr val="tx1"/>
                              </a:solidFill>
                              <a:effectLst/>
                              <a:latin typeface="Cambria Math" panose="02040503050406030204" pitchFamily="18" charset="0"/>
                              <a:ea typeface="微软雅黑" panose="020B0503020204020204" pitchFamily="34" charset="-122"/>
                            </a:rPr>
                            <m:t>𝑷</m:t>
                          </m:r>
                          <m:r>
                            <a:rPr lang="en-US" altLang="zh-CN" sz="1600" b="1" i="1" smtClean="0">
                              <a:solidFill>
                                <a:schemeClr val="tx1"/>
                              </a:solidFill>
                              <a:effectLst/>
                              <a:latin typeface="Cambria Math" panose="02040503050406030204" pitchFamily="18" charset="0"/>
                              <a:ea typeface="微软雅黑" panose="020B0503020204020204" pitchFamily="34" charset="-122"/>
                            </a:rPr>
                            <m:t>(</m:t>
                          </m:r>
                          <m:r>
                            <a:rPr lang="en-US" altLang="zh-CN" sz="1600" b="1" i="1" smtClean="0">
                              <a:solidFill>
                                <a:schemeClr val="tx1"/>
                              </a:solidFill>
                              <a:effectLst/>
                              <a:latin typeface="Cambria Math" panose="02040503050406030204" pitchFamily="18" charset="0"/>
                              <a:ea typeface="微软雅黑" panose="020B0503020204020204" pitchFamily="34" charset="-122"/>
                            </a:rPr>
                            <m:t>𝑩</m:t>
                          </m:r>
                          <m:r>
                            <a:rPr lang="en-US" altLang="zh-CN" sz="1600" b="1" i="1" smtClean="0">
                              <a:solidFill>
                                <a:schemeClr val="tx1"/>
                              </a:solidFill>
                              <a:effectLst/>
                              <a:latin typeface="Cambria Math" panose="02040503050406030204" pitchFamily="18" charset="0"/>
                              <a:ea typeface="微软雅黑" panose="020B0503020204020204" pitchFamily="34" charset="-122"/>
                            </a:rPr>
                            <m:t>|</m:t>
                          </m:r>
                          <m:r>
                            <a:rPr lang="en-US" altLang="zh-CN" sz="1600" b="1" i="1" smtClean="0">
                              <a:solidFill>
                                <a:schemeClr val="tx1"/>
                              </a:solidFill>
                              <a:effectLst/>
                              <a:latin typeface="Cambria Math" panose="02040503050406030204" pitchFamily="18" charset="0"/>
                              <a:ea typeface="微软雅黑" panose="020B0503020204020204" pitchFamily="34" charset="-122"/>
                            </a:rPr>
                            <m:t>𝑨</m:t>
                          </m:r>
                          <m:r>
                            <a:rPr lang="en-US" altLang="zh-CN" sz="1600" b="1" i="1" smtClean="0">
                              <a:solidFill>
                                <a:schemeClr val="tx1"/>
                              </a:solidFill>
                              <a:effectLst/>
                              <a:latin typeface="Cambria Math" panose="02040503050406030204" pitchFamily="18" charset="0"/>
                              <a:ea typeface="微软雅黑" panose="020B0503020204020204" pitchFamily="34" charset="-122"/>
                            </a:rPr>
                            <m:t>)</m:t>
                          </m:r>
                          <m:r>
                            <a:rPr lang="en-US" altLang="zh-CN" sz="1600" b="1" i="1" smtClean="0">
                              <a:solidFill>
                                <a:schemeClr val="tx1"/>
                              </a:solidFill>
                              <a:effectLst/>
                              <a:latin typeface="Cambria Math" panose="02040503050406030204" pitchFamily="18" charset="0"/>
                              <a:ea typeface="微软雅黑" panose="020B0503020204020204" pitchFamily="34" charset="-122"/>
                            </a:rPr>
                            <m:t>𝑷</m:t>
                          </m:r>
                          <m:r>
                            <a:rPr lang="en-US" altLang="zh-CN" sz="1600" b="1" i="1" smtClean="0">
                              <a:solidFill>
                                <a:schemeClr val="tx1"/>
                              </a:solidFill>
                              <a:effectLst/>
                              <a:latin typeface="Cambria Math" panose="02040503050406030204" pitchFamily="18" charset="0"/>
                              <a:ea typeface="微软雅黑" panose="020B0503020204020204" pitchFamily="34" charset="-122"/>
                            </a:rPr>
                            <m:t>(</m:t>
                          </m:r>
                          <m:r>
                            <a:rPr lang="en-US" altLang="zh-CN" sz="1600" b="1" i="1" smtClean="0">
                              <a:solidFill>
                                <a:schemeClr val="tx1"/>
                              </a:solidFill>
                              <a:effectLst/>
                              <a:latin typeface="Cambria Math" panose="02040503050406030204" pitchFamily="18" charset="0"/>
                              <a:ea typeface="微软雅黑" panose="020B0503020204020204" pitchFamily="34" charset="-122"/>
                            </a:rPr>
                            <m:t>𝑨</m:t>
                          </m:r>
                          <m:r>
                            <a:rPr lang="en-US" altLang="zh-CN" sz="1600" b="1" i="1" smtClean="0">
                              <a:solidFill>
                                <a:schemeClr val="tx1"/>
                              </a:solidFill>
                              <a:effectLst/>
                              <a:latin typeface="Cambria Math" panose="02040503050406030204" pitchFamily="18" charset="0"/>
                              <a:ea typeface="微软雅黑" panose="020B0503020204020204" pitchFamily="34" charset="-122"/>
                            </a:rPr>
                            <m:t>)</m:t>
                          </m:r>
                        </m:num>
                        <m:den>
                          <m:r>
                            <a:rPr lang="en-US" altLang="zh-CN" sz="1600" b="1" i="1" smtClean="0">
                              <a:solidFill>
                                <a:schemeClr val="tx1"/>
                              </a:solidFill>
                              <a:effectLst/>
                              <a:latin typeface="Cambria Math" panose="02040503050406030204" pitchFamily="18" charset="0"/>
                              <a:ea typeface="微软雅黑" panose="020B0503020204020204" pitchFamily="34" charset="-122"/>
                            </a:rPr>
                            <m:t>𝑷</m:t>
                          </m:r>
                          <m:r>
                            <a:rPr lang="en-US" altLang="zh-CN" sz="1600" b="1" i="1" smtClean="0">
                              <a:solidFill>
                                <a:schemeClr val="tx1"/>
                              </a:solidFill>
                              <a:effectLst/>
                              <a:latin typeface="Cambria Math" panose="02040503050406030204" pitchFamily="18" charset="0"/>
                              <a:ea typeface="微软雅黑" panose="020B0503020204020204" pitchFamily="34" charset="-122"/>
                            </a:rPr>
                            <m:t>(</m:t>
                          </m:r>
                          <m:r>
                            <a:rPr lang="en-US" altLang="zh-CN" sz="1600" b="1" i="1" smtClean="0">
                              <a:solidFill>
                                <a:schemeClr val="tx1"/>
                              </a:solidFill>
                              <a:effectLst/>
                              <a:latin typeface="Cambria Math" panose="02040503050406030204" pitchFamily="18" charset="0"/>
                              <a:ea typeface="微软雅黑" panose="020B0503020204020204" pitchFamily="34" charset="-122"/>
                            </a:rPr>
                            <m:t>𝑩</m:t>
                          </m:r>
                          <m:r>
                            <a:rPr lang="en-US" altLang="zh-CN" sz="1600" b="1" i="1" smtClean="0">
                              <a:solidFill>
                                <a:schemeClr val="tx1"/>
                              </a:solidFill>
                              <a:effectLst/>
                              <a:latin typeface="Cambria Math" panose="02040503050406030204" pitchFamily="18" charset="0"/>
                              <a:ea typeface="微软雅黑" panose="020B0503020204020204" pitchFamily="34" charset="-122"/>
                            </a:rPr>
                            <m:t>)</m:t>
                          </m:r>
                        </m:den>
                      </m:f>
                    </m:oMath>
                  </m:oMathPara>
                </a14:m>
                <a:endParaRPr lang="zh-CN" altLang="en-US" sz="1600" b="1" dirty="0">
                  <a:solidFill>
                    <a:schemeClr val="tx1"/>
                  </a:solidFill>
                  <a:latin typeface="微软雅黑" panose="020B0503020204020204" pitchFamily="34" charset="-122"/>
                  <a:ea typeface="微软雅黑" panose="020B0503020204020204" pitchFamily="34" charset="-122"/>
                </a:endParaRPr>
              </a:p>
            </p:txBody>
          </p:sp>
        </mc:Choice>
        <mc:Fallback xmlns="">
          <p:sp>
            <p:nvSpPr>
              <p:cNvPr id="14" name="文本框 13">
                <a:extLst>
                  <a:ext uri="{FF2B5EF4-FFF2-40B4-BE49-F238E27FC236}">
                    <a16:creationId xmlns:a16="http://schemas.microsoft.com/office/drawing/2014/main" id="{78375E9F-C039-41B0-AF12-D0D9E9A3554E}"/>
                  </a:ext>
                </a:extLst>
              </p:cNvPr>
              <p:cNvSpPr txBox="1">
                <a:spLocks noRot="1" noChangeAspect="1" noMove="1" noResize="1" noEditPoints="1" noAdjustHandles="1" noChangeArrowheads="1" noChangeShapeType="1" noTextEdit="1"/>
              </p:cNvSpPr>
              <p:nvPr/>
            </p:nvSpPr>
            <p:spPr>
              <a:xfrm>
                <a:off x="8217843" y="4977426"/>
                <a:ext cx="2591084" cy="605037"/>
              </a:xfrm>
              <a:prstGeom prst="rect">
                <a:avLst/>
              </a:prstGeom>
              <a:blipFill>
                <a:blip r:embed="rId2"/>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31546461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0"/>
          <p:cNvSpPr>
            <a:spLocks noGrp="1"/>
          </p:cNvSpPr>
          <p:nvPr>
            <p:ph type="title"/>
          </p:nvPr>
        </p:nvSpPr>
        <p:spPr/>
        <p:txBody>
          <a:bodyPr/>
          <a:lstStyle/>
          <a:p>
            <a:r>
              <a:rPr lang="zh-CN" altLang="en-US" dirty="0"/>
              <a:t>风险平价 </a:t>
            </a:r>
            <a:r>
              <a:rPr lang="zh-CN" altLang="en-US" sz="1400" dirty="0"/>
              <a:t>补充：风险的其他度量方式</a:t>
            </a:r>
          </a:p>
        </p:txBody>
      </p:sp>
      <p:sp>
        <p:nvSpPr>
          <p:cNvPr id="13" name="灯片编号占位符 3"/>
          <p:cNvSpPr>
            <a:spLocks noGrp="1"/>
          </p:cNvSpPr>
          <p:nvPr>
            <p:ph type="sldNum" sz="quarter" idx="12"/>
          </p:nvPr>
        </p:nvSpPr>
        <p:spPr>
          <a:xfrm>
            <a:off x="9216899" y="6353269"/>
            <a:ext cx="2743200" cy="365125"/>
          </a:xfrm>
        </p:spPr>
        <p:txBody>
          <a:bodyPr/>
          <a:lstStyle/>
          <a:p>
            <a:fld id="{1827CD8D-0C45-4313-8514-3276C2338651}" type="slidenum">
              <a:rPr lang="zh-CN" altLang="en-US" smtClean="0"/>
              <a:pPr/>
              <a:t>30</a:t>
            </a:fld>
            <a:endParaRPr lang="zh-CN" altLang="en-US" dirty="0"/>
          </a:p>
        </p:txBody>
      </p:sp>
      <p:pic>
        <p:nvPicPr>
          <p:cNvPr id="2" name="图片 1"/>
          <p:cNvPicPr>
            <a:picLocks noChangeAspect="1"/>
          </p:cNvPicPr>
          <p:nvPr/>
        </p:nvPicPr>
        <p:blipFill>
          <a:blip r:embed="rId3">
            <a:extLst>
              <a:ext uri="{BEBA8EAE-BF5A-486C-A8C5-ECC9F3942E4B}">
                <a14:imgProps xmlns:a14="http://schemas.microsoft.com/office/drawing/2010/main">
                  <a14:imgLayer r:embed="rId4">
                    <a14:imgEffect>
                      <a14:sharpenSoften amount="25000"/>
                    </a14:imgEffect>
                  </a14:imgLayer>
                </a14:imgProps>
              </a:ext>
            </a:extLst>
          </a:blip>
          <a:stretch>
            <a:fillRect/>
          </a:stretch>
        </p:blipFill>
        <p:spPr>
          <a:xfrm>
            <a:off x="2935903" y="1757755"/>
            <a:ext cx="5750897" cy="968231"/>
          </a:xfrm>
          <a:prstGeom prst="rect">
            <a:avLst/>
          </a:prstGeom>
        </p:spPr>
      </p:pic>
      <p:sp>
        <p:nvSpPr>
          <p:cNvPr id="7" name="矩形 6">
            <a:extLst>
              <a:ext uri="{FF2B5EF4-FFF2-40B4-BE49-F238E27FC236}">
                <a16:creationId xmlns:a16="http://schemas.microsoft.com/office/drawing/2014/main" xmlns="" id="{2DA8CD36-149F-429C-A9C5-A7467D592D48}"/>
              </a:ext>
            </a:extLst>
          </p:cNvPr>
          <p:cNvSpPr/>
          <p:nvPr/>
        </p:nvSpPr>
        <p:spPr>
          <a:xfrm>
            <a:off x="600048" y="1391127"/>
            <a:ext cx="9471442" cy="445828"/>
          </a:xfrm>
          <a:prstGeom prst="rect">
            <a:avLst/>
          </a:prstGeom>
        </p:spPr>
        <p:txBody>
          <a:bodyPr wrap="square">
            <a:spAutoFit/>
          </a:bodyPr>
          <a:lstStyle/>
          <a:p>
            <a:pPr marL="285750" indent="-285750">
              <a:lnSpc>
                <a:spcPct val="200000"/>
              </a:lnSpc>
              <a:buFont typeface="Arial" panose="020B0604020202020204" pitchFamily="34" charset="0"/>
              <a:buChar char="•"/>
            </a:pPr>
            <a:r>
              <a:rPr lang="zh-CN" altLang="en-US" sz="1400" b="1" dirty="0">
                <a:latin typeface="+mn-ea"/>
                <a:cs typeface="Times New Roman" pitchFamily="18" charset="0"/>
              </a:rPr>
              <a:t>基于预期最大回撤的风险度量：</a:t>
            </a:r>
            <a:r>
              <a:rPr lang="zh-CN" altLang="en-US" sz="1400" dirty="0">
                <a:latin typeface="+mn-ea"/>
                <a:cs typeface="Times New Roman" pitchFamily="18" charset="0"/>
              </a:rPr>
              <a:t>投资组合的最大回撤不会超过每个资产最大回撤的加权和，</a:t>
            </a:r>
          </a:p>
        </p:txBody>
      </p:sp>
      <p:sp>
        <p:nvSpPr>
          <p:cNvPr id="4" name="矩形 3"/>
          <p:cNvSpPr/>
          <p:nvPr/>
        </p:nvSpPr>
        <p:spPr>
          <a:xfrm>
            <a:off x="890605" y="2649871"/>
            <a:ext cx="10670024" cy="1061829"/>
          </a:xfrm>
          <a:prstGeom prst="rect">
            <a:avLst/>
          </a:prstGeom>
        </p:spPr>
        <p:txBody>
          <a:bodyPr wrap="square">
            <a:spAutoFit/>
          </a:bodyPr>
          <a:lstStyle/>
          <a:p>
            <a:pPr>
              <a:lnSpc>
                <a:spcPct val="150000"/>
              </a:lnSpc>
            </a:pPr>
            <a:r>
              <a:rPr lang="en-US" altLang="zh-CN" sz="1400" dirty="0">
                <a:latin typeface="+mn-ea"/>
                <a:cs typeface="Times New Roman" pitchFamily="18" charset="0"/>
              </a:rPr>
              <a:t>X</a:t>
            </a:r>
            <a:r>
              <a:rPr lang="zh-CN" altLang="en-US" sz="1400" dirty="0">
                <a:latin typeface="+mn-ea"/>
                <a:cs typeface="Times New Roman" pitchFamily="18" charset="0"/>
              </a:rPr>
              <a:t>为</a:t>
            </a:r>
            <a:r>
              <a:rPr lang="en-US" altLang="zh-CN" sz="1400" dirty="0">
                <a:latin typeface="+mn-ea"/>
                <a:cs typeface="Times New Roman" pitchFamily="18" charset="0"/>
              </a:rPr>
              <a:t>payoff</a:t>
            </a:r>
            <a:r>
              <a:rPr lang="zh-CN" altLang="en-US" sz="1400" dirty="0">
                <a:latin typeface="+mn-ea"/>
                <a:cs typeface="Times New Roman" pitchFamily="18" charset="0"/>
              </a:rPr>
              <a:t>，</a:t>
            </a:r>
            <a:r>
              <a:rPr lang="en-US" altLang="zh-CN" sz="1400" dirty="0">
                <a:latin typeface="+mn-ea"/>
                <a:cs typeface="Times New Roman" pitchFamily="18" charset="0"/>
              </a:rPr>
              <a:t>w</a:t>
            </a:r>
            <a:r>
              <a:rPr lang="zh-CN" altLang="en-US" sz="1400" dirty="0">
                <a:latin typeface="+mn-ea"/>
                <a:cs typeface="Times New Roman" pitchFamily="18" charset="0"/>
              </a:rPr>
              <a:t>为权重，</a:t>
            </a:r>
            <a:r>
              <a:rPr lang="en-US" altLang="zh-CN" sz="1400" dirty="0" err="1">
                <a:latin typeface="+mn-ea"/>
                <a:cs typeface="Times New Roman" pitchFamily="18" charset="0"/>
              </a:rPr>
              <a:t>ESi</a:t>
            </a:r>
            <a:r>
              <a:rPr lang="en-US" altLang="zh-CN" sz="1400" dirty="0">
                <a:latin typeface="+mn-ea"/>
                <a:cs typeface="Times New Roman" pitchFamily="18" charset="0"/>
              </a:rPr>
              <a:t>=</a:t>
            </a:r>
            <a:r>
              <a:rPr lang="en-US" altLang="zh-CN" sz="1400" dirty="0" err="1">
                <a:latin typeface="+mn-ea"/>
                <a:cs typeface="Times New Roman" pitchFamily="18" charset="0"/>
              </a:rPr>
              <a:t>ES</a:t>
            </a:r>
            <a:r>
              <a:rPr lang="en-US" altLang="zh-CN" sz="1400" dirty="0">
                <a:latin typeface="+mn-ea"/>
                <a:cs typeface="Times New Roman" pitchFamily="18" charset="0"/>
              </a:rPr>
              <a:t>(Xi)</a:t>
            </a:r>
            <a:r>
              <a:rPr lang="zh-CN" altLang="en-US" sz="1400" dirty="0">
                <a:latin typeface="+mn-ea"/>
                <a:cs typeface="Times New Roman" pitchFamily="18" charset="0"/>
              </a:rPr>
              <a:t>为第 </a:t>
            </a:r>
            <a:r>
              <a:rPr lang="en-US" altLang="zh-CN" sz="1400" dirty="0" err="1">
                <a:latin typeface="+mn-ea"/>
                <a:cs typeface="Times New Roman" pitchFamily="18" charset="0"/>
              </a:rPr>
              <a:t>i</a:t>
            </a:r>
            <a:r>
              <a:rPr lang="en-US" altLang="zh-CN" sz="1400" dirty="0">
                <a:latin typeface="+mn-ea"/>
                <a:cs typeface="Times New Roman" pitchFamily="18" charset="0"/>
              </a:rPr>
              <a:t> </a:t>
            </a:r>
            <a:r>
              <a:rPr lang="zh-CN" altLang="en-US" sz="1400" dirty="0">
                <a:latin typeface="+mn-ea"/>
                <a:cs typeface="Times New Roman" pitchFamily="18" charset="0"/>
              </a:rPr>
              <a:t>个资产的预期最大回撤。</a:t>
            </a:r>
            <a:r>
              <a:rPr lang="zh-CN" altLang="en-US" sz="1400" b="1" dirty="0">
                <a:latin typeface="+mn-ea"/>
                <a:cs typeface="Times New Roman" pitchFamily="18" charset="0"/>
              </a:rPr>
              <a:t>每一个资产的绝对风险贡献为</a:t>
            </a:r>
            <a:r>
              <a:rPr lang="en-US" altLang="zh-CN" sz="1400" b="1" dirty="0" err="1">
                <a:latin typeface="+mn-ea"/>
                <a:cs typeface="Times New Roman" pitchFamily="18" charset="0"/>
              </a:rPr>
              <a:t>wiESi</a:t>
            </a:r>
            <a:r>
              <a:rPr lang="zh-CN" altLang="en-US" sz="1400" b="1" dirty="0">
                <a:latin typeface="+mn-ea"/>
                <a:cs typeface="Times New Roman" pitchFamily="18" charset="0"/>
              </a:rPr>
              <a:t>，相对风险贡献如下</a:t>
            </a:r>
            <a:endParaRPr lang="en-US" altLang="zh-CN" sz="1400" b="1" dirty="0">
              <a:latin typeface="+mn-ea"/>
              <a:cs typeface="Times New Roman" pitchFamily="18" charset="0"/>
            </a:endParaRPr>
          </a:p>
          <a:p>
            <a:pPr>
              <a:lnSpc>
                <a:spcPct val="150000"/>
              </a:lnSpc>
            </a:pPr>
            <a:endParaRPr lang="en-US" altLang="zh-CN" sz="1400" b="1" dirty="0">
              <a:latin typeface="+mn-ea"/>
              <a:cs typeface="Times New Roman" pitchFamily="18" charset="0"/>
            </a:endParaRPr>
          </a:p>
          <a:p>
            <a:pPr>
              <a:lnSpc>
                <a:spcPct val="150000"/>
              </a:lnSpc>
            </a:pPr>
            <a:endParaRPr lang="en-US" altLang="zh-CN" sz="1400" b="1" dirty="0">
              <a:latin typeface="+mn-ea"/>
              <a:cs typeface="Times New Roman" pitchFamily="18" charset="0"/>
            </a:endParaRPr>
          </a:p>
        </p:txBody>
      </p:sp>
      <p:sp>
        <p:nvSpPr>
          <p:cNvPr id="5" name="矩形 4"/>
          <p:cNvSpPr/>
          <p:nvPr/>
        </p:nvSpPr>
        <p:spPr>
          <a:xfrm>
            <a:off x="8850074" y="2214259"/>
            <a:ext cx="1261884" cy="276999"/>
          </a:xfrm>
          <a:prstGeom prst="rect">
            <a:avLst/>
          </a:prstGeom>
        </p:spPr>
        <p:txBody>
          <a:bodyPr wrap="none">
            <a:spAutoFit/>
          </a:bodyPr>
          <a:lstStyle/>
          <a:p>
            <a:r>
              <a:rPr lang="zh-CN" altLang="en-US" sz="1200" b="1" dirty="0">
                <a:solidFill>
                  <a:srgbClr val="9C0308"/>
                </a:solidFill>
                <a:latin typeface="+mn-ea"/>
                <a:cs typeface="Times New Roman" pitchFamily="18" charset="0"/>
              </a:rPr>
              <a:t>组合的最大风险</a:t>
            </a:r>
          </a:p>
        </p:txBody>
      </p:sp>
      <p:sp>
        <p:nvSpPr>
          <p:cNvPr id="6" name="矩形 5"/>
          <p:cNvSpPr/>
          <p:nvPr/>
        </p:nvSpPr>
        <p:spPr>
          <a:xfrm>
            <a:off x="4691743" y="1988520"/>
            <a:ext cx="3995057" cy="589749"/>
          </a:xfrm>
          <a:prstGeom prst="rect">
            <a:avLst/>
          </a:prstGeom>
          <a:noFill/>
          <a:ln w="12700">
            <a:solidFill>
              <a:srgbClr val="9C030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6" name="图片 25"/>
          <p:cNvPicPr>
            <a:picLocks noChangeAspect="1"/>
          </p:cNvPicPr>
          <p:nvPr/>
        </p:nvPicPr>
        <p:blipFill>
          <a:blip r:embed="rId5">
            <a:extLst>
              <a:ext uri="{BEBA8EAE-BF5A-486C-A8C5-ECC9F3942E4B}">
                <a14:imgProps xmlns:a14="http://schemas.microsoft.com/office/drawing/2010/main">
                  <a14:imgLayer r:embed="rId6">
                    <a14:imgEffect>
                      <a14:sharpenSoften amount="50000"/>
                    </a14:imgEffect>
                  </a14:imgLayer>
                </a14:imgProps>
              </a:ext>
            </a:extLst>
          </a:blip>
          <a:stretch>
            <a:fillRect/>
          </a:stretch>
        </p:blipFill>
        <p:spPr>
          <a:xfrm>
            <a:off x="4988948" y="3068136"/>
            <a:ext cx="1858167" cy="753784"/>
          </a:xfrm>
          <a:prstGeom prst="rect">
            <a:avLst/>
          </a:prstGeom>
        </p:spPr>
      </p:pic>
      <p:sp>
        <p:nvSpPr>
          <p:cNvPr id="28" name="矩形 27"/>
          <p:cNvSpPr/>
          <p:nvPr/>
        </p:nvSpPr>
        <p:spPr>
          <a:xfrm>
            <a:off x="220031" y="6256729"/>
            <a:ext cx="4995278" cy="430887"/>
          </a:xfrm>
          <a:prstGeom prst="rect">
            <a:avLst/>
          </a:prstGeom>
        </p:spPr>
        <p:txBody>
          <a:bodyPr wrap="none">
            <a:spAutoFit/>
          </a:bodyPr>
          <a:lstStyle/>
          <a:p>
            <a:r>
              <a:rPr lang="zh-CN" altLang="en-US" sz="1100" b="1" dirty="0"/>
              <a:t>基于预期最大回撤的风险平价构建：海通证券，风险平价策略在</a:t>
            </a:r>
            <a:r>
              <a:rPr lang="en-US" altLang="zh-CN" sz="1100" b="1" dirty="0" err="1"/>
              <a:t>FOF</a:t>
            </a:r>
            <a:r>
              <a:rPr lang="zh-CN" altLang="en-US" sz="1100" b="1" dirty="0"/>
              <a:t>中的应用</a:t>
            </a:r>
            <a:r>
              <a:rPr lang="en-US" altLang="zh-CN" sz="1100" b="1" dirty="0"/>
              <a:t>4</a:t>
            </a:r>
          </a:p>
          <a:p>
            <a:r>
              <a:rPr lang="zh-CN" altLang="en-US" sz="1100" b="1" dirty="0"/>
              <a:t>基于在险价值的风险平价构建：</a:t>
            </a:r>
            <a:r>
              <a:rPr lang="en-US" altLang="zh-CN" sz="1100" b="1" dirty="0"/>
              <a:t>https://</a:t>
            </a:r>
            <a:r>
              <a:rPr lang="en-US" altLang="zh-CN" sz="1100" b="1" dirty="0" err="1"/>
              <a:t>zhuanlan.zhihu.com</a:t>
            </a:r>
            <a:r>
              <a:rPr lang="en-US" altLang="zh-CN" sz="1100" b="1" dirty="0"/>
              <a:t>/p/21946827</a:t>
            </a:r>
            <a:endParaRPr lang="zh-CN" altLang="en-US" sz="1100" b="1" dirty="0"/>
          </a:p>
        </p:txBody>
      </p:sp>
      <p:sp>
        <p:nvSpPr>
          <p:cNvPr id="29" name="矩形 28">
            <a:extLst>
              <a:ext uri="{FF2B5EF4-FFF2-40B4-BE49-F238E27FC236}">
                <a16:creationId xmlns:a16="http://schemas.microsoft.com/office/drawing/2014/main" xmlns="" id="{2DA8CD36-149F-429C-A9C5-A7467D592D48}"/>
              </a:ext>
            </a:extLst>
          </p:cNvPr>
          <p:cNvSpPr/>
          <p:nvPr/>
        </p:nvSpPr>
        <p:spPr>
          <a:xfrm>
            <a:off x="600048" y="3632416"/>
            <a:ext cx="9471442" cy="2446824"/>
          </a:xfrm>
          <a:prstGeom prst="rect">
            <a:avLst/>
          </a:prstGeom>
        </p:spPr>
        <p:txBody>
          <a:bodyPr wrap="square">
            <a:spAutoFit/>
          </a:bodyPr>
          <a:lstStyle/>
          <a:p>
            <a:pPr marL="285750" indent="-285750">
              <a:lnSpc>
                <a:spcPct val="150000"/>
              </a:lnSpc>
              <a:buFont typeface="Arial" panose="020B0604020202020204" pitchFamily="34" charset="0"/>
              <a:buChar char="•"/>
            </a:pPr>
            <a:r>
              <a:rPr lang="zh-CN" altLang="en-US" sz="1400" b="1" dirty="0">
                <a:latin typeface="+mn-ea"/>
                <a:cs typeface="Times New Roman" pitchFamily="18" charset="0"/>
              </a:rPr>
              <a:t>基于在险价值（</a:t>
            </a:r>
            <a:r>
              <a:rPr lang="en-US" altLang="zh-CN" sz="1400" b="1" dirty="0" err="1">
                <a:latin typeface="+mn-ea"/>
                <a:cs typeface="Times New Roman" pitchFamily="18" charset="0"/>
              </a:rPr>
              <a:t>VaR</a:t>
            </a:r>
            <a:r>
              <a:rPr lang="zh-CN" altLang="en-US" sz="1400" b="1" dirty="0">
                <a:latin typeface="+mn-ea"/>
                <a:cs typeface="Times New Roman" pitchFamily="18" charset="0"/>
              </a:rPr>
              <a:t>）的风险度量：</a:t>
            </a:r>
            <a:endParaRPr lang="en-US" altLang="zh-CN" sz="1400" dirty="0">
              <a:latin typeface="+mn-ea"/>
              <a:cs typeface="Times New Roman" pitchFamily="18" charset="0"/>
            </a:endParaRPr>
          </a:p>
          <a:p>
            <a:pPr marL="742950" lvl="1" indent="-285750">
              <a:lnSpc>
                <a:spcPct val="150000"/>
              </a:lnSpc>
              <a:buFont typeface="Arial" panose="020B0604020202020204" pitchFamily="34" charset="0"/>
              <a:buChar char="•"/>
            </a:pPr>
            <a:r>
              <a:rPr lang="zh-CN" altLang="en-US" sz="1400" dirty="0">
                <a:latin typeface="+mn-ea"/>
                <a:cs typeface="Times New Roman" pitchFamily="18" charset="0"/>
              </a:rPr>
              <a:t>在险价值：在一定概率水平（置信度）下，某一金融资产或证券组合价值在未来特定时期内的最大可能损失</a:t>
            </a:r>
            <a:endParaRPr lang="en-US" altLang="zh-CN" sz="1400" dirty="0">
              <a:latin typeface="+mn-ea"/>
              <a:cs typeface="Times New Roman" pitchFamily="18" charset="0"/>
            </a:endParaRPr>
          </a:p>
          <a:p>
            <a:pPr marL="742950" lvl="1" indent="-285750">
              <a:lnSpc>
                <a:spcPct val="150000"/>
              </a:lnSpc>
              <a:buFont typeface="Arial" panose="020B0604020202020204" pitchFamily="34" charset="0"/>
              <a:buChar char="•"/>
            </a:pPr>
            <a:r>
              <a:rPr lang="zh-CN" altLang="en-US" sz="1400" dirty="0">
                <a:latin typeface="+mn-ea"/>
                <a:cs typeface="Times New Roman" pitchFamily="18" charset="0"/>
              </a:rPr>
              <a:t>组合的风险：</a:t>
            </a:r>
            <a:endParaRPr lang="en-US" altLang="zh-CN" sz="1400" dirty="0">
              <a:latin typeface="+mn-ea"/>
              <a:cs typeface="Times New Roman" pitchFamily="18" charset="0"/>
            </a:endParaRPr>
          </a:p>
          <a:p>
            <a:pPr marL="1200150" lvl="2" indent="-285750">
              <a:buFont typeface="Arial" panose="020B0604020202020204" pitchFamily="34" charset="0"/>
              <a:buChar char="•"/>
            </a:pPr>
            <a:r>
              <a:rPr lang="en-US" altLang="zh-CN" sz="1200" dirty="0" err="1">
                <a:latin typeface="+mn-ea"/>
                <a:cs typeface="Times New Roman" pitchFamily="18" charset="0"/>
              </a:rPr>
              <a:t>Prob</a:t>
            </a:r>
            <a:r>
              <a:rPr lang="en-US" altLang="zh-CN" sz="1200" dirty="0">
                <a:latin typeface="+mn-ea"/>
                <a:cs typeface="Times New Roman" pitchFamily="18" charset="0"/>
              </a:rPr>
              <a:t> —— </a:t>
            </a:r>
            <a:r>
              <a:rPr lang="zh-CN" altLang="en-US" sz="1200" dirty="0">
                <a:latin typeface="+mn-ea"/>
                <a:cs typeface="Times New Roman" pitchFamily="18" charset="0"/>
              </a:rPr>
              <a:t>资产价值损失小于可能损失上限的概率，即英文的</a:t>
            </a:r>
            <a:r>
              <a:rPr lang="en-US" altLang="zh-CN" sz="1200" dirty="0">
                <a:latin typeface="+mn-ea"/>
                <a:cs typeface="Times New Roman" pitchFamily="18" charset="0"/>
              </a:rPr>
              <a:t>Probability</a:t>
            </a:r>
          </a:p>
          <a:p>
            <a:pPr marL="1200150" lvl="2" indent="-285750">
              <a:buFont typeface="Arial" panose="020B0604020202020204" pitchFamily="34" charset="0"/>
              <a:buChar char="•"/>
            </a:pPr>
            <a:r>
              <a:rPr lang="en-US" altLang="zh-CN" sz="1200" dirty="0" err="1">
                <a:latin typeface="+mn-ea"/>
                <a:cs typeface="Times New Roman" pitchFamily="18" charset="0"/>
              </a:rPr>
              <a:t>ΔPΔt</a:t>
            </a:r>
            <a:r>
              <a:rPr lang="en-US" altLang="zh-CN" sz="1200" dirty="0">
                <a:latin typeface="+mn-ea"/>
                <a:cs typeface="Times New Roman" pitchFamily="18" charset="0"/>
              </a:rPr>
              <a:t> —— </a:t>
            </a:r>
            <a:r>
              <a:rPr lang="zh-CN" altLang="en-US" sz="1200" dirty="0">
                <a:latin typeface="+mn-ea"/>
                <a:cs typeface="Times New Roman" pitchFamily="18" charset="0"/>
              </a:rPr>
              <a:t>某一金融资产在一定持有期</a:t>
            </a:r>
            <a:r>
              <a:rPr lang="en-US" altLang="zh-CN" sz="1200" dirty="0" err="1">
                <a:latin typeface="+mn-ea"/>
                <a:cs typeface="Times New Roman" pitchFamily="18" charset="0"/>
              </a:rPr>
              <a:t>Δt</a:t>
            </a:r>
            <a:r>
              <a:rPr lang="zh-CN" altLang="en-US" sz="1200" dirty="0">
                <a:latin typeface="+mn-ea"/>
                <a:cs typeface="Times New Roman" pitchFamily="18" charset="0"/>
              </a:rPr>
              <a:t>的价值损失额</a:t>
            </a:r>
          </a:p>
          <a:p>
            <a:pPr marL="1200150" lvl="2" indent="-285750">
              <a:buFont typeface="Arial" panose="020B0604020202020204" pitchFamily="34" charset="0"/>
              <a:buChar char="•"/>
            </a:pPr>
            <a:r>
              <a:rPr lang="en-US" altLang="zh-CN" sz="1200" dirty="0" err="1">
                <a:latin typeface="+mn-ea"/>
                <a:cs typeface="Times New Roman" pitchFamily="18" charset="0"/>
              </a:rPr>
              <a:t>VaR</a:t>
            </a:r>
            <a:r>
              <a:rPr lang="en-US" altLang="zh-CN" sz="1200" dirty="0">
                <a:latin typeface="+mn-ea"/>
                <a:cs typeface="Times New Roman" pitchFamily="18" charset="0"/>
              </a:rPr>
              <a:t> —— </a:t>
            </a:r>
            <a:r>
              <a:rPr lang="zh-CN" altLang="en-US" sz="1200" dirty="0">
                <a:latin typeface="+mn-ea"/>
                <a:cs typeface="Times New Roman" pitchFamily="18" charset="0"/>
              </a:rPr>
              <a:t>给定置信水平</a:t>
            </a:r>
            <a:r>
              <a:rPr lang="en-US" altLang="zh-CN" sz="1200" dirty="0">
                <a:latin typeface="+mn-ea"/>
                <a:cs typeface="Times New Roman" pitchFamily="18" charset="0"/>
              </a:rPr>
              <a:t>a</a:t>
            </a:r>
            <a:r>
              <a:rPr lang="zh-CN" altLang="en-US" sz="1200" dirty="0">
                <a:latin typeface="+mn-ea"/>
                <a:cs typeface="Times New Roman" pitchFamily="18" charset="0"/>
              </a:rPr>
              <a:t>下的在险价值，即可能的损失上限</a:t>
            </a:r>
          </a:p>
          <a:p>
            <a:pPr marL="1200150" lvl="2" indent="-285750">
              <a:buFont typeface="Arial" panose="020B0604020202020204" pitchFamily="34" charset="0"/>
              <a:buChar char="•"/>
            </a:pPr>
            <a:r>
              <a:rPr lang="en-US" altLang="zh-CN" sz="1200" dirty="0">
                <a:latin typeface="+mn-ea"/>
                <a:cs typeface="Times New Roman" pitchFamily="18" charset="0"/>
              </a:rPr>
              <a:t>1−α —— </a:t>
            </a:r>
            <a:r>
              <a:rPr lang="zh-CN" altLang="en-US" sz="1200" dirty="0">
                <a:latin typeface="+mn-ea"/>
                <a:cs typeface="Times New Roman" pitchFamily="18" charset="0"/>
              </a:rPr>
              <a:t>给定的置信水平 </a:t>
            </a:r>
            <a:endParaRPr lang="en-US" altLang="zh-CN" sz="1200" dirty="0">
              <a:latin typeface="+mn-ea"/>
              <a:cs typeface="Times New Roman" pitchFamily="18" charset="0"/>
            </a:endParaRPr>
          </a:p>
          <a:p>
            <a:pPr marL="742950" lvl="1" indent="-285750">
              <a:lnSpc>
                <a:spcPct val="150000"/>
              </a:lnSpc>
              <a:buFont typeface="Arial" panose="020B0604020202020204" pitchFamily="34" charset="0"/>
              <a:buChar char="•"/>
            </a:pPr>
            <a:r>
              <a:rPr lang="zh-CN" altLang="en-US" sz="1400" dirty="0">
                <a:latin typeface="+mn-ea"/>
                <a:cs typeface="Times New Roman" pitchFamily="18" charset="0"/>
              </a:rPr>
              <a:t>估计组合损失的概率分布：历史数据</a:t>
            </a:r>
            <a:r>
              <a:rPr lang="en-US" altLang="zh-CN" sz="1400" dirty="0">
                <a:latin typeface="+mn-ea"/>
                <a:cs typeface="Times New Roman" pitchFamily="18" charset="0"/>
              </a:rPr>
              <a:t>/</a:t>
            </a:r>
            <a:r>
              <a:rPr lang="zh-CN" altLang="en-US" sz="1400" dirty="0">
                <a:latin typeface="+mn-ea"/>
                <a:cs typeface="Times New Roman" pitchFamily="18" charset="0"/>
              </a:rPr>
              <a:t>经验分布法、方差协方差方法（假设正态分布）、</a:t>
            </a:r>
            <a:r>
              <a:rPr lang="en-US" altLang="zh-CN" sz="1400" dirty="0">
                <a:latin typeface="+mn-ea"/>
                <a:cs typeface="Times New Roman" pitchFamily="18" charset="0"/>
              </a:rPr>
              <a:t>Monte-Carlo</a:t>
            </a:r>
            <a:r>
              <a:rPr lang="zh-CN" altLang="en-US" sz="1400" dirty="0">
                <a:latin typeface="+mn-ea"/>
                <a:cs typeface="Times New Roman" pitchFamily="18" charset="0"/>
              </a:rPr>
              <a:t>方法</a:t>
            </a:r>
            <a:endParaRPr lang="en-US" altLang="zh-CN" sz="1400" dirty="0">
              <a:latin typeface="+mn-ea"/>
              <a:cs typeface="Times New Roman" pitchFamily="18" charset="0"/>
            </a:endParaRPr>
          </a:p>
          <a:p>
            <a:pPr marL="1200150" lvl="2" indent="-285750">
              <a:lnSpc>
                <a:spcPct val="150000"/>
              </a:lnSpc>
              <a:buFont typeface="Arial" panose="020B0604020202020204" pitchFamily="34" charset="0"/>
              <a:buChar char="•"/>
            </a:pPr>
            <a:r>
              <a:rPr lang="zh-CN" altLang="en-US" sz="1400" dirty="0">
                <a:latin typeface="+mn-ea"/>
                <a:cs typeface="Times New Roman" pitchFamily="18" charset="0"/>
              </a:rPr>
              <a:t>不同股票的</a:t>
            </a:r>
            <a:r>
              <a:rPr lang="en-US" altLang="zh-CN" sz="1400" dirty="0" err="1">
                <a:latin typeface="+mn-ea"/>
                <a:cs typeface="Times New Roman" pitchFamily="18" charset="0"/>
              </a:rPr>
              <a:t>VaR</a:t>
            </a:r>
            <a:r>
              <a:rPr lang="zh-CN" altLang="en-US" sz="1400" dirty="0">
                <a:latin typeface="+mn-ea"/>
                <a:cs typeface="Times New Roman" pitchFamily="18" charset="0"/>
              </a:rPr>
              <a:t>不能直接相加，因为其概率分布不一定独立</a:t>
            </a:r>
            <a:endParaRPr lang="en-US" altLang="zh-CN" sz="1400" dirty="0">
              <a:latin typeface="+mn-ea"/>
              <a:cs typeface="Times New Roman" pitchFamily="18" charset="0"/>
            </a:endParaRPr>
          </a:p>
        </p:txBody>
      </p:sp>
      <p:sp>
        <p:nvSpPr>
          <p:cNvPr id="30" name="矩形 29"/>
          <p:cNvSpPr/>
          <p:nvPr/>
        </p:nvSpPr>
        <p:spPr>
          <a:xfrm>
            <a:off x="600047" y="892385"/>
            <a:ext cx="10579581" cy="523220"/>
          </a:xfrm>
          <a:prstGeom prst="rect">
            <a:avLst/>
          </a:prstGeom>
        </p:spPr>
        <p:txBody>
          <a:bodyPr wrap="square">
            <a:spAutoFit/>
          </a:bodyPr>
          <a:lstStyle/>
          <a:p>
            <a:pPr lvl="0" indent="-285750">
              <a:lnSpc>
                <a:spcPct val="200000"/>
              </a:lnSpc>
              <a:buFont typeface="Arial" panose="020B0604020202020204" pitchFamily="34" charset="0"/>
              <a:buChar char="•"/>
              <a:defRPr/>
            </a:pPr>
            <a:r>
              <a:rPr lang="zh-CN" altLang="en-US" sz="1400" b="1" dirty="0">
                <a:latin typeface="+mn-ea"/>
                <a:cs typeface="Times New Roman" pitchFamily="18" charset="0"/>
              </a:rPr>
              <a:t>波动率的风险度量：</a:t>
            </a:r>
            <a:r>
              <a:rPr lang="zh-CN" altLang="en-US" sz="1400" dirty="0">
                <a:latin typeface="+mn-ea"/>
                <a:cs typeface="Times New Roman" pitchFamily="18" charset="0"/>
              </a:rPr>
              <a:t>便于计算，但是组合价值的正向变化也被定义为风险；投资者更习惯于将亏损作为风险高低的评判标准</a:t>
            </a:r>
          </a:p>
        </p:txBody>
      </p:sp>
      <p:pic>
        <p:nvPicPr>
          <p:cNvPr id="32" name="图片 31"/>
          <p:cNvPicPr>
            <a:picLocks noChangeAspect="1"/>
          </p:cNvPicPr>
          <p:nvPr/>
        </p:nvPicPr>
        <p:blipFill>
          <a:blip r:embed="rId7">
            <a:extLst>
              <a:ext uri="{BEBA8EAE-BF5A-486C-A8C5-ECC9F3942E4B}">
                <a14:imgProps xmlns:a14="http://schemas.microsoft.com/office/drawing/2010/main">
                  <a14:imgLayer r:embed="rId8">
                    <a14:imgEffect>
                      <a14:sharpenSoften amount="25000"/>
                    </a14:imgEffect>
                  </a14:imgLayer>
                </a14:imgProps>
              </a:ext>
            </a:extLst>
          </a:blip>
          <a:stretch>
            <a:fillRect/>
          </a:stretch>
        </p:blipFill>
        <p:spPr>
          <a:xfrm>
            <a:off x="2391451" y="4328040"/>
            <a:ext cx="2300292" cy="306706"/>
          </a:xfrm>
          <a:prstGeom prst="rect">
            <a:avLst/>
          </a:prstGeom>
        </p:spPr>
      </p:pic>
    </p:spTree>
    <p:extLst>
      <p:ext uri="{BB962C8B-B14F-4D97-AF65-F5344CB8AC3E}">
        <p14:creationId xmlns:p14="http://schemas.microsoft.com/office/powerpoint/2010/main" val="16724074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xmlns="" id="{45086034-A5A4-4303-AC4B-B3D3B7308039}"/>
              </a:ext>
            </a:extLst>
          </p:cNvPr>
          <p:cNvSpPr>
            <a:spLocks noGrp="1"/>
          </p:cNvSpPr>
          <p:nvPr>
            <p:ph type="sldNum" sz="quarter" idx="12"/>
          </p:nvPr>
        </p:nvSpPr>
        <p:spPr/>
        <p:txBody>
          <a:bodyPr/>
          <a:lstStyle/>
          <a:p>
            <a:fld id="{1827CD8D-0C45-4313-8514-3276C2338651}" type="slidenum">
              <a:rPr lang="zh-CN" altLang="en-US" smtClean="0"/>
              <a:pPr/>
              <a:t>31</a:t>
            </a:fld>
            <a:endParaRPr lang="zh-CN" altLang="en-US" dirty="0"/>
          </a:p>
        </p:txBody>
      </p:sp>
      <p:sp>
        <p:nvSpPr>
          <p:cNvPr id="4" name="标题 3">
            <a:extLst>
              <a:ext uri="{FF2B5EF4-FFF2-40B4-BE49-F238E27FC236}">
                <a16:creationId xmlns:a16="http://schemas.microsoft.com/office/drawing/2014/main" xmlns="" id="{F8CE19F2-598A-4C0F-BA2D-83707B3B6ACB}"/>
              </a:ext>
            </a:extLst>
          </p:cNvPr>
          <p:cNvSpPr txBox="1">
            <a:spLocks/>
          </p:cNvSpPr>
          <p:nvPr/>
        </p:nvSpPr>
        <p:spPr>
          <a:xfrm>
            <a:off x="459197" y="384697"/>
            <a:ext cx="10515600" cy="600956"/>
          </a:xfrm>
          <a:prstGeom prst="rect">
            <a:avLst/>
          </a:prstGeom>
        </p:spPr>
        <p:txBody>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200" b="1" dirty="0">
                <a:solidFill>
                  <a:srgbClr val="9C0308"/>
                </a:solidFill>
                <a:latin typeface="微软雅黑" panose="020B0503020204020204" pitchFamily="34" charset="-122"/>
                <a:ea typeface="微软雅黑" panose="020B0503020204020204" pitchFamily="34" charset="-122"/>
              </a:rPr>
              <a:t>资产配置</a:t>
            </a:r>
          </a:p>
        </p:txBody>
      </p:sp>
      <p:sp>
        <p:nvSpPr>
          <p:cNvPr id="5" name="矩形: 圆角 4">
            <a:extLst>
              <a:ext uri="{FF2B5EF4-FFF2-40B4-BE49-F238E27FC236}">
                <a16:creationId xmlns:a16="http://schemas.microsoft.com/office/drawing/2014/main" xmlns="" id="{E6AEF5EE-E297-4DDA-A65F-227CD39E531F}"/>
              </a:ext>
            </a:extLst>
          </p:cNvPr>
          <p:cNvSpPr/>
          <p:nvPr/>
        </p:nvSpPr>
        <p:spPr>
          <a:xfrm>
            <a:off x="3610099" y="1763486"/>
            <a:ext cx="623454" cy="552202"/>
          </a:xfrm>
          <a:prstGeom prst="roundRect">
            <a:avLst/>
          </a:prstGeom>
          <a:solidFill>
            <a:srgbClr val="9C030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微软雅黑" panose="020B0503020204020204" pitchFamily="34" charset="-122"/>
                <a:ea typeface="微软雅黑" panose="020B0503020204020204" pitchFamily="34" charset="-122"/>
              </a:rPr>
              <a:t>1</a:t>
            </a:r>
            <a:endParaRPr lang="zh-CN" altLang="en-US" sz="2400" dirty="0">
              <a:latin typeface="微软雅黑" panose="020B0503020204020204" pitchFamily="34" charset="-122"/>
              <a:ea typeface="微软雅黑" panose="020B0503020204020204" pitchFamily="34" charset="-122"/>
            </a:endParaRPr>
          </a:p>
        </p:txBody>
      </p:sp>
      <p:sp>
        <p:nvSpPr>
          <p:cNvPr id="6" name="矩形: 圆角 5">
            <a:extLst>
              <a:ext uri="{FF2B5EF4-FFF2-40B4-BE49-F238E27FC236}">
                <a16:creationId xmlns:a16="http://schemas.microsoft.com/office/drawing/2014/main" xmlns="" id="{B4C87411-EC68-43DD-8416-85122D6674EF}"/>
              </a:ext>
            </a:extLst>
          </p:cNvPr>
          <p:cNvSpPr/>
          <p:nvPr/>
        </p:nvSpPr>
        <p:spPr>
          <a:xfrm>
            <a:off x="3610099" y="2541319"/>
            <a:ext cx="623454" cy="552202"/>
          </a:xfrm>
          <a:prstGeom prst="roundRect">
            <a:avLst/>
          </a:prstGeom>
          <a:solidFill>
            <a:srgbClr val="9C030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微软雅黑" panose="020B0503020204020204" pitchFamily="34" charset="-122"/>
                <a:ea typeface="微软雅黑" panose="020B0503020204020204" pitchFamily="34" charset="-122"/>
              </a:rPr>
              <a:t>2</a:t>
            </a:r>
            <a:endParaRPr lang="zh-CN" altLang="en-US" sz="2400" dirty="0">
              <a:latin typeface="微软雅黑" panose="020B0503020204020204" pitchFamily="34" charset="-122"/>
              <a:ea typeface="微软雅黑" panose="020B0503020204020204" pitchFamily="34" charset="-122"/>
            </a:endParaRPr>
          </a:p>
        </p:txBody>
      </p:sp>
      <p:sp>
        <p:nvSpPr>
          <p:cNvPr id="7" name="矩形: 圆角 6">
            <a:extLst>
              <a:ext uri="{FF2B5EF4-FFF2-40B4-BE49-F238E27FC236}">
                <a16:creationId xmlns:a16="http://schemas.microsoft.com/office/drawing/2014/main" xmlns="" id="{907C7564-51C5-458F-AD29-BED479377EB6}"/>
              </a:ext>
            </a:extLst>
          </p:cNvPr>
          <p:cNvSpPr/>
          <p:nvPr/>
        </p:nvSpPr>
        <p:spPr>
          <a:xfrm>
            <a:off x="3610099" y="3319152"/>
            <a:ext cx="623454" cy="552202"/>
          </a:xfrm>
          <a:prstGeom prst="roundRect">
            <a:avLst/>
          </a:prstGeom>
          <a:solidFill>
            <a:srgbClr val="9C030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微软雅黑" panose="020B0503020204020204" pitchFamily="34" charset="-122"/>
                <a:ea typeface="微软雅黑" panose="020B0503020204020204" pitchFamily="34" charset="-122"/>
              </a:rPr>
              <a:t>3</a:t>
            </a:r>
            <a:endParaRPr lang="zh-CN" altLang="en-US" sz="2400" dirty="0">
              <a:latin typeface="微软雅黑" panose="020B0503020204020204" pitchFamily="34" charset="-122"/>
              <a:ea typeface="微软雅黑" panose="020B0503020204020204" pitchFamily="34" charset="-122"/>
            </a:endParaRPr>
          </a:p>
        </p:txBody>
      </p:sp>
      <p:sp>
        <p:nvSpPr>
          <p:cNvPr id="8" name="矩形: 圆角 7">
            <a:extLst>
              <a:ext uri="{FF2B5EF4-FFF2-40B4-BE49-F238E27FC236}">
                <a16:creationId xmlns:a16="http://schemas.microsoft.com/office/drawing/2014/main" xmlns="" id="{977A2A16-1924-4341-B3A0-ABB6C35BA434}"/>
              </a:ext>
            </a:extLst>
          </p:cNvPr>
          <p:cNvSpPr/>
          <p:nvPr/>
        </p:nvSpPr>
        <p:spPr>
          <a:xfrm>
            <a:off x="3610099" y="4096985"/>
            <a:ext cx="623454" cy="552202"/>
          </a:xfrm>
          <a:prstGeom prst="roundRect">
            <a:avLst/>
          </a:prstGeom>
          <a:solidFill>
            <a:srgbClr val="9C030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微软雅黑" panose="020B0503020204020204" pitchFamily="34" charset="-122"/>
                <a:ea typeface="微软雅黑" panose="020B0503020204020204" pitchFamily="34" charset="-122"/>
              </a:rPr>
              <a:t>4</a:t>
            </a:r>
            <a:endParaRPr lang="zh-CN" altLang="en-US" sz="2400" dirty="0">
              <a:latin typeface="微软雅黑" panose="020B0503020204020204" pitchFamily="34" charset="-122"/>
              <a:ea typeface="微软雅黑" panose="020B0503020204020204" pitchFamily="34" charset="-122"/>
            </a:endParaRPr>
          </a:p>
        </p:txBody>
      </p:sp>
      <p:sp>
        <p:nvSpPr>
          <p:cNvPr id="9" name="矩形: 圆角 8">
            <a:extLst>
              <a:ext uri="{FF2B5EF4-FFF2-40B4-BE49-F238E27FC236}">
                <a16:creationId xmlns:a16="http://schemas.microsoft.com/office/drawing/2014/main" xmlns="" id="{4FF4DD4E-4F42-489C-87F5-7380CD7116E5}"/>
              </a:ext>
            </a:extLst>
          </p:cNvPr>
          <p:cNvSpPr/>
          <p:nvPr/>
        </p:nvSpPr>
        <p:spPr>
          <a:xfrm>
            <a:off x="3610099" y="4831279"/>
            <a:ext cx="623454" cy="552202"/>
          </a:xfrm>
          <a:prstGeom prst="roundRect">
            <a:avLst/>
          </a:prstGeom>
          <a:solidFill>
            <a:srgbClr val="9C030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微软雅黑" panose="020B0503020204020204" pitchFamily="34" charset="-122"/>
                <a:ea typeface="微软雅黑" panose="020B0503020204020204" pitchFamily="34" charset="-122"/>
              </a:rPr>
              <a:t>5</a:t>
            </a:r>
            <a:endParaRPr lang="zh-CN" altLang="en-US" sz="2400" dirty="0">
              <a:latin typeface="微软雅黑" panose="020B0503020204020204" pitchFamily="34" charset="-122"/>
              <a:ea typeface="微软雅黑" panose="020B0503020204020204" pitchFamily="34" charset="-122"/>
            </a:endParaRPr>
          </a:p>
        </p:txBody>
      </p:sp>
      <p:cxnSp>
        <p:nvCxnSpPr>
          <p:cNvPr id="11" name="直接连接符 10">
            <a:extLst>
              <a:ext uri="{FF2B5EF4-FFF2-40B4-BE49-F238E27FC236}">
                <a16:creationId xmlns:a16="http://schemas.microsoft.com/office/drawing/2014/main" xmlns="" id="{122040AF-6119-48E3-B91F-3B6F177DF585}"/>
              </a:ext>
            </a:extLst>
          </p:cNvPr>
          <p:cNvCxnSpPr/>
          <p:nvPr/>
        </p:nvCxnSpPr>
        <p:spPr>
          <a:xfrm>
            <a:off x="4381995" y="2315688"/>
            <a:ext cx="3366654"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xmlns="" id="{0BD513F7-CD3D-4337-AABE-4E1598B5A49A}"/>
              </a:ext>
            </a:extLst>
          </p:cNvPr>
          <p:cNvCxnSpPr/>
          <p:nvPr/>
        </p:nvCxnSpPr>
        <p:spPr>
          <a:xfrm>
            <a:off x="4381995" y="3093521"/>
            <a:ext cx="3366654"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xmlns="" id="{0B2E85CB-C58D-4FEA-842B-89E22240D277}"/>
              </a:ext>
            </a:extLst>
          </p:cNvPr>
          <p:cNvCxnSpPr/>
          <p:nvPr/>
        </p:nvCxnSpPr>
        <p:spPr>
          <a:xfrm>
            <a:off x="4381995" y="3869374"/>
            <a:ext cx="3366654"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xmlns="" id="{5A19A73C-78B6-4F51-91D4-52AB3A9D9700}"/>
              </a:ext>
            </a:extLst>
          </p:cNvPr>
          <p:cNvCxnSpPr/>
          <p:nvPr/>
        </p:nvCxnSpPr>
        <p:spPr>
          <a:xfrm>
            <a:off x="4381995" y="4649187"/>
            <a:ext cx="3366654"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xmlns="" id="{E4170C72-389A-4D45-9DBD-FE7EE38AFDFF}"/>
              </a:ext>
            </a:extLst>
          </p:cNvPr>
          <p:cNvCxnSpPr/>
          <p:nvPr/>
        </p:nvCxnSpPr>
        <p:spPr>
          <a:xfrm>
            <a:off x="4381995" y="5375564"/>
            <a:ext cx="3366654"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文本框 15">
            <a:extLst>
              <a:ext uri="{FF2B5EF4-FFF2-40B4-BE49-F238E27FC236}">
                <a16:creationId xmlns:a16="http://schemas.microsoft.com/office/drawing/2014/main" xmlns="" id="{4E5AB9E9-734A-470B-9052-36183D3BA86F}"/>
              </a:ext>
            </a:extLst>
          </p:cNvPr>
          <p:cNvSpPr txBox="1"/>
          <p:nvPr/>
        </p:nvSpPr>
        <p:spPr>
          <a:xfrm>
            <a:off x="4337196" y="1819834"/>
            <a:ext cx="4453984" cy="400110"/>
          </a:xfrm>
          <a:prstGeom prst="rect">
            <a:avLst/>
          </a:prstGeom>
          <a:noFill/>
        </p:spPr>
        <p:txBody>
          <a:bodyPr wrap="square" rtlCol="0">
            <a:spAutoFit/>
          </a:bodyPr>
          <a:lstStyle>
            <a:defPPr>
              <a:defRPr lang="zh-CN"/>
            </a:defPPr>
            <a:lvl1pPr>
              <a:defRPr sz="2000">
                <a:solidFill>
                  <a:schemeClr val="bg1">
                    <a:lumMod val="65000"/>
                  </a:schemeClr>
                </a:solidFill>
                <a:latin typeface="微软雅黑" panose="020B0503020204020204" pitchFamily="34" charset="-122"/>
                <a:ea typeface="微软雅黑" panose="020B0503020204020204" pitchFamily="34" charset="-122"/>
              </a:defRPr>
            </a:lvl1pPr>
          </a:lstStyle>
          <a:p>
            <a:r>
              <a:rPr lang="en-US" altLang="zh-CN" dirty="0"/>
              <a:t>Black </a:t>
            </a:r>
            <a:r>
              <a:rPr lang="en-US" altLang="zh-CN" dirty="0" err="1"/>
              <a:t>Litterman</a:t>
            </a:r>
            <a:endParaRPr lang="en-US" altLang="zh-CN" dirty="0"/>
          </a:p>
        </p:txBody>
      </p:sp>
      <p:sp>
        <p:nvSpPr>
          <p:cNvPr id="17" name="文本框 16">
            <a:extLst>
              <a:ext uri="{FF2B5EF4-FFF2-40B4-BE49-F238E27FC236}">
                <a16:creationId xmlns:a16="http://schemas.microsoft.com/office/drawing/2014/main" xmlns="" id="{64A918ED-9D08-465C-8643-0DFB92FFC1F4}"/>
              </a:ext>
            </a:extLst>
          </p:cNvPr>
          <p:cNvSpPr txBox="1"/>
          <p:nvPr/>
        </p:nvSpPr>
        <p:spPr>
          <a:xfrm>
            <a:off x="4381995" y="3395198"/>
            <a:ext cx="4453984" cy="400110"/>
          </a:xfrm>
          <a:prstGeom prst="rect">
            <a:avLst/>
          </a:prstGeom>
          <a:noFill/>
        </p:spPr>
        <p:txBody>
          <a:bodyPr wrap="square" rtlCol="0">
            <a:spAutoFit/>
          </a:bodyPr>
          <a:lstStyle/>
          <a:p>
            <a:r>
              <a:rPr lang="zh-CN" altLang="en-US" sz="2000" dirty="0">
                <a:solidFill>
                  <a:schemeClr val="bg1">
                    <a:lumMod val="65000"/>
                  </a:schemeClr>
                </a:solidFill>
                <a:latin typeface="微软雅黑" panose="020B0503020204020204" pitchFamily="34" charset="-122"/>
                <a:ea typeface="微软雅黑" panose="020B0503020204020204" pitchFamily="34" charset="-122"/>
              </a:rPr>
              <a:t>风险平价</a:t>
            </a:r>
          </a:p>
        </p:txBody>
      </p:sp>
      <p:sp>
        <p:nvSpPr>
          <p:cNvPr id="18" name="文本框 17">
            <a:extLst>
              <a:ext uri="{FF2B5EF4-FFF2-40B4-BE49-F238E27FC236}">
                <a16:creationId xmlns:a16="http://schemas.microsoft.com/office/drawing/2014/main" xmlns="" id="{9B4664E9-7AE4-4D44-9914-1F70821EF288}"/>
              </a:ext>
            </a:extLst>
          </p:cNvPr>
          <p:cNvSpPr txBox="1"/>
          <p:nvPr/>
        </p:nvSpPr>
        <p:spPr>
          <a:xfrm>
            <a:off x="4345397" y="2607516"/>
            <a:ext cx="4375830" cy="400110"/>
          </a:xfrm>
          <a:prstGeom prst="rect">
            <a:avLst/>
          </a:prstGeom>
          <a:noFill/>
        </p:spPr>
        <p:txBody>
          <a:bodyPr wrap="square" rtlCol="0">
            <a:spAutoFit/>
          </a:bodyPr>
          <a:lstStyle>
            <a:defPPr>
              <a:defRPr lang="zh-CN"/>
            </a:defPPr>
            <a:lvl1pPr>
              <a:defRPr sz="2000">
                <a:solidFill>
                  <a:schemeClr val="bg1">
                    <a:lumMod val="65000"/>
                  </a:schemeClr>
                </a:solidFill>
                <a:latin typeface="微软雅黑" panose="020B0503020204020204" pitchFamily="34" charset="-122"/>
                <a:ea typeface="微软雅黑" panose="020B0503020204020204" pitchFamily="34" charset="-122"/>
              </a:defRPr>
            </a:lvl1pPr>
          </a:lstStyle>
          <a:p>
            <a:r>
              <a:rPr lang="en-US" altLang="zh-CN" dirty="0"/>
              <a:t>Robust Mean-variance Model</a:t>
            </a:r>
          </a:p>
        </p:txBody>
      </p:sp>
      <p:sp>
        <p:nvSpPr>
          <p:cNvPr id="19" name="文本框 18">
            <a:extLst>
              <a:ext uri="{FF2B5EF4-FFF2-40B4-BE49-F238E27FC236}">
                <a16:creationId xmlns:a16="http://schemas.microsoft.com/office/drawing/2014/main" xmlns="" id="{F7577C91-156C-4803-BAE1-D6CAB919DF9A}"/>
              </a:ext>
            </a:extLst>
          </p:cNvPr>
          <p:cNvSpPr txBox="1"/>
          <p:nvPr/>
        </p:nvSpPr>
        <p:spPr>
          <a:xfrm>
            <a:off x="4381995" y="4907325"/>
            <a:ext cx="4721270" cy="400110"/>
          </a:xfrm>
          <a:prstGeom prst="rect">
            <a:avLst/>
          </a:prstGeom>
          <a:noFill/>
        </p:spPr>
        <p:txBody>
          <a:bodyPr wrap="square" rtlCol="0">
            <a:spAutoFit/>
          </a:bodyPr>
          <a:lstStyle>
            <a:defPPr>
              <a:defRPr lang="zh-CN"/>
            </a:defPPr>
            <a:lvl1pPr>
              <a:defRPr sz="2000">
                <a:solidFill>
                  <a:schemeClr val="bg1">
                    <a:lumMod val="65000"/>
                  </a:schemeClr>
                </a:solidFill>
                <a:latin typeface="微软雅黑" panose="020B0503020204020204" pitchFamily="34" charset="-122"/>
                <a:ea typeface="微软雅黑" panose="020B0503020204020204" pitchFamily="34" charset="-122"/>
              </a:defRPr>
            </a:lvl1pPr>
          </a:lstStyle>
          <a:p>
            <a:r>
              <a:rPr lang="zh-CN" altLang="en-US" dirty="0"/>
              <a:t>指数追踪</a:t>
            </a:r>
          </a:p>
        </p:txBody>
      </p:sp>
      <p:sp>
        <p:nvSpPr>
          <p:cNvPr id="20" name="文本框 19">
            <a:extLst>
              <a:ext uri="{FF2B5EF4-FFF2-40B4-BE49-F238E27FC236}">
                <a16:creationId xmlns:a16="http://schemas.microsoft.com/office/drawing/2014/main" xmlns="" id="{E55BDD36-7FC9-49A8-BD5C-D30842D4FDF7}"/>
              </a:ext>
            </a:extLst>
          </p:cNvPr>
          <p:cNvSpPr txBox="1"/>
          <p:nvPr/>
        </p:nvSpPr>
        <p:spPr>
          <a:xfrm>
            <a:off x="4381995" y="4173031"/>
            <a:ext cx="4453984" cy="400110"/>
          </a:xfrm>
          <a:prstGeom prst="rect">
            <a:avLst/>
          </a:prstGeom>
          <a:noFill/>
        </p:spPr>
        <p:txBody>
          <a:bodyPr wrap="square" rtlCol="0">
            <a:spAutoFit/>
          </a:bodyPr>
          <a:lstStyle>
            <a:defPPr>
              <a:defRPr lang="zh-CN"/>
            </a:defPPr>
            <a:lvl1pPr>
              <a:defRPr sz="2000" b="1">
                <a:solidFill>
                  <a:srgbClr val="9C0308"/>
                </a:solidFill>
                <a:latin typeface="微软雅黑" panose="020B0503020204020204" pitchFamily="34" charset="-122"/>
                <a:ea typeface="微软雅黑" panose="020B0503020204020204" pitchFamily="34" charset="-122"/>
              </a:defRPr>
            </a:lvl1pPr>
          </a:lstStyle>
          <a:p>
            <a:r>
              <a:rPr lang="zh-CN" altLang="en-US" dirty="0"/>
              <a:t>风险预算</a:t>
            </a:r>
          </a:p>
        </p:txBody>
      </p:sp>
    </p:spTree>
    <p:extLst>
      <p:ext uri="{BB962C8B-B14F-4D97-AF65-F5344CB8AC3E}">
        <p14:creationId xmlns:p14="http://schemas.microsoft.com/office/powerpoint/2010/main" val="273366945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338712" y="1283667"/>
            <a:ext cx="11335127" cy="1938992"/>
          </a:xfrm>
          <a:prstGeom prst="rect">
            <a:avLst/>
          </a:prstGeom>
          <a:noFill/>
          <a:ln w="19050">
            <a:solidFill>
              <a:srgbClr val="972022"/>
            </a:solidFill>
            <a:prstDash val="sysDash"/>
          </a:ln>
        </p:spPr>
        <p:txBody>
          <a:bodyPr wrap="square" rtlCol="0">
            <a:spAutoFit/>
          </a:bodyPr>
          <a:lstStyle/>
          <a:p>
            <a:pPr marL="285750" indent="-285750">
              <a:lnSpc>
                <a:spcPct val="150000"/>
              </a:lnSpc>
              <a:buFont typeface="Arial" panose="020B0604020202020204" pitchFamily="34" charset="0"/>
              <a:buChar char="•"/>
            </a:pPr>
            <a:r>
              <a:rPr lang="zh-CN" altLang="en-US" sz="1600" dirty="0"/>
              <a:t>预算策略包括：权重预算（直接赋给资产权重）、业绩预算（根据目标收益赋权）、</a:t>
            </a:r>
            <a:r>
              <a:rPr lang="zh-CN" altLang="en-US" sz="1600" dirty="0">
                <a:ln>
                  <a:solidFill>
                    <a:srgbClr val="C00000"/>
                  </a:solidFill>
                </a:ln>
              </a:rPr>
              <a:t>风险预算</a:t>
            </a:r>
            <a:endParaRPr lang="en-US" altLang="zh-CN" sz="1600" dirty="0">
              <a:ln>
                <a:solidFill>
                  <a:srgbClr val="C00000"/>
                </a:solidFill>
              </a:ln>
            </a:endParaRPr>
          </a:p>
          <a:p>
            <a:pPr>
              <a:lnSpc>
                <a:spcPct val="150000"/>
              </a:lnSpc>
            </a:pPr>
            <a:endParaRPr lang="en-US" altLang="zh-CN" sz="1600" dirty="0">
              <a:ln>
                <a:solidFill>
                  <a:srgbClr val="C00000"/>
                </a:solidFill>
              </a:ln>
            </a:endParaRPr>
          </a:p>
          <a:p>
            <a:pPr marL="285750" indent="-285750">
              <a:lnSpc>
                <a:spcPct val="150000"/>
              </a:lnSpc>
              <a:buFont typeface="Arial" panose="020B0604020202020204" pitchFamily="34" charset="0"/>
              <a:buChar char="•"/>
            </a:pPr>
            <a:r>
              <a:rPr lang="zh-CN" altLang="en-US" sz="1600" dirty="0">
                <a:solidFill>
                  <a:srgbClr val="FF0000"/>
                </a:solidFill>
              </a:rPr>
              <a:t>风险贡献度</a:t>
            </a:r>
            <a:r>
              <a:rPr lang="zh-CN" altLang="en-US" sz="1600" dirty="0"/>
              <a:t>：风险对整个资产组合的贡献</a:t>
            </a:r>
            <a:endParaRPr lang="en-US" altLang="zh-CN" sz="1600" dirty="0"/>
          </a:p>
          <a:p>
            <a:pPr marL="285750" indent="-285750">
              <a:lnSpc>
                <a:spcPct val="150000"/>
              </a:lnSpc>
              <a:buFont typeface="Arial" panose="020B0604020202020204" pitchFamily="34" charset="0"/>
              <a:buChar char="•"/>
            </a:pPr>
            <a:r>
              <a:rPr lang="zh-CN" altLang="en-US" sz="1600" dirty="0"/>
              <a:t>风险预算权重：单个资产的风险贡献度占整个风险的比例</a:t>
            </a:r>
            <a:endParaRPr lang="en-US" altLang="zh-CN" sz="1600" dirty="0"/>
          </a:p>
          <a:p>
            <a:pPr marL="285750" indent="-285750">
              <a:lnSpc>
                <a:spcPct val="150000"/>
              </a:lnSpc>
              <a:buFont typeface="Arial" panose="020B0604020202020204" pitchFamily="34" charset="0"/>
              <a:buChar char="•"/>
            </a:pPr>
            <a:r>
              <a:rPr lang="zh-CN" altLang="en-US" sz="1600" dirty="0"/>
              <a:t>欧拉配置原则：收益率正态分布下，风险度量指标满足</a:t>
            </a:r>
            <a:endParaRPr lang="en-US" altLang="zh-CN" sz="1600" dirty="0"/>
          </a:p>
        </p:txBody>
      </p:sp>
      <p:sp>
        <p:nvSpPr>
          <p:cNvPr id="11" name="标题 10"/>
          <p:cNvSpPr>
            <a:spLocks noGrp="1"/>
          </p:cNvSpPr>
          <p:nvPr>
            <p:ph type="title"/>
          </p:nvPr>
        </p:nvSpPr>
        <p:spPr>
          <a:xfrm>
            <a:off x="505970" y="0"/>
            <a:ext cx="10338100" cy="1072212"/>
          </a:xfrm>
        </p:spPr>
        <p:txBody>
          <a:bodyPr>
            <a:normAutofit/>
          </a:bodyPr>
          <a:lstStyle/>
          <a:p>
            <a:r>
              <a:rPr lang="zh-CN" altLang="en-US" sz="2400" b="1" dirty="0">
                <a:latin typeface="+mj-ea"/>
                <a:ea typeface="+mj-ea"/>
              </a:rPr>
              <a:t>风险预算</a:t>
            </a:r>
          </a:p>
        </p:txBody>
      </p:sp>
      <p:sp>
        <p:nvSpPr>
          <p:cNvPr id="20" name="文本框 19"/>
          <p:cNvSpPr txBox="1"/>
          <p:nvPr/>
        </p:nvSpPr>
        <p:spPr>
          <a:xfrm>
            <a:off x="346101" y="924253"/>
            <a:ext cx="1076714" cy="369332"/>
          </a:xfrm>
          <a:prstGeom prst="rect">
            <a:avLst/>
          </a:prstGeom>
          <a:solidFill>
            <a:srgbClr val="9C0308"/>
          </a:solidFill>
        </p:spPr>
        <p:txBody>
          <a:bodyPr wrap="square" rtlCol="0">
            <a:spAutoFit/>
          </a:bodyPr>
          <a:lstStyle/>
          <a:p>
            <a:pPr algn="ctr"/>
            <a:r>
              <a:rPr lang="zh-CN" altLang="en-US" dirty="0">
                <a:solidFill>
                  <a:schemeClr val="bg1"/>
                </a:solidFill>
              </a:rPr>
              <a:t>概  述</a:t>
            </a:r>
          </a:p>
        </p:txBody>
      </p:sp>
      <p:sp>
        <p:nvSpPr>
          <p:cNvPr id="15" name="文本框 14"/>
          <p:cNvSpPr txBox="1"/>
          <p:nvPr/>
        </p:nvSpPr>
        <p:spPr>
          <a:xfrm>
            <a:off x="346101" y="5169943"/>
            <a:ext cx="11327738" cy="830997"/>
          </a:xfrm>
          <a:prstGeom prst="rect">
            <a:avLst/>
          </a:prstGeom>
          <a:noFill/>
          <a:ln w="19050">
            <a:solidFill>
              <a:srgbClr val="972022"/>
            </a:solidFill>
            <a:prstDash val="sysDash"/>
          </a:ln>
        </p:spPr>
        <p:txBody>
          <a:bodyPr wrap="square" rtlCol="0">
            <a:spAutoFit/>
          </a:bodyPr>
          <a:lstStyle/>
          <a:p>
            <a:pPr marL="285750" indent="-285750">
              <a:lnSpc>
                <a:spcPct val="150000"/>
              </a:lnSpc>
              <a:buFont typeface="Arial" panose="020B0604020202020204" pitchFamily="34" charset="0"/>
              <a:buChar char="•"/>
            </a:pPr>
            <a:r>
              <a:rPr lang="zh-CN" altLang="en-US" sz="1600" dirty="0"/>
              <a:t>稳定性：相比于马科维茨组合优化理论依赖于参数估计准确性，风险预算模型的权重较为稳定，且不会导致资产过度集中</a:t>
            </a:r>
          </a:p>
          <a:p>
            <a:pPr marL="285750" indent="-285750">
              <a:lnSpc>
                <a:spcPct val="150000"/>
              </a:lnSpc>
              <a:buFont typeface="Arial" panose="020B0604020202020204" pitchFamily="34" charset="0"/>
              <a:buChar char="•"/>
            </a:pPr>
            <a:r>
              <a:rPr lang="zh-CN" altLang="en-US" sz="1600" dirty="0"/>
              <a:t>多种风险度量方式，改善协方差的不足</a:t>
            </a:r>
            <a:endParaRPr lang="en-US" altLang="zh-CN" sz="1600" dirty="0"/>
          </a:p>
        </p:txBody>
      </p:sp>
      <p:sp>
        <p:nvSpPr>
          <p:cNvPr id="16" name="文本框 15"/>
          <p:cNvSpPr txBox="1"/>
          <p:nvPr/>
        </p:nvSpPr>
        <p:spPr>
          <a:xfrm>
            <a:off x="346101" y="4800611"/>
            <a:ext cx="1076714" cy="369332"/>
          </a:xfrm>
          <a:prstGeom prst="rect">
            <a:avLst/>
          </a:prstGeom>
          <a:solidFill>
            <a:srgbClr val="9C0308"/>
          </a:solidFill>
        </p:spPr>
        <p:txBody>
          <a:bodyPr wrap="square" rtlCol="0">
            <a:spAutoFit/>
          </a:bodyPr>
          <a:lstStyle/>
          <a:p>
            <a:pPr algn="ctr"/>
            <a:r>
              <a:rPr lang="zh-CN" altLang="en-US" dirty="0">
                <a:solidFill>
                  <a:schemeClr val="bg1"/>
                </a:solidFill>
              </a:rPr>
              <a:t>意  义</a:t>
            </a:r>
          </a:p>
        </p:txBody>
      </p:sp>
      <p:sp>
        <p:nvSpPr>
          <p:cNvPr id="2" name="矩形 1"/>
          <p:cNvSpPr/>
          <p:nvPr/>
        </p:nvSpPr>
        <p:spPr>
          <a:xfrm>
            <a:off x="346101" y="6136406"/>
            <a:ext cx="10009479" cy="523220"/>
          </a:xfrm>
          <a:prstGeom prst="rect">
            <a:avLst/>
          </a:prstGeom>
          <a:solidFill>
            <a:schemeClr val="bg1">
              <a:lumMod val="75000"/>
            </a:schemeClr>
          </a:solidFill>
          <a:ln>
            <a:noFill/>
          </a:ln>
        </p:spPr>
        <p:txBody>
          <a:bodyPr wrap="square">
            <a:spAutoFit/>
          </a:bodyPr>
          <a:lstStyle/>
          <a:p>
            <a:r>
              <a:rPr lang="zh-CN" altLang="en-US" sz="1400" b="1" dirty="0">
                <a:solidFill>
                  <a:srgbClr val="000000"/>
                </a:solidFill>
                <a:latin typeface="CMR10"/>
              </a:rPr>
              <a:t>参考文献：</a:t>
            </a:r>
            <a:endParaRPr lang="en-US" altLang="zh-CN" sz="1400" b="1" dirty="0">
              <a:solidFill>
                <a:srgbClr val="000000"/>
              </a:solidFill>
              <a:latin typeface="CMR10"/>
            </a:endParaRPr>
          </a:p>
          <a:p>
            <a:r>
              <a:rPr lang="zh-CN" altLang="en-US" sz="1400" b="1" dirty="0">
                <a:solidFill>
                  <a:srgbClr val="000000"/>
                </a:solidFill>
                <a:latin typeface="CMR10"/>
              </a:rPr>
              <a:t>海通证券</a:t>
            </a:r>
            <a:r>
              <a:rPr lang="en-US" altLang="zh-CN" sz="1400" b="1" dirty="0">
                <a:solidFill>
                  <a:srgbClr val="000000"/>
                </a:solidFill>
                <a:latin typeface="CMR10"/>
              </a:rPr>
              <a:t>-</a:t>
            </a:r>
            <a:r>
              <a:rPr lang="zh-CN" altLang="en-US" sz="1400" b="1" dirty="0">
                <a:solidFill>
                  <a:srgbClr val="000000"/>
                </a:solidFill>
                <a:latin typeface="CMR10"/>
              </a:rPr>
              <a:t>大类资产配置及模型研究（一）：风险预算模型</a:t>
            </a:r>
            <a:r>
              <a:rPr lang="en-US" altLang="zh-CN" sz="1400" b="1" dirty="0">
                <a:solidFill>
                  <a:srgbClr val="000000"/>
                </a:solidFill>
                <a:latin typeface="CMR10"/>
              </a:rPr>
              <a:t> </a:t>
            </a:r>
            <a:endParaRPr lang="zh-CN" altLang="en-US" sz="1400" b="1" dirty="0"/>
          </a:p>
        </p:txBody>
      </p:sp>
      <p:pic>
        <p:nvPicPr>
          <p:cNvPr id="3" name="图片 2"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95465" y="1882189"/>
            <a:ext cx="1079555" cy="482625"/>
          </a:xfrm>
          <a:prstGeom prst="rect">
            <a:avLst/>
          </a:prstGeom>
        </p:spPr>
      </p:pic>
      <p:pic>
        <p:nvPicPr>
          <p:cNvPr id="4" name="图片 3" descr="屏幕剪辑"/>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35135" y="3316781"/>
            <a:ext cx="1270065" cy="1759040"/>
          </a:xfrm>
          <a:prstGeom prst="rect">
            <a:avLst/>
          </a:prstGeom>
        </p:spPr>
      </p:pic>
      <p:pic>
        <p:nvPicPr>
          <p:cNvPr id="5" name="图片 4" descr="屏幕剪辑"/>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87504" y="2810982"/>
            <a:ext cx="1168460" cy="374669"/>
          </a:xfrm>
          <a:prstGeom prst="rect">
            <a:avLst/>
          </a:prstGeom>
        </p:spPr>
      </p:pic>
    </p:spTree>
    <p:extLst>
      <p:ext uri="{BB962C8B-B14F-4D97-AF65-F5344CB8AC3E}">
        <p14:creationId xmlns:p14="http://schemas.microsoft.com/office/powerpoint/2010/main" val="89911321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0"/>
          <p:cNvSpPr>
            <a:spLocks noGrp="1"/>
          </p:cNvSpPr>
          <p:nvPr>
            <p:ph type="title"/>
          </p:nvPr>
        </p:nvSpPr>
        <p:spPr>
          <a:xfrm>
            <a:off x="478261" y="-50029"/>
            <a:ext cx="10338100" cy="1072212"/>
          </a:xfrm>
        </p:spPr>
        <p:txBody>
          <a:bodyPr>
            <a:normAutofit/>
          </a:bodyPr>
          <a:lstStyle/>
          <a:p>
            <a:r>
              <a:rPr lang="zh-CN" altLang="en-US" sz="2400" b="1" dirty="0">
                <a:latin typeface="+mj-ea"/>
                <a:ea typeface="+mj-ea"/>
              </a:rPr>
              <a:t>风险预算</a:t>
            </a:r>
          </a:p>
        </p:txBody>
      </p:sp>
      <p:sp>
        <p:nvSpPr>
          <p:cNvPr id="14" name="灯片编号占位符 3"/>
          <p:cNvSpPr>
            <a:spLocks noGrp="1"/>
          </p:cNvSpPr>
          <p:nvPr>
            <p:ph type="sldNum" sz="quarter" idx="12"/>
          </p:nvPr>
        </p:nvSpPr>
        <p:spPr/>
        <p:txBody>
          <a:bodyPr/>
          <a:lstStyle/>
          <a:p>
            <a:fld id="{1827CD8D-0C45-4313-8514-3276C2338651}" type="slidenum">
              <a:rPr lang="zh-CN" altLang="en-US" smtClean="0"/>
              <a:pPr/>
              <a:t>33</a:t>
            </a:fld>
            <a:endParaRPr lang="zh-CN" altLang="en-US" dirty="0"/>
          </a:p>
        </p:txBody>
      </p:sp>
      <p:sp>
        <p:nvSpPr>
          <p:cNvPr id="7" name="文本框 6"/>
          <p:cNvSpPr txBox="1"/>
          <p:nvPr/>
        </p:nvSpPr>
        <p:spPr>
          <a:xfrm>
            <a:off x="366422" y="1304802"/>
            <a:ext cx="11039762" cy="3785652"/>
          </a:xfrm>
          <a:prstGeom prst="rect">
            <a:avLst/>
          </a:prstGeom>
          <a:noFill/>
          <a:ln w="19050">
            <a:solidFill>
              <a:srgbClr val="972022"/>
            </a:solidFill>
            <a:prstDash val="sysDash"/>
          </a:ln>
        </p:spPr>
        <p:txBody>
          <a:bodyPr wrap="square" rtlCol="0">
            <a:spAutoFit/>
          </a:bodyPr>
          <a:lstStyle/>
          <a:p>
            <a:pPr marL="342900" indent="-342900">
              <a:buFont typeface="Arial" panose="020B0604020202020204" pitchFamily="34" charset="0"/>
              <a:buChar char="•"/>
            </a:pPr>
            <a:r>
              <a:rPr lang="zh-CN" altLang="en-US" sz="1600" dirty="0"/>
              <a:t>第一，风险预算组合不是基于效用函数最大化的</a:t>
            </a:r>
            <a:endParaRPr lang="en-US" altLang="zh-CN" sz="1600" dirty="0"/>
          </a:p>
          <a:p>
            <a:pPr marL="342900" indent="-342900">
              <a:buFont typeface="Arial" panose="020B0604020202020204" pitchFamily="34" charset="0"/>
              <a:buChar char="•"/>
            </a:pPr>
            <a:r>
              <a:rPr lang="zh-CN" altLang="en-US" sz="1600" dirty="0"/>
              <a:t>第二，风险预算组合不明显依赖于资产的预期收益</a:t>
            </a:r>
            <a:endParaRPr lang="en-US" altLang="zh-CN" sz="1600" dirty="0"/>
          </a:p>
          <a:p>
            <a:endParaRPr lang="en-US" altLang="zh-CN" sz="1600" dirty="0"/>
          </a:p>
          <a:p>
            <a:endParaRPr lang="en-US" altLang="zh-CN" sz="1600" dirty="0"/>
          </a:p>
          <a:p>
            <a:endParaRPr lang="en-US" altLang="zh-CN" sz="1600" dirty="0"/>
          </a:p>
          <a:p>
            <a:endParaRPr lang="en-US" altLang="zh-CN" sz="1600" dirty="0"/>
          </a:p>
          <a:p>
            <a:endParaRPr lang="en-US" altLang="zh-CN" sz="1600" dirty="0"/>
          </a:p>
          <a:p>
            <a:endParaRPr lang="en-US" altLang="zh-CN" sz="1600" dirty="0"/>
          </a:p>
          <a:p>
            <a:endParaRPr lang="en-US" altLang="zh-CN" sz="1600" dirty="0"/>
          </a:p>
          <a:p>
            <a:endParaRPr lang="en-US" altLang="zh-CN" sz="1600" dirty="0"/>
          </a:p>
          <a:p>
            <a:endParaRPr lang="en-US" altLang="zh-CN" sz="1600" dirty="0"/>
          </a:p>
          <a:p>
            <a:endParaRPr lang="en-US" altLang="zh-CN" sz="1600" dirty="0"/>
          </a:p>
          <a:p>
            <a:endParaRPr lang="en-US" altLang="zh-CN" sz="1600" dirty="0"/>
          </a:p>
          <a:p>
            <a:endParaRPr lang="en-US" altLang="zh-CN" sz="1600" dirty="0"/>
          </a:p>
          <a:p>
            <a:pPr marL="342900" indent="-342900">
              <a:buFont typeface="Arial" panose="020B0604020202020204" pitchFamily="34" charset="0"/>
              <a:buChar char="•"/>
            </a:pPr>
            <a:endParaRPr lang="en-US" altLang="zh-CN" sz="1600" dirty="0"/>
          </a:p>
        </p:txBody>
      </p:sp>
      <p:sp>
        <p:nvSpPr>
          <p:cNvPr id="8" name="文本框 7"/>
          <p:cNvSpPr txBox="1"/>
          <p:nvPr/>
        </p:nvSpPr>
        <p:spPr>
          <a:xfrm>
            <a:off x="366422" y="935470"/>
            <a:ext cx="2198978" cy="369332"/>
          </a:xfrm>
          <a:prstGeom prst="rect">
            <a:avLst/>
          </a:prstGeom>
          <a:solidFill>
            <a:srgbClr val="9C0308"/>
          </a:solidFill>
        </p:spPr>
        <p:txBody>
          <a:bodyPr wrap="square" rtlCol="0">
            <a:spAutoFit/>
          </a:bodyPr>
          <a:lstStyle/>
          <a:p>
            <a:pPr algn="ctr"/>
            <a:r>
              <a:rPr lang="zh-CN" altLang="en-US" dirty="0">
                <a:solidFill>
                  <a:schemeClr val="bg1"/>
                </a:solidFill>
              </a:rPr>
              <a:t>风险预算最优化</a:t>
            </a:r>
          </a:p>
        </p:txBody>
      </p:sp>
      <p:pic>
        <p:nvPicPr>
          <p:cNvPr id="4" name="图片 3"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76885" y="2665223"/>
            <a:ext cx="5510063" cy="1974509"/>
          </a:xfrm>
          <a:prstGeom prst="rect">
            <a:avLst/>
          </a:prstGeom>
        </p:spPr>
      </p:pic>
    </p:spTree>
    <p:extLst>
      <p:ext uri="{BB962C8B-B14F-4D97-AF65-F5344CB8AC3E}">
        <p14:creationId xmlns:p14="http://schemas.microsoft.com/office/powerpoint/2010/main" val="15579115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0"/>
          <p:cNvSpPr>
            <a:spLocks noGrp="1"/>
          </p:cNvSpPr>
          <p:nvPr>
            <p:ph type="title"/>
          </p:nvPr>
        </p:nvSpPr>
        <p:spPr>
          <a:xfrm>
            <a:off x="478261" y="-50029"/>
            <a:ext cx="10338100" cy="1072212"/>
          </a:xfrm>
        </p:spPr>
        <p:txBody>
          <a:bodyPr>
            <a:normAutofit/>
          </a:bodyPr>
          <a:lstStyle/>
          <a:p>
            <a:r>
              <a:rPr lang="zh-CN" altLang="en-US" sz="2400" b="1" dirty="0">
                <a:latin typeface="+mj-ea"/>
                <a:ea typeface="+mj-ea"/>
              </a:rPr>
              <a:t>风险预算</a:t>
            </a:r>
          </a:p>
        </p:txBody>
      </p:sp>
      <p:sp>
        <p:nvSpPr>
          <p:cNvPr id="14" name="灯片编号占位符 3"/>
          <p:cNvSpPr>
            <a:spLocks noGrp="1"/>
          </p:cNvSpPr>
          <p:nvPr>
            <p:ph type="sldNum" sz="quarter" idx="12"/>
          </p:nvPr>
        </p:nvSpPr>
        <p:spPr/>
        <p:txBody>
          <a:bodyPr/>
          <a:lstStyle/>
          <a:p>
            <a:fld id="{1827CD8D-0C45-4313-8514-3276C2338651}" type="slidenum">
              <a:rPr lang="zh-CN" altLang="en-US" smtClean="0"/>
              <a:pPr/>
              <a:t>34</a:t>
            </a:fld>
            <a:endParaRPr lang="zh-CN" altLang="en-US" dirty="0"/>
          </a:p>
        </p:txBody>
      </p:sp>
      <p:sp>
        <p:nvSpPr>
          <p:cNvPr id="7" name="文本框 6"/>
          <p:cNvSpPr txBox="1"/>
          <p:nvPr/>
        </p:nvSpPr>
        <p:spPr>
          <a:xfrm>
            <a:off x="366422" y="1304802"/>
            <a:ext cx="11039762" cy="5262979"/>
          </a:xfrm>
          <a:prstGeom prst="rect">
            <a:avLst/>
          </a:prstGeom>
          <a:noFill/>
          <a:ln w="19050">
            <a:solidFill>
              <a:srgbClr val="972022"/>
            </a:solidFill>
            <a:prstDash val="sysDash"/>
          </a:ln>
        </p:spPr>
        <p:txBody>
          <a:bodyPr wrap="square" rtlCol="0">
            <a:spAutoFit/>
          </a:bodyPr>
          <a:lstStyle/>
          <a:p>
            <a:pPr marL="342900" indent="-342900">
              <a:buFont typeface="Arial" panose="020B0604020202020204" pitchFamily="34" charset="0"/>
              <a:buChar char="•"/>
            </a:pPr>
            <a:endParaRPr lang="en-US" altLang="zh-CN" sz="1600" dirty="0"/>
          </a:p>
          <a:p>
            <a:pPr marL="342900" indent="-342900">
              <a:buFont typeface="Arial" panose="020B0604020202020204" pitchFamily="34" charset="0"/>
              <a:buChar char="•"/>
            </a:pPr>
            <a:endParaRPr lang="en-US" altLang="zh-CN" sz="1600" dirty="0"/>
          </a:p>
          <a:p>
            <a:endParaRPr lang="en-US" altLang="zh-CN" sz="1600" dirty="0"/>
          </a:p>
          <a:p>
            <a:endParaRPr lang="en-US" altLang="zh-CN" sz="1600" dirty="0"/>
          </a:p>
          <a:p>
            <a:endParaRPr lang="en-US" altLang="zh-CN" sz="1600" dirty="0"/>
          </a:p>
          <a:p>
            <a:endParaRPr lang="en-US" altLang="zh-CN" sz="1600" dirty="0"/>
          </a:p>
          <a:p>
            <a:endParaRPr lang="en-US" altLang="zh-CN" sz="1600" dirty="0"/>
          </a:p>
          <a:p>
            <a:endParaRPr lang="en-US" altLang="zh-CN" sz="1600" dirty="0"/>
          </a:p>
          <a:p>
            <a:endParaRPr lang="en-US" altLang="zh-CN" sz="1600" dirty="0"/>
          </a:p>
          <a:p>
            <a:endParaRPr lang="en-US" altLang="zh-CN" sz="1600" dirty="0"/>
          </a:p>
          <a:p>
            <a:endParaRPr lang="en-US" altLang="zh-CN" sz="1600" dirty="0"/>
          </a:p>
          <a:p>
            <a:endParaRPr lang="en-US" altLang="zh-CN" sz="1600" dirty="0"/>
          </a:p>
          <a:p>
            <a:endParaRPr lang="en-US" altLang="zh-CN" sz="1600" dirty="0"/>
          </a:p>
          <a:p>
            <a:endParaRPr lang="en-US" altLang="zh-CN" sz="1600" dirty="0"/>
          </a:p>
          <a:p>
            <a:endParaRPr lang="en-US" altLang="zh-CN" sz="1600" dirty="0"/>
          </a:p>
          <a:p>
            <a:endParaRPr lang="en-US" altLang="zh-CN" sz="1600" dirty="0"/>
          </a:p>
          <a:p>
            <a:endParaRPr lang="en-US" altLang="zh-CN" sz="1600" dirty="0"/>
          </a:p>
          <a:p>
            <a:endParaRPr lang="en-US" altLang="zh-CN" sz="1600" dirty="0"/>
          </a:p>
          <a:p>
            <a:endParaRPr lang="en-US" altLang="zh-CN" sz="1600" dirty="0"/>
          </a:p>
          <a:p>
            <a:endParaRPr lang="en-US" altLang="zh-CN" sz="1600" dirty="0"/>
          </a:p>
          <a:p>
            <a:pPr marL="342900" indent="-342900">
              <a:buFont typeface="Arial" panose="020B0604020202020204" pitchFamily="34" charset="0"/>
              <a:buChar char="•"/>
            </a:pPr>
            <a:endParaRPr lang="en-US" altLang="zh-CN" sz="1600" dirty="0"/>
          </a:p>
        </p:txBody>
      </p:sp>
      <p:sp>
        <p:nvSpPr>
          <p:cNvPr id="8" name="文本框 7"/>
          <p:cNvSpPr txBox="1"/>
          <p:nvPr/>
        </p:nvSpPr>
        <p:spPr>
          <a:xfrm>
            <a:off x="366421" y="935470"/>
            <a:ext cx="2613845" cy="369332"/>
          </a:xfrm>
          <a:prstGeom prst="rect">
            <a:avLst/>
          </a:prstGeom>
          <a:solidFill>
            <a:srgbClr val="9C0308"/>
          </a:solidFill>
        </p:spPr>
        <p:txBody>
          <a:bodyPr wrap="square" rtlCol="0">
            <a:spAutoFit/>
          </a:bodyPr>
          <a:lstStyle/>
          <a:p>
            <a:pPr algn="ctr"/>
            <a:r>
              <a:rPr lang="zh-CN" altLang="en-US" dirty="0">
                <a:solidFill>
                  <a:schemeClr val="bg1"/>
                </a:solidFill>
              </a:rPr>
              <a:t>风险预算设置的探索</a:t>
            </a:r>
          </a:p>
        </p:txBody>
      </p:sp>
      <p:pic>
        <p:nvPicPr>
          <p:cNvPr id="2" name="图片 1"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8261" y="1342153"/>
            <a:ext cx="5300218" cy="5011116"/>
          </a:xfrm>
          <a:prstGeom prst="rect">
            <a:avLst/>
          </a:prstGeom>
        </p:spPr>
      </p:pic>
      <p:pic>
        <p:nvPicPr>
          <p:cNvPr id="3" name="图片 2" descr="屏幕剪辑"/>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99864" y="1801337"/>
            <a:ext cx="4375003" cy="3940894"/>
          </a:xfrm>
          <a:prstGeom prst="rect">
            <a:avLst/>
          </a:prstGeom>
        </p:spPr>
      </p:pic>
      <p:pic>
        <p:nvPicPr>
          <p:cNvPr id="5" name="图片 4" descr="屏幕剪辑"/>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75270" y="1304802"/>
            <a:ext cx="3793427" cy="506280"/>
          </a:xfrm>
          <a:prstGeom prst="rect">
            <a:avLst/>
          </a:prstGeom>
        </p:spPr>
      </p:pic>
      <p:pic>
        <p:nvPicPr>
          <p:cNvPr id="6" name="图片 5" descr="屏幕剪辑"/>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82493" y="5626663"/>
            <a:ext cx="3092900" cy="941118"/>
          </a:xfrm>
          <a:prstGeom prst="rect">
            <a:avLst/>
          </a:prstGeom>
        </p:spPr>
      </p:pic>
    </p:spTree>
    <p:extLst>
      <p:ext uri="{BB962C8B-B14F-4D97-AF65-F5344CB8AC3E}">
        <p14:creationId xmlns:p14="http://schemas.microsoft.com/office/powerpoint/2010/main" val="257206061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0"/>
          <p:cNvSpPr>
            <a:spLocks noGrp="1"/>
          </p:cNvSpPr>
          <p:nvPr>
            <p:ph type="title"/>
          </p:nvPr>
        </p:nvSpPr>
        <p:spPr>
          <a:xfrm>
            <a:off x="505970" y="0"/>
            <a:ext cx="10338100" cy="1072212"/>
          </a:xfrm>
        </p:spPr>
        <p:txBody>
          <a:bodyPr>
            <a:normAutofit/>
          </a:bodyPr>
          <a:lstStyle/>
          <a:p>
            <a:r>
              <a:rPr lang="zh-CN" altLang="en-US" sz="2400" b="1" dirty="0">
                <a:latin typeface="+mj-ea"/>
                <a:ea typeface="+mj-ea"/>
              </a:rPr>
              <a:t>风险预算</a:t>
            </a:r>
          </a:p>
        </p:txBody>
      </p:sp>
      <p:sp>
        <p:nvSpPr>
          <p:cNvPr id="6" name="文本框 5"/>
          <p:cNvSpPr txBox="1"/>
          <p:nvPr/>
        </p:nvSpPr>
        <p:spPr>
          <a:xfrm>
            <a:off x="372764" y="1425502"/>
            <a:ext cx="11335127" cy="5262979"/>
          </a:xfrm>
          <a:prstGeom prst="rect">
            <a:avLst/>
          </a:prstGeom>
          <a:noFill/>
          <a:ln w="19050">
            <a:solidFill>
              <a:srgbClr val="972022"/>
            </a:solidFill>
            <a:prstDash val="sysDash"/>
          </a:ln>
        </p:spPr>
        <p:txBody>
          <a:bodyPr wrap="square" rtlCol="0">
            <a:spAutoFit/>
          </a:bodyPr>
          <a:lstStyle/>
          <a:p>
            <a:pPr lvl="1">
              <a:lnSpc>
                <a:spcPct val="150000"/>
              </a:lnSpc>
            </a:pPr>
            <a:endParaRPr lang="en-US" altLang="zh-CN" sz="1600" dirty="0"/>
          </a:p>
          <a:p>
            <a:pPr lvl="1">
              <a:lnSpc>
                <a:spcPct val="150000"/>
              </a:lnSpc>
            </a:pPr>
            <a:endParaRPr lang="en-US" altLang="zh-CN" sz="1600" dirty="0"/>
          </a:p>
          <a:p>
            <a:pPr lvl="1">
              <a:lnSpc>
                <a:spcPct val="150000"/>
              </a:lnSpc>
            </a:pPr>
            <a:endParaRPr lang="en-US" altLang="zh-CN" sz="1600" dirty="0"/>
          </a:p>
          <a:p>
            <a:pPr lvl="1">
              <a:lnSpc>
                <a:spcPct val="150000"/>
              </a:lnSpc>
            </a:pPr>
            <a:endParaRPr lang="en-US" altLang="zh-CN" sz="1600" dirty="0"/>
          </a:p>
          <a:p>
            <a:pPr lvl="1">
              <a:lnSpc>
                <a:spcPct val="150000"/>
              </a:lnSpc>
            </a:pPr>
            <a:endParaRPr lang="en-US" altLang="zh-CN" sz="1600" dirty="0"/>
          </a:p>
          <a:p>
            <a:pPr lvl="1">
              <a:lnSpc>
                <a:spcPct val="150000"/>
              </a:lnSpc>
            </a:pPr>
            <a:endParaRPr lang="en-US" altLang="zh-CN" sz="1600" dirty="0"/>
          </a:p>
          <a:p>
            <a:pPr lvl="1">
              <a:lnSpc>
                <a:spcPct val="150000"/>
              </a:lnSpc>
            </a:pPr>
            <a:endParaRPr lang="en-US" altLang="zh-CN" sz="1600" dirty="0"/>
          </a:p>
          <a:p>
            <a:pPr lvl="1">
              <a:lnSpc>
                <a:spcPct val="150000"/>
              </a:lnSpc>
            </a:pPr>
            <a:endParaRPr lang="en-US" altLang="zh-CN" sz="1600" dirty="0"/>
          </a:p>
          <a:p>
            <a:pPr lvl="1">
              <a:lnSpc>
                <a:spcPct val="150000"/>
              </a:lnSpc>
            </a:pPr>
            <a:endParaRPr lang="en-US" altLang="zh-CN" sz="1600" dirty="0"/>
          </a:p>
          <a:p>
            <a:pPr lvl="1">
              <a:lnSpc>
                <a:spcPct val="150000"/>
              </a:lnSpc>
            </a:pPr>
            <a:endParaRPr lang="en-US" altLang="zh-CN" sz="1600" dirty="0"/>
          </a:p>
          <a:p>
            <a:pPr marL="742950" lvl="1" indent="-285750">
              <a:lnSpc>
                <a:spcPct val="150000"/>
              </a:lnSpc>
              <a:buFont typeface="Arial" panose="020B0604020202020204" pitchFamily="34" charset="0"/>
              <a:buChar char="•"/>
            </a:pPr>
            <a:endParaRPr lang="en-US" altLang="zh-CN" sz="1600" dirty="0"/>
          </a:p>
          <a:p>
            <a:pPr marL="742950" lvl="1" indent="-285750">
              <a:lnSpc>
                <a:spcPct val="150000"/>
              </a:lnSpc>
              <a:buFont typeface="Arial" panose="020B0604020202020204" pitchFamily="34" charset="0"/>
              <a:buChar char="•"/>
            </a:pPr>
            <a:endParaRPr lang="en-US" altLang="zh-CN" sz="1600" dirty="0"/>
          </a:p>
          <a:p>
            <a:pPr marL="742950" lvl="1" indent="-285750">
              <a:lnSpc>
                <a:spcPct val="150000"/>
              </a:lnSpc>
              <a:buFont typeface="Arial" panose="020B0604020202020204" pitchFamily="34" charset="0"/>
              <a:buChar char="•"/>
            </a:pPr>
            <a:endParaRPr lang="en-US" altLang="zh-CN" sz="1600" dirty="0"/>
          </a:p>
          <a:p>
            <a:pPr marL="742950" lvl="1" indent="-285750">
              <a:lnSpc>
                <a:spcPct val="150000"/>
              </a:lnSpc>
              <a:buFont typeface="Arial" panose="020B0604020202020204" pitchFamily="34" charset="0"/>
              <a:buChar char="•"/>
            </a:pPr>
            <a:endParaRPr lang="en-US" altLang="zh-CN" sz="1600" dirty="0"/>
          </a:p>
        </p:txBody>
      </p:sp>
      <p:sp>
        <p:nvSpPr>
          <p:cNvPr id="8" name="文本框 7"/>
          <p:cNvSpPr txBox="1"/>
          <p:nvPr/>
        </p:nvSpPr>
        <p:spPr>
          <a:xfrm>
            <a:off x="372764" y="1056170"/>
            <a:ext cx="2980035" cy="369332"/>
          </a:xfrm>
          <a:prstGeom prst="rect">
            <a:avLst/>
          </a:prstGeom>
          <a:solidFill>
            <a:srgbClr val="9C0308"/>
          </a:solidFill>
        </p:spPr>
        <p:txBody>
          <a:bodyPr wrap="square" rtlCol="0">
            <a:spAutoFit/>
          </a:bodyPr>
          <a:lstStyle/>
          <a:p>
            <a:pPr algn="ctr"/>
            <a:r>
              <a:rPr lang="zh-CN" altLang="en-US" dirty="0">
                <a:solidFill>
                  <a:schemeClr val="bg1"/>
                </a:solidFill>
              </a:rPr>
              <a:t>风险预算与均值</a:t>
            </a:r>
            <a:r>
              <a:rPr lang="en-US" altLang="zh-CN" dirty="0">
                <a:solidFill>
                  <a:schemeClr val="bg1"/>
                </a:solidFill>
              </a:rPr>
              <a:t>-</a:t>
            </a:r>
            <a:r>
              <a:rPr lang="zh-CN" altLang="en-US" dirty="0">
                <a:solidFill>
                  <a:schemeClr val="bg1"/>
                </a:solidFill>
              </a:rPr>
              <a:t>方差对比</a:t>
            </a:r>
          </a:p>
        </p:txBody>
      </p:sp>
      <p:pic>
        <p:nvPicPr>
          <p:cNvPr id="2" name="图片 1"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1834" y="1692047"/>
            <a:ext cx="11124969" cy="4505552"/>
          </a:xfrm>
          <a:prstGeom prst="rect">
            <a:avLst/>
          </a:prstGeom>
        </p:spPr>
      </p:pic>
    </p:spTree>
    <p:extLst>
      <p:ext uri="{BB962C8B-B14F-4D97-AF65-F5344CB8AC3E}">
        <p14:creationId xmlns:p14="http://schemas.microsoft.com/office/powerpoint/2010/main" val="10094681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0"/>
          <p:cNvSpPr>
            <a:spLocks noGrp="1"/>
          </p:cNvSpPr>
          <p:nvPr>
            <p:ph type="title"/>
          </p:nvPr>
        </p:nvSpPr>
        <p:spPr/>
        <p:txBody>
          <a:bodyPr/>
          <a:lstStyle/>
          <a:p>
            <a:r>
              <a:rPr lang="zh-CN" altLang="en-US" dirty="0" smtClean="0"/>
              <a:t>风险</a:t>
            </a:r>
            <a:r>
              <a:rPr lang="zh-CN" altLang="en-US" dirty="0" smtClean="0"/>
              <a:t>预算</a:t>
            </a:r>
            <a:endParaRPr lang="zh-CN" altLang="en-US" sz="1400" dirty="0"/>
          </a:p>
        </p:txBody>
      </p:sp>
      <p:graphicFrame>
        <p:nvGraphicFramePr>
          <p:cNvPr id="21" name="表格 20"/>
          <p:cNvGraphicFramePr>
            <a:graphicFrameLocks noGrp="1"/>
          </p:cNvGraphicFramePr>
          <p:nvPr>
            <p:extLst>
              <p:ext uri="{D42A27DB-BD31-4B8C-83A1-F6EECF244321}">
                <p14:modId xmlns:p14="http://schemas.microsoft.com/office/powerpoint/2010/main" val="1695461979"/>
              </p:ext>
            </p:extLst>
          </p:nvPr>
        </p:nvGraphicFramePr>
        <p:xfrm>
          <a:off x="364636" y="1343746"/>
          <a:ext cx="11497164" cy="4676053"/>
        </p:xfrm>
        <a:graphic>
          <a:graphicData uri="http://schemas.openxmlformats.org/drawingml/2006/table">
            <a:tbl>
              <a:tblPr firstRow="1" bandRow="1">
                <a:tableStyleId>{125E5076-3810-47DD-B79F-674D7AD40C01}</a:tableStyleId>
              </a:tblPr>
              <a:tblGrid>
                <a:gridCol w="2079123">
                  <a:extLst>
                    <a:ext uri="{9D8B030D-6E8A-4147-A177-3AD203B41FA5}">
                      <a16:colId xmlns:a16="http://schemas.microsoft.com/office/drawing/2014/main" xmlns="" val="2891156679"/>
                    </a:ext>
                  </a:extLst>
                </a:gridCol>
                <a:gridCol w="3389905">
                  <a:extLst>
                    <a:ext uri="{9D8B030D-6E8A-4147-A177-3AD203B41FA5}">
                      <a16:colId xmlns:a16="http://schemas.microsoft.com/office/drawing/2014/main" xmlns="" val="1459276171"/>
                    </a:ext>
                  </a:extLst>
                </a:gridCol>
                <a:gridCol w="2947744">
                  <a:extLst>
                    <a:ext uri="{9D8B030D-6E8A-4147-A177-3AD203B41FA5}">
                      <a16:colId xmlns:a16="http://schemas.microsoft.com/office/drawing/2014/main" xmlns="" val="2883316301"/>
                    </a:ext>
                  </a:extLst>
                </a:gridCol>
                <a:gridCol w="3080392">
                  <a:extLst>
                    <a:ext uri="{9D8B030D-6E8A-4147-A177-3AD203B41FA5}">
                      <a16:colId xmlns:a16="http://schemas.microsoft.com/office/drawing/2014/main" xmlns="" val="807873695"/>
                    </a:ext>
                  </a:extLst>
                </a:gridCol>
              </a:tblGrid>
              <a:tr h="630254">
                <a:tc gridSpan="4">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400" dirty="0">
                          <a:latin typeface="Times New Roman" panose="02020603050405020304" pitchFamily="18" charset="0"/>
                          <a:ea typeface="KaiTi" panose="02010609060101010101" pitchFamily="49" charset="-122"/>
                          <a:cs typeface="Times New Roman" panose="02020603050405020304" pitchFamily="18" charset="0"/>
                        </a:rPr>
                        <a:t> </a:t>
                      </a:r>
                      <a:r>
                        <a:rPr lang="zh-CN" altLang="en-US" sz="1400" dirty="0" smtClean="0">
                          <a:latin typeface="Times New Roman" panose="02020603050405020304" pitchFamily="18" charset="0"/>
                          <a:ea typeface="KaiTi" panose="02010609060101010101" pitchFamily="49" charset="-122"/>
                          <a:cs typeface="Times New Roman" panose="02020603050405020304" pitchFamily="18" charset="0"/>
                        </a:rPr>
                        <a:t>三个资产的风险预算贡献计算示例</a:t>
                      </a:r>
                      <a:endParaRPr lang="zh-CN" altLang="en-US" sz="1400" dirty="0">
                        <a:latin typeface="Times New Roman" panose="02020603050405020304" pitchFamily="18" charset="0"/>
                        <a:ea typeface="KaiTi" panose="02010609060101010101" pitchFamily="49" charset="-122"/>
                        <a:cs typeface="Times New Roman" panose="02020603050405020304" pitchFamily="18" charset="0"/>
                      </a:endParaRPr>
                    </a:p>
                  </a:txBody>
                  <a:tcPr anchor="ctr">
                    <a:solidFill>
                      <a:srgbClr val="9C0308"/>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xmlns="" val="1723771513"/>
                  </a:ext>
                </a:extLst>
              </a:tr>
              <a:tr h="6370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sz="1400" b="1" kern="1200" dirty="0">
                          <a:solidFill>
                            <a:sysClr val="windowText" lastClr="000000"/>
                          </a:solidFill>
                          <a:latin typeface="Times New Roman" panose="02020603050405020304" pitchFamily="18" charset="0"/>
                          <a:ea typeface="KaiTi" panose="02010609060101010101" pitchFamily="49" charset="-122"/>
                          <a:cs typeface="Times New Roman" panose="02020603050405020304" pitchFamily="18" charset="0"/>
                        </a:rPr>
                        <a:t> </a:t>
                      </a:r>
                    </a:p>
                  </a:txBody>
                  <a:tcPr marL="0" marR="0" marT="0" marB="0">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2">
                        <a:lumMod val="2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800" b="1" kern="1200" dirty="0" smtClean="0">
                          <a:solidFill>
                            <a:schemeClr val="bg1"/>
                          </a:solidFill>
                          <a:latin typeface="Times New Roman" panose="02020603050405020304" pitchFamily="18" charset="0"/>
                          <a:ea typeface="KaiTi" panose="02010609060101010101" pitchFamily="49" charset="-122"/>
                          <a:cs typeface="Times New Roman" panose="02020603050405020304" pitchFamily="18" charset="0"/>
                        </a:rPr>
                        <a:t>资产</a:t>
                      </a:r>
                      <a:r>
                        <a:rPr lang="en-US" altLang="zh-CN" sz="1800" b="1" kern="1200" dirty="0" smtClean="0">
                          <a:solidFill>
                            <a:schemeClr val="bg1"/>
                          </a:solidFill>
                          <a:latin typeface="Times New Roman" panose="02020603050405020304" pitchFamily="18" charset="0"/>
                          <a:ea typeface="KaiTi" panose="02010609060101010101" pitchFamily="49" charset="-122"/>
                          <a:cs typeface="Times New Roman" panose="02020603050405020304" pitchFamily="18" charset="0"/>
                        </a:rPr>
                        <a:t>1</a:t>
                      </a:r>
                      <a:endParaRPr lang="zh-CN" sz="1800" b="1" kern="1200" dirty="0">
                        <a:solidFill>
                          <a:schemeClr val="bg1"/>
                        </a:solidFill>
                        <a:latin typeface="Times New Roman" panose="02020603050405020304" pitchFamily="18" charset="0"/>
                        <a:ea typeface="KaiTi" panose="02010609060101010101" pitchFamily="49" charset="-122"/>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2">
                        <a:lumMod val="2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800" b="1" kern="1200" dirty="0" smtClean="0">
                          <a:solidFill>
                            <a:schemeClr val="bg1"/>
                          </a:solidFill>
                          <a:latin typeface="Times New Roman" panose="02020603050405020304" pitchFamily="18" charset="0"/>
                          <a:ea typeface="KaiTi" panose="02010609060101010101" pitchFamily="49" charset="-122"/>
                          <a:cs typeface="Times New Roman" panose="02020603050405020304" pitchFamily="18" charset="0"/>
                        </a:rPr>
                        <a:t>资产</a:t>
                      </a:r>
                      <a:r>
                        <a:rPr lang="en-US" altLang="zh-CN" sz="1800" b="1" kern="1200" dirty="0" smtClean="0">
                          <a:solidFill>
                            <a:schemeClr val="bg1"/>
                          </a:solidFill>
                          <a:latin typeface="Times New Roman" panose="02020603050405020304" pitchFamily="18" charset="0"/>
                          <a:ea typeface="KaiTi" panose="02010609060101010101" pitchFamily="49" charset="-122"/>
                          <a:cs typeface="Times New Roman" panose="02020603050405020304" pitchFamily="18" charset="0"/>
                        </a:rPr>
                        <a:t>2</a:t>
                      </a:r>
                      <a:endParaRPr lang="zh-CN" altLang="zh-CN" sz="1800" b="1" kern="1200" dirty="0">
                        <a:solidFill>
                          <a:schemeClr val="bg1"/>
                        </a:solidFill>
                        <a:latin typeface="Times New Roman" panose="02020603050405020304" pitchFamily="18" charset="0"/>
                        <a:ea typeface="KaiTi" panose="02010609060101010101" pitchFamily="49" charset="-122"/>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2">
                        <a:lumMod val="2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800" b="1" kern="1200" dirty="0" smtClean="0">
                          <a:solidFill>
                            <a:schemeClr val="bg1"/>
                          </a:solidFill>
                          <a:latin typeface="Times New Roman" panose="02020603050405020304" pitchFamily="18" charset="0"/>
                          <a:ea typeface="KaiTi" panose="02010609060101010101" pitchFamily="49" charset="-122"/>
                          <a:cs typeface="Times New Roman" panose="02020603050405020304" pitchFamily="18" charset="0"/>
                        </a:rPr>
                        <a:t>资产</a:t>
                      </a:r>
                      <a:r>
                        <a:rPr lang="en-US" altLang="zh-CN" sz="1800" b="1" kern="1200" dirty="0" smtClean="0">
                          <a:solidFill>
                            <a:schemeClr val="bg1"/>
                          </a:solidFill>
                          <a:latin typeface="Times New Roman" panose="02020603050405020304" pitchFamily="18" charset="0"/>
                          <a:ea typeface="KaiTi" panose="02010609060101010101" pitchFamily="49" charset="-122"/>
                          <a:cs typeface="Times New Roman" panose="02020603050405020304" pitchFamily="18" charset="0"/>
                        </a:rPr>
                        <a:t>3</a:t>
                      </a:r>
                      <a:endParaRPr lang="zh-CN" altLang="zh-CN" sz="1800" b="1" kern="1200" dirty="0">
                        <a:solidFill>
                          <a:schemeClr val="bg1"/>
                        </a:solidFill>
                        <a:latin typeface="Times New Roman" panose="02020603050405020304" pitchFamily="18" charset="0"/>
                        <a:ea typeface="KaiTi" panose="02010609060101010101" pitchFamily="49" charset="-122"/>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2">
                        <a:lumMod val="25000"/>
                      </a:schemeClr>
                    </a:solidFill>
                  </a:tcPr>
                </a:tc>
                <a:extLst>
                  <a:ext uri="{0D108BD9-81ED-4DB2-BD59-A6C34878D82A}">
                    <a16:rowId xmlns:a16="http://schemas.microsoft.com/office/drawing/2014/main" xmlns="" val="81264400"/>
                  </a:ext>
                </a:extLst>
              </a:tr>
              <a:tr h="48696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b="1" kern="1200" dirty="0" smtClean="0">
                          <a:solidFill>
                            <a:sysClr val="windowText" lastClr="000000"/>
                          </a:solidFill>
                          <a:latin typeface="Times New Roman" panose="02020603050405020304" pitchFamily="18" charset="0"/>
                          <a:ea typeface="KaiTi" panose="02010609060101010101" pitchFamily="49" charset="-122"/>
                          <a:cs typeface="Times New Roman" panose="02020603050405020304" pitchFamily="18" charset="0"/>
                        </a:rPr>
                        <a:t>E(r)</a:t>
                      </a:r>
                      <a:endParaRPr lang="zh-CN" sz="1400" b="1" kern="1200" dirty="0">
                        <a:solidFill>
                          <a:sysClr val="windowText" lastClr="000000"/>
                        </a:solidFill>
                        <a:latin typeface="Times New Roman" panose="02020603050405020304" pitchFamily="18" charset="0"/>
                        <a:ea typeface="KaiTi" panose="02010609060101010101" pitchFamily="49" charset="-122"/>
                        <a:cs typeface="Times New Roman" panose="02020603050405020304" pitchFamily="18" charset="0"/>
                      </a:endParaRPr>
                    </a:p>
                  </a:txBody>
                  <a:tcPr marL="0" marR="0" marT="0" marB="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algn="ctr" defTabSz="914377" rtl="0" eaLnBrk="1" fontAlgn="ctr" latinLnBrk="0" hangingPunct="1"/>
                      <a:r>
                        <a:rPr lang="en-US" altLang="zh-CN" sz="1400" b="1" kern="1200" dirty="0">
                          <a:solidFill>
                            <a:sysClr val="windowText" lastClr="000000"/>
                          </a:solidFill>
                          <a:latin typeface="Times New Roman" panose="02020603050405020304" pitchFamily="18" charset="0"/>
                          <a:ea typeface="KaiTi" panose="02010609060101010101" pitchFamily="49" charset="-122"/>
                          <a:cs typeface="Times New Roman" panose="02020603050405020304" pitchFamily="18" charset="0"/>
                        </a:rPr>
                        <a:t>0.080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914377" rtl="0" eaLnBrk="1" fontAlgn="ctr" latinLnBrk="0" hangingPunct="1"/>
                      <a:r>
                        <a:rPr lang="en-US" altLang="zh-CN" sz="1400" b="1" kern="1200" dirty="0">
                          <a:solidFill>
                            <a:sysClr val="windowText" lastClr="000000"/>
                          </a:solidFill>
                          <a:latin typeface="Times New Roman" panose="02020603050405020304" pitchFamily="18" charset="0"/>
                          <a:ea typeface="KaiTi" panose="02010609060101010101" pitchFamily="49" charset="-122"/>
                          <a:cs typeface="Times New Roman" panose="02020603050405020304" pitchFamily="18" charset="0"/>
                        </a:rPr>
                        <a:t>0.080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914377" rtl="0" eaLnBrk="1" fontAlgn="ctr" latinLnBrk="0" hangingPunct="1"/>
                      <a:r>
                        <a:rPr lang="en-US" altLang="zh-CN" sz="1400" b="1" kern="1200">
                          <a:solidFill>
                            <a:sysClr val="windowText" lastClr="000000"/>
                          </a:solidFill>
                          <a:latin typeface="Times New Roman" panose="02020603050405020304" pitchFamily="18" charset="0"/>
                          <a:ea typeface="KaiTi" panose="02010609060101010101" pitchFamily="49" charset="-122"/>
                          <a:cs typeface="Times New Roman" panose="02020603050405020304" pitchFamily="18" charset="0"/>
                        </a:rPr>
                        <a:t>0.050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456950715"/>
                  </a:ext>
                </a:extLst>
              </a:tr>
              <a:tr h="48696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l-GR" altLang="zh-CN" sz="1400" b="1" kern="1200" dirty="0" smtClean="0">
                          <a:solidFill>
                            <a:sysClr val="windowText" lastClr="000000"/>
                          </a:solidFill>
                          <a:latin typeface="Times New Roman" panose="02020603050405020304" pitchFamily="18" charset="0"/>
                          <a:ea typeface="KaiTi" panose="02010609060101010101" pitchFamily="49" charset="-122"/>
                          <a:cs typeface="Times New Roman" panose="02020603050405020304" pitchFamily="18" charset="0"/>
                        </a:rPr>
                        <a:t>σ</a:t>
                      </a:r>
                      <a:endParaRPr lang="zh-CN" sz="1400" b="1" kern="1200" dirty="0">
                        <a:solidFill>
                          <a:sysClr val="windowText" lastClr="000000"/>
                        </a:solidFill>
                        <a:latin typeface="Times New Roman" panose="02020603050405020304" pitchFamily="18" charset="0"/>
                        <a:ea typeface="KaiTi" panose="02010609060101010101" pitchFamily="49" charset="-122"/>
                        <a:cs typeface="Times New Roman" panose="02020603050405020304" pitchFamily="18" charset="0"/>
                      </a:endParaRPr>
                    </a:p>
                  </a:txBody>
                  <a:tcPr marL="0" marR="0" marT="0" marB="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algn="ctr" defTabSz="914377" rtl="0" eaLnBrk="1" fontAlgn="ctr" latinLnBrk="0" hangingPunct="1"/>
                      <a:r>
                        <a:rPr lang="en-US" altLang="zh-CN" sz="1400" b="1" kern="1200">
                          <a:solidFill>
                            <a:sysClr val="windowText" lastClr="000000"/>
                          </a:solidFill>
                          <a:latin typeface="Times New Roman" panose="02020603050405020304" pitchFamily="18" charset="0"/>
                          <a:ea typeface="KaiTi" panose="02010609060101010101" pitchFamily="49" charset="-122"/>
                          <a:cs typeface="Times New Roman" panose="02020603050405020304" pitchFamily="18" charset="0"/>
                        </a:rPr>
                        <a:t>0.200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914377" rtl="0" eaLnBrk="1" fontAlgn="ctr" latinLnBrk="0" hangingPunct="1"/>
                      <a:r>
                        <a:rPr lang="en-US" altLang="zh-CN" sz="1400" b="1" kern="1200" dirty="0">
                          <a:solidFill>
                            <a:sysClr val="windowText" lastClr="000000"/>
                          </a:solidFill>
                          <a:latin typeface="Times New Roman" panose="02020603050405020304" pitchFamily="18" charset="0"/>
                          <a:ea typeface="KaiTi" panose="02010609060101010101" pitchFamily="49" charset="-122"/>
                          <a:cs typeface="Times New Roman" panose="02020603050405020304" pitchFamily="18" charset="0"/>
                        </a:rPr>
                        <a:t>0.210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914377" rtl="0" eaLnBrk="1" fontAlgn="ctr" latinLnBrk="0" hangingPunct="1"/>
                      <a:r>
                        <a:rPr lang="en-US" altLang="zh-CN" sz="1400" b="1" kern="1200">
                          <a:solidFill>
                            <a:sysClr val="windowText" lastClr="000000"/>
                          </a:solidFill>
                          <a:latin typeface="Times New Roman" panose="02020603050405020304" pitchFamily="18" charset="0"/>
                          <a:ea typeface="KaiTi" panose="02010609060101010101" pitchFamily="49" charset="-122"/>
                          <a:cs typeface="Times New Roman" panose="02020603050405020304" pitchFamily="18" charset="0"/>
                        </a:rPr>
                        <a:t>0.100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3322606792"/>
                  </a:ext>
                </a:extLst>
              </a:tr>
              <a:tr h="48696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b="1" kern="1200" dirty="0" smtClean="0">
                          <a:solidFill>
                            <a:sysClr val="windowText" lastClr="000000"/>
                          </a:solidFill>
                          <a:latin typeface="Times New Roman" panose="02020603050405020304" pitchFamily="18" charset="0"/>
                          <a:ea typeface="KaiTi" panose="02010609060101010101" pitchFamily="49" charset="-122"/>
                          <a:cs typeface="Times New Roman" panose="02020603050405020304" pitchFamily="18" charset="0"/>
                        </a:rPr>
                        <a:t>ρ</a:t>
                      </a:r>
                      <a:endParaRPr lang="zh-CN" sz="1400" b="1" kern="1200" dirty="0">
                        <a:solidFill>
                          <a:sysClr val="windowText" lastClr="000000"/>
                        </a:solidFill>
                        <a:latin typeface="Times New Roman" panose="02020603050405020304" pitchFamily="18" charset="0"/>
                        <a:ea typeface="KaiTi" panose="02010609060101010101" pitchFamily="49" charset="-122"/>
                        <a:cs typeface="Times New Roman" panose="02020603050405020304" pitchFamily="18" charset="0"/>
                      </a:endParaRPr>
                    </a:p>
                  </a:txBody>
                  <a:tcPr marL="0" marR="0" marT="0" marB="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algn="ctr" defTabSz="914377" rtl="0" eaLnBrk="1" fontAlgn="ctr" latinLnBrk="0" hangingPunct="1"/>
                      <a:r>
                        <a:rPr lang="en-US" altLang="zh-CN" sz="1400" b="1" kern="1200">
                          <a:solidFill>
                            <a:sysClr val="windowText" lastClr="000000"/>
                          </a:solidFill>
                          <a:latin typeface="Times New Roman" panose="02020603050405020304" pitchFamily="18" charset="0"/>
                          <a:ea typeface="KaiTi" panose="02010609060101010101" pitchFamily="49" charset="-122"/>
                          <a:cs typeface="Times New Roman" panose="02020603050405020304" pitchFamily="18" charset="0"/>
                        </a:rPr>
                        <a:t>0.800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914377" rtl="0" eaLnBrk="1" fontAlgn="ctr" latinLnBrk="0" hangingPunct="1"/>
                      <a:endParaRPr lang="zh-CN" altLang="en-US" sz="1400" b="1" kern="1200" dirty="0">
                        <a:solidFill>
                          <a:sysClr val="windowText" lastClr="000000"/>
                        </a:solidFill>
                        <a:latin typeface="Times New Roman" panose="02020603050405020304" pitchFamily="18" charset="0"/>
                        <a:ea typeface="KaiTi" panose="02010609060101010101" pitchFamily="49" charset="-122"/>
                        <a:cs typeface="Times New Roman" panose="02020603050405020304" pitchFamily="18"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914377" rtl="0" eaLnBrk="1" fontAlgn="ctr" latinLnBrk="0" hangingPunct="1"/>
                      <a:endParaRPr lang="zh-CN" altLang="en-US" sz="1400" b="1" kern="1200">
                        <a:solidFill>
                          <a:sysClr val="windowText" lastClr="000000"/>
                        </a:solidFill>
                        <a:latin typeface="Times New Roman" panose="02020603050405020304" pitchFamily="18" charset="0"/>
                        <a:ea typeface="KaiTi" panose="02010609060101010101" pitchFamily="49" charset="-122"/>
                        <a:cs typeface="Times New Roman" panose="02020603050405020304" pitchFamily="18"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983473100"/>
                  </a:ext>
                </a:extLst>
              </a:tr>
              <a:tr h="48696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b="1" kern="1200" dirty="0" smtClean="0">
                          <a:solidFill>
                            <a:sysClr val="windowText" lastClr="000000"/>
                          </a:solidFill>
                          <a:latin typeface="Times New Roman" panose="02020603050405020304" pitchFamily="18" charset="0"/>
                          <a:ea typeface="KaiTi" panose="02010609060101010101" pitchFamily="49" charset="-122"/>
                          <a:cs typeface="Times New Roman" panose="02020603050405020304" pitchFamily="18" charset="0"/>
                        </a:rPr>
                        <a:t>x</a:t>
                      </a:r>
                      <a:r>
                        <a:rPr lang="en-US" altLang="zh-CN" sz="1400" b="1" kern="1200" baseline="-25000" dirty="0" smtClean="0">
                          <a:solidFill>
                            <a:sysClr val="windowText" lastClr="000000"/>
                          </a:solidFill>
                          <a:latin typeface="Times New Roman" panose="02020603050405020304" pitchFamily="18" charset="0"/>
                          <a:ea typeface="KaiTi" panose="02010609060101010101" pitchFamily="49" charset="-122"/>
                          <a:cs typeface="Times New Roman" panose="02020603050405020304" pitchFamily="18" charset="0"/>
                        </a:rPr>
                        <a:t>i</a:t>
                      </a:r>
                      <a:endParaRPr lang="zh-CN" sz="1400" b="1" kern="1200" baseline="-25000" dirty="0">
                        <a:solidFill>
                          <a:sysClr val="windowText" lastClr="000000"/>
                        </a:solidFill>
                        <a:latin typeface="Times New Roman" panose="02020603050405020304" pitchFamily="18" charset="0"/>
                        <a:ea typeface="KaiTi" panose="02010609060101010101" pitchFamily="49" charset="-122"/>
                        <a:cs typeface="Times New Roman" panose="02020603050405020304" pitchFamily="18" charset="0"/>
                      </a:endParaRPr>
                    </a:p>
                  </a:txBody>
                  <a:tcPr marL="0" marR="0" marT="0" marB="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algn="ctr" defTabSz="914377" rtl="0" eaLnBrk="1" fontAlgn="ctr" latinLnBrk="0" hangingPunct="1"/>
                      <a:r>
                        <a:rPr lang="en-US" altLang="zh-CN" sz="1400" b="1" kern="1200" dirty="0">
                          <a:solidFill>
                            <a:sysClr val="windowText" lastClr="000000"/>
                          </a:solidFill>
                          <a:latin typeface="Times New Roman" panose="02020603050405020304" pitchFamily="18" charset="0"/>
                          <a:ea typeface="KaiTi" panose="02010609060101010101" pitchFamily="49" charset="-122"/>
                          <a:cs typeface="Times New Roman" panose="02020603050405020304" pitchFamily="18" charset="0"/>
                        </a:rPr>
                        <a:t>0.383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EA09E"/>
                    </a:solidFill>
                  </a:tcPr>
                </a:tc>
                <a:tc>
                  <a:txBody>
                    <a:bodyPr/>
                    <a:lstStyle/>
                    <a:p>
                      <a:pPr marL="0" algn="ctr" defTabSz="914377" rtl="0" eaLnBrk="1" fontAlgn="ctr" latinLnBrk="0" hangingPunct="1"/>
                      <a:r>
                        <a:rPr lang="en-US" altLang="zh-CN" sz="1400" b="1" kern="1200" dirty="0">
                          <a:solidFill>
                            <a:sysClr val="windowText" lastClr="000000"/>
                          </a:solidFill>
                          <a:latin typeface="Times New Roman" panose="02020603050405020304" pitchFamily="18" charset="0"/>
                          <a:ea typeface="KaiTi" panose="02010609060101010101" pitchFamily="49" charset="-122"/>
                          <a:cs typeface="Times New Roman" panose="02020603050405020304" pitchFamily="18" charset="0"/>
                        </a:rPr>
                        <a:t>0.202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EA09E"/>
                    </a:solidFill>
                  </a:tcPr>
                </a:tc>
                <a:tc>
                  <a:txBody>
                    <a:bodyPr/>
                    <a:lstStyle/>
                    <a:p>
                      <a:pPr marL="0" algn="ctr" defTabSz="914377" rtl="0" eaLnBrk="1" fontAlgn="ctr" latinLnBrk="0" hangingPunct="1"/>
                      <a:r>
                        <a:rPr lang="en-US" altLang="zh-CN" sz="1400" b="1" kern="1200" dirty="0">
                          <a:solidFill>
                            <a:sysClr val="windowText" lastClr="000000"/>
                          </a:solidFill>
                          <a:latin typeface="Times New Roman" panose="02020603050405020304" pitchFamily="18" charset="0"/>
                          <a:ea typeface="KaiTi" panose="02010609060101010101" pitchFamily="49" charset="-122"/>
                          <a:cs typeface="Times New Roman" panose="02020603050405020304" pitchFamily="18" charset="0"/>
                        </a:rPr>
                        <a:t>0.415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EA09E"/>
                    </a:solidFill>
                  </a:tcPr>
                </a:tc>
                <a:extLst>
                  <a:ext uri="{0D108BD9-81ED-4DB2-BD59-A6C34878D82A}">
                    <a16:rowId xmlns:a16="http://schemas.microsoft.com/office/drawing/2014/main" xmlns="" val="4126371186"/>
                  </a:ext>
                </a:extLst>
              </a:tr>
              <a:tr h="48696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b="1" kern="1200" dirty="0" err="1" smtClean="0">
                          <a:solidFill>
                            <a:sysClr val="windowText" lastClr="000000"/>
                          </a:solidFill>
                          <a:latin typeface="Times New Roman" panose="02020603050405020304" pitchFamily="18" charset="0"/>
                          <a:ea typeface="KaiTi" panose="02010609060101010101" pitchFamily="49" charset="-122"/>
                          <a:cs typeface="Times New Roman" panose="02020603050405020304" pitchFamily="18" charset="0"/>
                        </a:rPr>
                        <a:t>RC</a:t>
                      </a:r>
                      <a:r>
                        <a:rPr lang="en-US" altLang="zh-CN" sz="1400" b="1" kern="1200" baseline="-25000" dirty="0" err="1" smtClean="0">
                          <a:solidFill>
                            <a:sysClr val="windowText" lastClr="000000"/>
                          </a:solidFill>
                          <a:latin typeface="Times New Roman" panose="02020603050405020304" pitchFamily="18" charset="0"/>
                          <a:ea typeface="KaiTi" panose="02010609060101010101" pitchFamily="49" charset="-122"/>
                          <a:cs typeface="Times New Roman" panose="02020603050405020304" pitchFamily="18" charset="0"/>
                        </a:rPr>
                        <a:t>i</a:t>
                      </a:r>
                      <a:endParaRPr lang="zh-CN" sz="1400" b="1" kern="1200" baseline="-25000" dirty="0">
                        <a:solidFill>
                          <a:sysClr val="windowText" lastClr="000000"/>
                        </a:solidFill>
                        <a:latin typeface="Times New Roman" panose="02020603050405020304" pitchFamily="18" charset="0"/>
                        <a:ea typeface="KaiTi" panose="02010609060101010101" pitchFamily="49" charset="-122"/>
                        <a:cs typeface="Times New Roman" panose="02020603050405020304" pitchFamily="18" charset="0"/>
                      </a:endParaRPr>
                    </a:p>
                  </a:txBody>
                  <a:tcPr marL="0" marR="0" marT="0" marB="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algn="ctr" defTabSz="914377" rtl="0" eaLnBrk="1" fontAlgn="ctr" latinLnBrk="0" hangingPunct="1"/>
                      <a:r>
                        <a:rPr lang="en-US" altLang="zh-CN" sz="1400" b="1" kern="1200" dirty="0">
                          <a:solidFill>
                            <a:sysClr val="windowText" lastClr="000000"/>
                          </a:solidFill>
                          <a:latin typeface="Times New Roman" panose="02020603050405020304" pitchFamily="18" charset="0"/>
                          <a:ea typeface="KaiTi" panose="02010609060101010101" pitchFamily="49" charset="-122"/>
                          <a:cs typeface="Times New Roman" panose="02020603050405020304" pitchFamily="18" charset="0"/>
                        </a:rPr>
                        <a:t>0.022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914377" rtl="0" eaLnBrk="1" fontAlgn="ctr" latinLnBrk="0" hangingPunct="1"/>
                      <a:r>
                        <a:rPr lang="en-US" altLang="zh-CN" sz="1400" b="1" kern="1200">
                          <a:solidFill>
                            <a:sysClr val="windowText" lastClr="000000"/>
                          </a:solidFill>
                          <a:latin typeface="Times New Roman" panose="02020603050405020304" pitchFamily="18" charset="0"/>
                          <a:ea typeface="KaiTi" panose="02010609060101010101" pitchFamily="49" charset="-122"/>
                          <a:cs typeface="Times New Roman" panose="02020603050405020304" pitchFamily="18" charset="0"/>
                        </a:rPr>
                        <a:t>0.012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914377" rtl="0" eaLnBrk="1" fontAlgn="ctr" latinLnBrk="0" hangingPunct="1"/>
                      <a:r>
                        <a:rPr lang="en-US" altLang="zh-CN" sz="1400" b="1" kern="1200" dirty="0">
                          <a:solidFill>
                            <a:sysClr val="windowText" lastClr="000000"/>
                          </a:solidFill>
                          <a:latin typeface="Times New Roman" panose="02020603050405020304" pitchFamily="18" charset="0"/>
                          <a:ea typeface="KaiTi" panose="02010609060101010101" pitchFamily="49" charset="-122"/>
                          <a:cs typeface="Times New Roman" panose="02020603050405020304" pitchFamily="18" charset="0"/>
                        </a:rPr>
                        <a:t>0.011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3645271435"/>
                  </a:ext>
                </a:extLst>
              </a:tr>
              <a:tr h="48696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b="1" kern="1200" dirty="0" smtClean="0">
                          <a:solidFill>
                            <a:sysClr val="windowText" lastClr="000000"/>
                          </a:solidFill>
                          <a:latin typeface="Times New Roman" panose="02020603050405020304" pitchFamily="18" charset="0"/>
                          <a:ea typeface="KaiTi" panose="02010609060101010101" pitchFamily="49" charset="-122"/>
                          <a:cs typeface="Times New Roman" panose="02020603050405020304" pitchFamily="18" charset="0"/>
                        </a:rPr>
                        <a:t>R(x)</a:t>
                      </a:r>
                      <a:endParaRPr lang="zh-CN" sz="1400" b="1" kern="1200" dirty="0">
                        <a:solidFill>
                          <a:sysClr val="windowText" lastClr="000000"/>
                        </a:solidFill>
                        <a:latin typeface="Times New Roman" panose="02020603050405020304" pitchFamily="18" charset="0"/>
                        <a:ea typeface="KaiTi" panose="02010609060101010101" pitchFamily="49" charset="-122"/>
                        <a:cs typeface="Times New Roman" panose="02020603050405020304" pitchFamily="18" charset="0"/>
                      </a:endParaRPr>
                    </a:p>
                  </a:txBody>
                  <a:tcPr marL="0" marR="0" marT="0" marB="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algn="ctr" defTabSz="914377" rtl="0" eaLnBrk="1" fontAlgn="ctr" latinLnBrk="0" hangingPunct="1"/>
                      <a:r>
                        <a:rPr lang="en-US" altLang="zh-CN" sz="1400" b="1" kern="1200">
                          <a:solidFill>
                            <a:sysClr val="windowText" lastClr="000000"/>
                          </a:solidFill>
                          <a:latin typeface="Times New Roman" panose="02020603050405020304" pitchFamily="18" charset="0"/>
                          <a:ea typeface="KaiTi" panose="02010609060101010101" pitchFamily="49" charset="-122"/>
                          <a:cs typeface="Times New Roman" panose="02020603050405020304" pitchFamily="18" charset="0"/>
                        </a:rPr>
                        <a:t>0.045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914377" rtl="0" eaLnBrk="1" fontAlgn="ctr" latinLnBrk="0" hangingPunct="1"/>
                      <a:endParaRPr lang="zh-CN" altLang="en-US" sz="1400" b="1" kern="1200">
                        <a:solidFill>
                          <a:sysClr val="windowText" lastClr="000000"/>
                        </a:solidFill>
                        <a:latin typeface="Times New Roman" panose="02020603050405020304" pitchFamily="18" charset="0"/>
                        <a:ea typeface="KaiTi" panose="02010609060101010101" pitchFamily="49" charset="-122"/>
                        <a:cs typeface="Times New Roman" panose="02020603050405020304" pitchFamily="18"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914377" rtl="0" eaLnBrk="1" fontAlgn="ctr" latinLnBrk="0" hangingPunct="1"/>
                      <a:endParaRPr lang="zh-CN" altLang="en-US" sz="1400" b="1" kern="1200" dirty="0">
                        <a:solidFill>
                          <a:sysClr val="windowText" lastClr="000000"/>
                        </a:solidFill>
                        <a:latin typeface="Times New Roman" panose="02020603050405020304" pitchFamily="18" charset="0"/>
                        <a:ea typeface="KaiTi" panose="02010609060101010101" pitchFamily="49" charset="-122"/>
                        <a:cs typeface="Times New Roman" panose="02020603050405020304" pitchFamily="18"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549600264"/>
                  </a:ext>
                </a:extLst>
              </a:tr>
              <a:tr h="48696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b="1" kern="1200" dirty="0" smtClean="0">
                          <a:solidFill>
                            <a:sysClr val="windowText" lastClr="000000"/>
                          </a:solidFill>
                          <a:latin typeface="Times New Roman" panose="02020603050405020304" pitchFamily="18" charset="0"/>
                          <a:ea typeface="KaiTi" panose="02010609060101010101" pitchFamily="49" charset="-122"/>
                          <a:cs typeface="Times New Roman" panose="02020603050405020304" pitchFamily="18" charset="0"/>
                        </a:rPr>
                        <a:t>b</a:t>
                      </a:r>
                      <a:r>
                        <a:rPr lang="en-US" altLang="zh-CN" sz="1400" b="1" kern="1200" baseline="-25000" dirty="0" smtClean="0">
                          <a:solidFill>
                            <a:sysClr val="windowText" lastClr="000000"/>
                          </a:solidFill>
                          <a:latin typeface="Times New Roman" panose="02020603050405020304" pitchFamily="18" charset="0"/>
                          <a:ea typeface="KaiTi" panose="02010609060101010101" pitchFamily="49" charset="-122"/>
                          <a:cs typeface="Times New Roman" panose="02020603050405020304" pitchFamily="18" charset="0"/>
                        </a:rPr>
                        <a:t>i</a:t>
                      </a:r>
                      <a:endParaRPr lang="zh-CN" sz="1400" b="1" kern="1200" baseline="-25000" dirty="0">
                        <a:solidFill>
                          <a:sysClr val="windowText" lastClr="000000"/>
                        </a:solidFill>
                        <a:latin typeface="Times New Roman" panose="02020603050405020304" pitchFamily="18" charset="0"/>
                        <a:ea typeface="KaiTi" panose="02010609060101010101" pitchFamily="49" charset="-122"/>
                        <a:cs typeface="Times New Roman" panose="02020603050405020304" pitchFamily="18" charset="0"/>
                      </a:endParaRPr>
                    </a:p>
                  </a:txBody>
                  <a:tcPr marL="0" marR="0" marT="0" marB="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ctr"/>
                      <a:r>
                        <a:rPr lang="en-US" altLang="zh-CN" sz="1400" b="1" kern="1200" dirty="0">
                          <a:solidFill>
                            <a:sysClr val="windowText" lastClr="000000"/>
                          </a:solidFill>
                          <a:latin typeface="Times New Roman" panose="02020603050405020304" pitchFamily="18" charset="0"/>
                          <a:ea typeface="KaiTi" panose="02010609060101010101" pitchFamily="49" charset="-122"/>
                          <a:cs typeface="Times New Roman" panose="02020603050405020304" pitchFamily="18" charset="0"/>
                        </a:rPr>
                        <a:t>0.490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EA09E"/>
                    </a:solidFill>
                  </a:tcPr>
                </a:tc>
                <a:tc>
                  <a:txBody>
                    <a:bodyPr/>
                    <a:lstStyle/>
                    <a:p>
                      <a:pPr algn="ctr" fontAlgn="ctr"/>
                      <a:r>
                        <a:rPr lang="en-US" altLang="zh-CN" sz="1400" b="1" kern="1200" dirty="0">
                          <a:solidFill>
                            <a:sysClr val="windowText" lastClr="000000"/>
                          </a:solidFill>
                          <a:latin typeface="Times New Roman" panose="02020603050405020304" pitchFamily="18" charset="0"/>
                          <a:ea typeface="KaiTi" panose="02010609060101010101" pitchFamily="49" charset="-122"/>
                          <a:cs typeface="Times New Roman" panose="02020603050405020304" pitchFamily="18" charset="0"/>
                        </a:rPr>
                        <a:t>0.258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EA09E"/>
                    </a:solidFill>
                  </a:tcPr>
                </a:tc>
                <a:tc>
                  <a:txBody>
                    <a:bodyPr/>
                    <a:lstStyle/>
                    <a:p>
                      <a:pPr algn="ctr" fontAlgn="ctr"/>
                      <a:r>
                        <a:rPr lang="en-US" altLang="zh-CN" sz="1400" b="1" kern="1200" dirty="0">
                          <a:solidFill>
                            <a:sysClr val="windowText" lastClr="000000"/>
                          </a:solidFill>
                          <a:latin typeface="Times New Roman" panose="02020603050405020304" pitchFamily="18" charset="0"/>
                          <a:ea typeface="KaiTi" panose="02010609060101010101" pitchFamily="49" charset="-122"/>
                          <a:cs typeface="Times New Roman" panose="02020603050405020304" pitchFamily="18" charset="0"/>
                        </a:rPr>
                        <a:t>0.252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EA09E"/>
                    </a:solidFill>
                  </a:tcPr>
                </a:tc>
              </a:tr>
            </a:tbl>
          </a:graphicData>
        </a:graphic>
      </p:graphicFrame>
      <p:sp>
        <p:nvSpPr>
          <p:cNvPr id="26" name="灯片编号占位符 3"/>
          <p:cNvSpPr>
            <a:spLocks noGrp="1"/>
          </p:cNvSpPr>
          <p:nvPr>
            <p:ph type="sldNum" sz="quarter" idx="12"/>
          </p:nvPr>
        </p:nvSpPr>
        <p:spPr>
          <a:xfrm>
            <a:off x="9216899" y="6353269"/>
            <a:ext cx="2743200" cy="365125"/>
          </a:xfrm>
        </p:spPr>
        <p:txBody>
          <a:bodyPr/>
          <a:lstStyle/>
          <a:p>
            <a:fld id="{1827CD8D-0C45-4313-8514-3276C2338651}" type="slidenum">
              <a:rPr lang="zh-CN" altLang="en-US" smtClean="0"/>
              <a:pPr/>
              <a:t>36</a:t>
            </a:fld>
            <a:endParaRPr lang="zh-CN" altLang="en-US" dirty="0"/>
          </a:p>
        </p:txBody>
      </p:sp>
      <p:sp>
        <p:nvSpPr>
          <p:cNvPr id="14" name="文本框 13"/>
          <p:cNvSpPr txBox="1"/>
          <p:nvPr/>
        </p:nvSpPr>
        <p:spPr>
          <a:xfrm>
            <a:off x="364636" y="833288"/>
            <a:ext cx="3020821" cy="369332"/>
          </a:xfrm>
          <a:prstGeom prst="rect">
            <a:avLst/>
          </a:prstGeom>
          <a:solidFill>
            <a:srgbClr val="9C0308"/>
          </a:solidFill>
        </p:spPr>
        <p:txBody>
          <a:bodyPr wrap="square" rtlCol="0">
            <a:spAutoFit/>
          </a:bodyPr>
          <a:lstStyle/>
          <a:p>
            <a:pPr algn="ctr"/>
            <a:r>
              <a:rPr lang="zh-CN" altLang="en-US" dirty="0" smtClean="0">
                <a:solidFill>
                  <a:schemeClr val="bg1"/>
                </a:solidFill>
              </a:rPr>
              <a:t>风险预算组合权重</a:t>
            </a:r>
            <a:r>
              <a:rPr lang="en-US" altLang="zh-CN" dirty="0" smtClean="0">
                <a:solidFill>
                  <a:schemeClr val="bg1"/>
                </a:solidFill>
              </a:rPr>
              <a:t>-</a:t>
            </a:r>
            <a:r>
              <a:rPr lang="zh-CN" altLang="en-US" dirty="0" smtClean="0">
                <a:solidFill>
                  <a:schemeClr val="bg1"/>
                </a:solidFill>
              </a:rPr>
              <a:t>注释</a:t>
            </a:r>
            <a:endParaRPr lang="zh-CN" altLang="en-US" dirty="0">
              <a:solidFill>
                <a:schemeClr val="bg1"/>
              </a:solidFill>
            </a:endParaRPr>
          </a:p>
        </p:txBody>
      </p:sp>
    </p:spTree>
    <p:extLst>
      <p:ext uri="{BB962C8B-B14F-4D97-AF65-F5344CB8AC3E}">
        <p14:creationId xmlns:p14="http://schemas.microsoft.com/office/powerpoint/2010/main" val="304235518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0"/>
          <p:cNvSpPr>
            <a:spLocks noGrp="1"/>
          </p:cNvSpPr>
          <p:nvPr>
            <p:ph type="title"/>
          </p:nvPr>
        </p:nvSpPr>
        <p:spPr/>
        <p:txBody>
          <a:bodyPr/>
          <a:lstStyle/>
          <a:p>
            <a:r>
              <a:rPr lang="zh-CN" altLang="en-US" dirty="0" smtClean="0"/>
              <a:t>风险</a:t>
            </a:r>
            <a:r>
              <a:rPr lang="zh-CN" altLang="en-US" dirty="0" smtClean="0"/>
              <a:t>预算</a:t>
            </a:r>
            <a:endParaRPr lang="zh-CN" altLang="en-US" sz="1400" dirty="0"/>
          </a:p>
        </p:txBody>
      </p:sp>
      <p:sp>
        <p:nvSpPr>
          <p:cNvPr id="4" name="矩形 3"/>
          <p:cNvSpPr/>
          <p:nvPr/>
        </p:nvSpPr>
        <p:spPr>
          <a:xfrm>
            <a:off x="478261" y="6451155"/>
            <a:ext cx="9656339" cy="261610"/>
          </a:xfrm>
          <a:prstGeom prst="rect">
            <a:avLst/>
          </a:prstGeom>
          <a:solidFill>
            <a:schemeClr val="bg2"/>
          </a:solidFill>
        </p:spPr>
        <p:txBody>
          <a:bodyPr wrap="square">
            <a:spAutoFit/>
          </a:bodyPr>
          <a:lstStyle/>
          <a:p>
            <a:r>
              <a:rPr lang="zh-CN" altLang="en-US" sz="1100" b="1" dirty="0" smtClean="0">
                <a:solidFill>
                  <a:srgbClr val="000000"/>
                </a:solidFill>
                <a:latin typeface="楷体_GB2312"/>
              </a:rPr>
              <a:t>参考</a:t>
            </a:r>
            <a:r>
              <a:rPr lang="zh-CN" altLang="en-US" sz="1100" b="1" dirty="0">
                <a:solidFill>
                  <a:srgbClr val="000000"/>
                </a:solidFill>
                <a:latin typeface="楷体_GB2312"/>
              </a:rPr>
              <a:t>研报</a:t>
            </a:r>
            <a:r>
              <a:rPr lang="zh-CN" altLang="en-US" sz="1100" dirty="0">
                <a:solidFill>
                  <a:srgbClr val="000000"/>
                </a:solidFill>
                <a:latin typeface="楷体_GB2312"/>
              </a:rPr>
              <a:t>： </a:t>
            </a:r>
            <a:r>
              <a:rPr lang="zh-CN" altLang="en-US" sz="1100" dirty="0" smtClean="0">
                <a:solidFill>
                  <a:srgbClr val="000000"/>
                </a:solidFill>
                <a:latin typeface="楷体_GB2312"/>
              </a:rPr>
              <a:t>华</a:t>
            </a:r>
            <a:r>
              <a:rPr lang="zh-CN" altLang="en-US" sz="1100" dirty="0">
                <a:solidFill>
                  <a:srgbClr val="000000"/>
                </a:solidFill>
                <a:latin typeface="楷体_GB2312"/>
              </a:rPr>
              <a:t>泰</a:t>
            </a:r>
            <a:r>
              <a:rPr lang="zh-CN" altLang="en-US" sz="1100" dirty="0" smtClean="0">
                <a:solidFill>
                  <a:srgbClr val="000000"/>
                </a:solidFill>
                <a:latin typeface="楷体_GB2312"/>
              </a:rPr>
              <a:t>证券</a:t>
            </a:r>
            <a:r>
              <a:rPr lang="en-US" altLang="zh-CN" sz="1100" dirty="0" smtClean="0">
                <a:solidFill>
                  <a:srgbClr val="000000"/>
                </a:solidFill>
                <a:latin typeface="楷体_GB2312"/>
              </a:rPr>
              <a:t>-</a:t>
            </a:r>
            <a:r>
              <a:rPr lang="zh-CN" altLang="en-US" sz="1100" dirty="0" smtClean="0">
                <a:solidFill>
                  <a:srgbClr val="000000"/>
                </a:solidFill>
                <a:latin typeface="楷体_GB2312"/>
              </a:rPr>
              <a:t>改进</a:t>
            </a:r>
            <a:r>
              <a:rPr lang="zh-CN" altLang="en-US" sz="1100" dirty="0">
                <a:solidFill>
                  <a:srgbClr val="000000"/>
                </a:solidFill>
                <a:latin typeface="楷体_GB2312"/>
              </a:rPr>
              <a:t>风险度量方式稳定提升风险模型表现的方法：风险预算模型如何度量风险更有效</a:t>
            </a:r>
            <a:endParaRPr lang="zh-CN" altLang="en-US" sz="1100" dirty="0"/>
          </a:p>
        </p:txBody>
      </p:sp>
      <p:sp>
        <p:nvSpPr>
          <p:cNvPr id="26" name="灯片编号占位符 3"/>
          <p:cNvSpPr>
            <a:spLocks noGrp="1"/>
          </p:cNvSpPr>
          <p:nvPr>
            <p:ph type="sldNum" sz="quarter" idx="12"/>
          </p:nvPr>
        </p:nvSpPr>
        <p:spPr>
          <a:xfrm>
            <a:off x="9216899" y="6353269"/>
            <a:ext cx="2743200" cy="365125"/>
          </a:xfrm>
        </p:spPr>
        <p:txBody>
          <a:bodyPr/>
          <a:lstStyle/>
          <a:p>
            <a:fld id="{1827CD8D-0C45-4313-8514-3276C2338651}" type="slidenum">
              <a:rPr lang="zh-CN" altLang="en-US" smtClean="0"/>
              <a:pPr/>
              <a:t>37</a:t>
            </a:fld>
            <a:endParaRPr lang="zh-CN" altLang="en-US" dirty="0"/>
          </a:p>
        </p:txBody>
      </p:sp>
      <p:sp>
        <p:nvSpPr>
          <p:cNvPr id="14" name="文本框 13"/>
          <p:cNvSpPr txBox="1"/>
          <p:nvPr/>
        </p:nvSpPr>
        <p:spPr>
          <a:xfrm>
            <a:off x="364636" y="833288"/>
            <a:ext cx="3020821" cy="369332"/>
          </a:xfrm>
          <a:prstGeom prst="rect">
            <a:avLst/>
          </a:prstGeom>
          <a:solidFill>
            <a:srgbClr val="9C0308"/>
          </a:solidFill>
        </p:spPr>
        <p:txBody>
          <a:bodyPr wrap="square" rtlCol="0">
            <a:spAutoFit/>
          </a:bodyPr>
          <a:lstStyle/>
          <a:p>
            <a:pPr algn="ctr"/>
            <a:r>
              <a:rPr lang="zh-CN" altLang="en-US" dirty="0" smtClean="0">
                <a:solidFill>
                  <a:schemeClr val="bg1"/>
                </a:solidFill>
              </a:rPr>
              <a:t>风险度量指标</a:t>
            </a:r>
            <a:endParaRPr lang="zh-CN" altLang="en-US" dirty="0">
              <a:solidFill>
                <a:schemeClr val="bg1"/>
              </a:solidFill>
            </a:endParaRPr>
          </a:p>
        </p:txBody>
      </p:sp>
      <p:pic>
        <p:nvPicPr>
          <p:cNvPr id="3" name="图片 2"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74333" y="1202620"/>
            <a:ext cx="6942667" cy="5061010"/>
          </a:xfrm>
          <a:prstGeom prst="rect">
            <a:avLst/>
          </a:prstGeom>
        </p:spPr>
      </p:pic>
    </p:spTree>
    <p:extLst>
      <p:ext uri="{BB962C8B-B14F-4D97-AF65-F5344CB8AC3E}">
        <p14:creationId xmlns:p14="http://schemas.microsoft.com/office/powerpoint/2010/main" val="48154187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0"/>
          <p:cNvSpPr>
            <a:spLocks noGrp="1"/>
          </p:cNvSpPr>
          <p:nvPr>
            <p:ph type="title"/>
          </p:nvPr>
        </p:nvSpPr>
        <p:spPr>
          <a:xfrm>
            <a:off x="505970" y="0"/>
            <a:ext cx="10338100" cy="1072212"/>
          </a:xfrm>
        </p:spPr>
        <p:txBody>
          <a:bodyPr>
            <a:normAutofit/>
          </a:bodyPr>
          <a:lstStyle/>
          <a:p>
            <a:r>
              <a:rPr lang="zh-CN" altLang="en-US" sz="2400" b="1" dirty="0">
                <a:latin typeface="+mj-ea"/>
                <a:ea typeface="+mj-ea"/>
              </a:rPr>
              <a:t>风险预算</a:t>
            </a:r>
          </a:p>
        </p:txBody>
      </p:sp>
      <p:sp>
        <p:nvSpPr>
          <p:cNvPr id="6" name="文本框 5"/>
          <p:cNvSpPr txBox="1"/>
          <p:nvPr/>
        </p:nvSpPr>
        <p:spPr>
          <a:xfrm>
            <a:off x="372764" y="1425502"/>
            <a:ext cx="11335127" cy="5262979"/>
          </a:xfrm>
          <a:prstGeom prst="rect">
            <a:avLst/>
          </a:prstGeom>
          <a:noFill/>
          <a:ln w="19050">
            <a:solidFill>
              <a:srgbClr val="972022"/>
            </a:solidFill>
            <a:prstDash val="sysDash"/>
          </a:ln>
        </p:spPr>
        <p:txBody>
          <a:bodyPr wrap="square" rtlCol="0">
            <a:spAutoFit/>
          </a:bodyPr>
          <a:lstStyle/>
          <a:p>
            <a:pPr lvl="1">
              <a:lnSpc>
                <a:spcPct val="150000"/>
              </a:lnSpc>
            </a:pPr>
            <a:endParaRPr lang="en-US" altLang="zh-CN" sz="1600" dirty="0"/>
          </a:p>
          <a:p>
            <a:pPr lvl="1">
              <a:lnSpc>
                <a:spcPct val="150000"/>
              </a:lnSpc>
            </a:pPr>
            <a:endParaRPr lang="en-US" altLang="zh-CN" sz="1600" dirty="0"/>
          </a:p>
          <a:p>
            <a:pPr lvl="1">
              <a:lnSpc>
                <a:spcPct val="150000"/>
              </a:lnSpc>
            </a:pPr>
            <a:endParaRPr lang="en-US" altLang="zh-CN" sz="1600" dirty="0"/>
          </a:p>
          <a:p>
            <a:pPr lvl="1">
              <a:lnSpc>
                <a:spcPct val="150000"/>
              </a:lnSpc>
            </a:pPr>
            <a:endParaRPr lang="en-US" altLang="zh-CN" sz="1600" dirty="0"/>
          </a:p>
          <a:p>
            <a:pPr lvl="1">
              <a:lnSpc>
                <a:spcPct val="150000"/>
              </a:lnSpc>
            </a:pPr>
            <a:endParaRPr lang="en-US" altLang="zh-CN" sz="1600" dirty="0"/>
          </a:p>
          <a:p>
            <a:pPr lvl="1">
              <a:lnSpc>
                <a:spcPct val="150000"/>
              </a:lnSpc>
            </a:pPr>
            <a:endParaRPr lang="en-US" altLang="zh-CN" sz="1600" dirty="0"/>
          </a:p>
          <a:p>
            <a:pPr lvl="1">
              <a:lnSpc>
                <a:spcPct val="150000"/>
              </a:lnSpc>
            </a:pPr>
            <a:endParaRPr lang="en-US" altLang="zh-CN" sz="1600" dirty="0"/>
          </a:p>
          <a:p>
            <a:pPr lvl="1">
              <a:lnSpc>
                <a:spcPct val="150000"/>
              </a:lnSpc>
            </a:pPr>
            <a:endParaRPr lang="en-US" altLang="zh-CN" sz="1600" dirty="0"/>
          </a:p>
          <a:p>
            <a:pPr lvl="1">
              <a:lnSpc>
                <a:spcPct val="150000"/>
              </a:lnSpc>
            </a:pPr>
            <a:endParaRPr lang="en-US" altLang="zh-CN" sz="1600" dirty="0"/>
          </a:p>
          <a:p>
            <a:pPr lvl="1">
              <a:lnSpc>
                <a:spcPct val="150000"/>
              </a:lnSpc>
            </a:pPr>
            <a:endParaRPr lang="en-US" altLang="zh-CN" sz="1600" dirty="0"/>
          </a:p>
          <a:p>
            <a:pPr marL="742950" lvl="1" indent="-285750">
              <a:lnSpc>
                <a:spcPct val="150000"/>
              </a:lnSpc>
              <a:buFont typeface="Arial" panose="020B0604020202020204" pitchFamily="34" charset="0"/>
              <a:buChar char="•"/>
            </a:pPr>
            <a:endParaRPr lang="en-US" altLang="zh-CN" sz="1600" dirty="0"/>
          </a:p>
          <a:p>
            <a:pPr marL="742950" lvl="1" indent="-285750">
              <a:lnSpc>
                <a:spcPct val="150000"/>
              </a:lnSpc>
              <a:buFont typeface="Arial" panose="020B0604020202020204" pitchFamily="34" charset="0"/>
              <a:buChar char="•"/>
            </a:pPr>
            <a:endParaRPr lang="en-US" altLang="zh-CN" sz="1600" dirty="0"/>
          </a:p>
          <a:p>
            <a:pPr marL="742950" lvl="1" indent="-285750">
              <a:lnSpc>
                <a:spcPct val="150000"/>
              </a:lnSpc>
              <a:buFont typeface="Arial" panose="020B0604020202020204" pitchFamily="34" charset="0"/>
              <a:buChar char="•"/>
            </a:pPr>
            <a:endParaRPr lang="en-US" altLang="zh-CN" sz="1600" dirty="0"/>
          </a:p>
          <a:p>
            <a:pPr marL="742950" lvl="1" indent="-285750">
              <a:lnSpc>
                <a:spcPct val="150000"/>
              </a:lnSpc>
              <a:buFont typeface="Arial" panose="020B0604020202020204" pitchFamily="34" charset="0"/>
              <a:buChar char="•"/>
            </a:pPr>
            <a:endParaRPr lang="en-US" altLang="zh-CN" sz="1600" dirty="0"/>
          </a:p>
        </p:txBody>
      </p:sp>
      <p:sp>
        <p:nvSpPr>
          <p:cNvPr id="8" name="文本框 7"/>
          <p:cNvSpPr txBox="1"/>
          <p:nvPr/>
        </p:nvSpPr>
        <p:spPr>
          <a:xfrm>
            <a:off x="372764" y="1056170"/>
            <a:ext cx="3826703" cy="369332"/>
          </a:xfrm>
          <a:prstGeom prst="rect">
            <a:avLst/>
          </a:prstGeom>
          <a:solidFill>
            <a:srgbClr val="9C0308"/>
          </a:solidFill>
        </p:spPr>
        <p:txBody>
          <a:bodyPr wrap="square" rtlCol="0">
            <a:spAutoFit/>
          </a:bodyPr>
          <a:lstStyle/>
          <a:p>
            <a:pPr algn="ctr"/>
            <a:r>
              <a:rPr lang="zh-CN" altLang="en-US" dirty="0">
                <a:solidFill>
                  <a:schemeClr val="bg1"/>
                </a:solidFill>
              </a:rPr>
              <a:t>风险预算在战略资产配置中的应用</a:t>
            </a:r>
          </a:p>
        </p:txBody>
      </p:sp>
      <p:pic>
        <p:nvPicPr>
          <p:cNvPr id="4" name="图片 3"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7913" y="1697500"/>
            <a:ext cx="9535278" cy="4313833"/>
          </a:xfrm>
          <a:prstGeom prst="rect">
            <a:avLst/>
          </a:prstGeom>
        </p:spPr>
      </p:pic>
    </p:spTree>
    <p:extLst>
      <p:ext uri="{BB962C8B-B14F-4D97-AF65-F5344CB8AC3E}">
        <p14:creationId xmlns:p14="http://schemas.microsoft.com/office/powerpoint/2010/main" val="412707846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0"/>
          <p:cNvSpPr>
            <a:spLocks noGrp="1"/>
          </p:cNvSpPr>
          <p:nvPr>
            <p:ph type="title"/>
          </p:nvPr>
        </p:nvSpPr>
        <p:spPr>
          <a:xfrm>
            <a:off x="505970" y="0"/>
            <a:ext cx="10338100" cy="1072212"/>
          </a:xfrm>
        </p:spPr>
        <p:txBody>
          <a:bodyPr>
            <a:normAutofit/>
          </a:bodyPr>
          <a:lstStyle/>
          <a:p>
            <a:r>
              <a:rPr lang="zh-CN" altLang="en-US" sz="2400" b="1" dirty="0">
                <a:latin typeface="+mj-ea"/>
                <a:ea typeface="+mj-ea"/>
              </a:rPr>
              <a:t>风险预算</a:t>
            </a:r>
          </a:p>
        </p:txBody>
      </p:sp>
      <p:sp>
        <p:nvSpPr>
          <p:cNvPr id="6" name="文本框 5"/>
          <p:cNvSpPr txBox="1"/>
          <p:nvPr/>
        </p:nvSpPr>
        <p:spPr>
          <a:xfrm>
            <a:off x="372764" y="1425502"/>
            <a:ext cx="11335127" cy="5262979"/>
          </a:xfrm>
          <a:prstGeom prst="rect">
            <a:avLst/>
          </a:prstGeom>
          <a:noFill/>
          <a:ln w="19050">
            <a:solidFill>
              <a:srgbClr val="972022"/>
            </a:solidFill>
            <a:prstDash val="sysDash"/>
          </a:ln>
        </p:spPr>
        <p:txBody>
          <a:bodyPr wrap="square" rtlCol="0">
            <a:spAutoFit/>
          </a:bodyPr>
          <a:lstStyle/>
          <a:p>
            <a:pPr lvl="1">
              <a:lnSpc>
                <a:spcPct val="150000"/>
              </a:lnSpc>
            </a:pPr>
            <a:endParaRPr lang="en-US" altLang="zh-CN" sz="1600" dirty="0"/>
          </a:p>
          <a:p>
            <a:pPr lvl="1">
              <a:lnSpc>
                <a:spcPct val="150000"/>
              </a:lnSpc>
            </a:pPr>
            <a:endParaRPr lang="en-US" altLang="zh-CN" sz="1600" dirty="0"/>
          </a:p>
          <a:p>
            <a:pPr lvl="1">
              <a:lnSpc>
                <a:spcPct val="150000"/>
              </a:lnSpc>
            </a:pPr>
            <a:endParaRPr lang="en-US" altLang="zh-CN" sz="1600" dirty="0"/>
          </a:p>
          <a:p>
            <a:pPr lvl="1">
              <a:lnSpc>
                <a:spcPct val="150000"/>
              </a:lnSpc>
            </a:pPr>
            <a:endParaRPr lang="en-US" altLang="zh-CN" sz="1600" dirty="0"/>
          </a:p>
          <a:p>
            <a:pPr lvl="1">
              <a:lnSpc>
                <a:spcPct val="150000"/>
              </a:lnSpc>
            </a:pPr>
            <a:endParaRPr lang="en-US" altLang="zh-CN" sz="1600" dirty="0"/>
          </a:p>
          <a:p>
            <a:pPr lvl="1">
              <a:lnSpc>
                <a:spcPct val="150000"/>
              </a:lnSpc>
            </a:pPr>
            <a:endParaRPr lang="en-US" altLang="zh-CN" sz="1600" dirty="0"/>
          </a:p>
          <a:p>
            <a:pPr lvl="1">
              <a:lnSpc>
                <a:spcPct val="150000"/>
              </a:lnSpc>
            </a:pPr>
            <a:endParaRPr lang="en-US" altLang="zh-CN" sz="1600" dirty="0"/>
          </a:p>
          <a:p>
            <a:pPr lvl="1">
              <a:lnSpc>
                <a:spcPct val="150000"/>
              </a:lnSpc>
            </a:pPr>
            <a:endParaRPr lang="en-US" altLang="zh-CN" sz="1600" dirty="0"/>
          </a:p>
          <a:p>
            <a:pPr lvl="1">
              <a:lnSpc>
                <a:spcPct val="150000"/>
              </a:lnSpc>
            </a:pPr>
            <a:endParaRPr lang="en-US" altLang="zh-CN" sz="1600" dirty="0"/>
          </a:p>
          <a:p>
            <a:pPr lvl="1">
              <a:lnSpc>
                <a:spcPct val="150000"/>
              </a:lnSpc>
            </a:pPr>
            <a:endParaRPr lang="en-US" altLang="zh-CN" sz="1600" dirty="0"/>
          </a:p>
          <a:p>
            <a:pPr marL="742950" lvl="1" indent="-285750">
              <a:lnSpc>
                <a:spcPct val="150000"/>
              </a:lnSpc>
              <a:buFont typeface="Arial" panose="020B0604020202020204" pitchFamily="34" charset="0"/>
              <a:buChar char="•"/>
            </a:pPr>
            <a:endParaRPr lang="en-US" altLang="zh-CN" sz="1600" dirty="0"/>
          </a:p>
          <a:p>
            <a:pPr marL="742950" lvl="1" indent="-285750">
              <a:lnSpc>
                <a:spcPct val="150000"/>
              </a:lnSpc>
              <a:buFont typeface="Arial" panose="020B0604020202020204" pitchFamily="34" charset="0"/>
              <a:buChar char="•"/>
            </a:pPr>
            <a:endParaRPr lang="en-US" altLang="zh-CN" sz="1600" dirty="0"/>
          </a:p>
          <a:p>
            <a:pPr marL="742950" lvl="1" indent="-285750">
              <a:lnSpc>
                <a:spcPct val="150000"/>
              </a:lnSpc>
              <a:buFont typeface="Arial" panose="020B0604020202020204" pitchFamily="34" charset="0"/>
              <a:buChar char="•"/>
            </a:pPr>
            <a:endParaRPr lang="en-US" altLang="zh-CN" sz="1600" dirty="0"/>
          </a:p>
          <a:p>
            <a:pPr marL="742950" lvl="1" indent="-285750">
              <a:lnSpc>
                <a:spcPct val="150000"/>
              </a:lnSpc>
              <a:buFont typeface="Arial" panose="020B0604020202020204" pitchFamily="34" charset="0"/>
              <a:buChar char="•"/>
            </a:pPr>
            <a:endParaRPr lang="en-US" altLang="zh-CN" sz="1600" dirty="0"/>
          </a:p>
        </p:txBody>
      </p:sp>
      <p:sp>
        <p:nvSpPr>
          <p:cNvPr id="8" name="文本框 7"/>
          <p:cNvSpPr txBox="1"/>
          <p:nvPr/>
        </p:nvSpPr>
        <p:spPr>
          <a:xfrm>
            <a:off x="372764" y="1056170"/>
            <a:ext cx="3826703" cy="369332"/>
          </a:xfrm>
          <a:prstGeom prst="rect">
            <a:avLst/>
          </a:prstGeom>
          <a:solidFill>
            <a:srgbClr val="9C0308"/>
          </a:solidFill>
        </p:spPr>
        <p:txBody>
          <a:bodyPr wrap="square" rtlCol="0">
            <a:spAutoFit/>
          </a:bodyPr>
          <a:lstStyle/>
          <a:p>
            <a:pPr algn="ctr"/>
            <a:r>
              <a:rPr lang="zh-CN" altLang="en-US" dirty="0">
                <a:solidFill>
                  <a:schemeClr val="bg1"/>
                </a:solidFill>
              </a:rPr>
              <a:t>风险预算在战略资产配置中的应用</a:t>
            </a:r>
          </a:p>
        </p:txBody>
      </p:sp>
      <p:pic>
        <p:nvPicPr>
          <p:cNvPr id="3" name="图片 2"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2781" y="1893297"/>
            <a:ext cx="9930314" cy="3914835"/>
          </a:xfrm>
          <a:prstGeom prst="rect">
            <a:avLst/>
          </a:prstGeom>
        </p:spPr>
      </p:pic>
    </p:spTree>
    <p:extLst>
      <p:ext uri="{BB962C8B-B14F-4D97-AF65-F5344CB8AC3E}">
        <p14:creationId xmlns:p14="http://schemas.microsoft.com/office/powerpoint/2010/main" val="30065276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9F941637-4F36-491F-9BF4-D357F162F2C7}"/>
              </a:ext>
            </a:extLst>
          </p:cNvPr>
          <p:cNvSpPr>
            <a:spLocks noGrp="1"/>
          </p:cNvSpPr>
          <p:nvPr>
            <p:ph type="title"/>
          </p:nvPr>
        </p:nvSpPr>
        <p:spPr>
          <a:xfrm>
            <a:off x="493130" y="232293"/>
            <a:ext cx="8189954" cy="599684"/>
          </a:xfrm>
        </p:spPr>
        <p:txBody>
          <a:bodyPr>
            <a:normAutofit/>
          </a:bodyPr>
          <a:lstStyle/>
          <a:p>
            <a:r>
              <a:rPr lang="zh-CN" altLang="en-US" sz="2400" b="1" dirty="0">
                <a:solidFill>
                  <a:srgbClr val="000000"/>
                </a:solidFill>
                <a:latin typeface="CMBX12"/>
              </a:rPr>
              <a:t>模型逻辑框架</a:t>
            </a:r>
            <a:endParaRPr lang="zh-CN" altLang="en-US" sz="3600" dirty="0"/>
          </a:p>
        </p:txBody>
      </p:sp>
      <p:sp>
        <p:nvSpPr>
          <p:cNvPr id="3" name="灯片编号占位符 2">
            <a:extLst>
              <a:ext uri="{FF2B5EF4-FFF2-40B4-BE49-F238E27FC236}">
                <a16:creationId xmlns:a16="http://schemas.microsoft.com/office/drawing/2014/main" xmlns="" id="{90FDA2AC-0468-4DDD-9D48-8F6BD2554DA5}"/>
              </a:ext>
            </a:extLst>
          </p:cNvPr>
          <p:cNvSpPr>
            <a:spLocks noGrp="1"/>
          </p:cNvSpPr>
          <p:nvPr>
            <p:ph type="sldNum" sz="quarter" idx="12"/>
          </p:nvPr>
        </p:nvSpPr>
        <p:spPr/>
        <p:txBody>
          <a:bodyPr/>
          <a:lstStyle/>
          <a:p>
            <a:fld id="{1827CD8D-0C45-4313-8514-3276C2338651}" type="slidenum">
              <a:rPr lang="zh-CN" altLang="en-US" smtClean="0"/>
              <a:pPr/>
              <a:t>4</a:t>
            </a:fld>
            <a:endParaRPr lang="zh-CN" altLang="en-US" dirty="0"/>
          </a:p>
        </p:txBody>
      </p:sp>
      <p:grpSp>
        <p:nvGrpSpPr>
          <p:cNvPr id="10" name="组合 9">
            <a:extLst>
              <a:ext uri="{FF2B5EF4-FFF2-40B4-BE49-F238E27FC236}">
                <a16:creationId xmlns:a16="http://schemas.microsoft.com/office/drawing/2014/main" xmlns="" id="{52AB7225-5B40-4CC9-A781-23C76BDFD719}"/>
              </a:ext>
            </a:extLst>
          </p:cNvPr>
          <p:cNvGrpSpPr/>
          <p:nvPr/>
        </p:nvGrpSpPr>
        <p:grpSpPr>
          <a:xfrm>
            <a:off x="2203449" y="796450"/>
            <a:ext cx="7573344" cy="5921944"/>
            <a:chOff x="2213074" y="878249"/>
            <a:chExt cx="7573344" cy="5921944"/>
          </a:xfrm>
        </p:grpSpPr>
        <p:grpSp>
          <p:nvGrpSpPr>
            <p:cNvPr id="13" name="组合 12">
              <a:extLst>
                <a:ext uri="{FF2B5EF4-FFF2-40B4-BE49-F238E27FC236}">
                  <a16:creationId xmlns:a16="http://schemas.microsoft.com/office/drawing/2014/main" xmlns="" id="{22422A96-7CA6-4600-AD82-1E1142802C11}"/>
                </a:ext>
              </a:extLst>
            </p:cNvPr>
            <p:cNvGrpSpPr/>
            <p:nvPr/>
          </p:nvGrpSpPr>
          <p:grpSpPr>
            <a:xfrm>
              <a:off x="2213074" y="878249"/>
              <a:ext cx="7573344" cy="5921944"/>
              <a:chOff x="2273300" y="279093"/>
              <a:chExt cx="7645400" cy="6439301"/>
            </a:xfrm>
          </p:grpSpPr>
          <p:pic>
            <p:nvPicPr>
              <p:cNvPr id="14" name="Picture 2" descr="preview">
                <a:extLst>
                  <a:ext uri="{FF2B5EF4-FFF2-40B4-BE49-F238E27FC236}">
                    <a16:creationId xmlns:a16="http://schemas.microsoft.com/office/drawing/2014/main" xmlns="" id="{3838ECE8-5FA6-4CEE-9460-1CCDFC890AE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6105"/>
              <a:stretch/>
            </p:blipFill>
            <p:spPr bwMode="auto">
              <a:xfrm>
                <a:off x="2273300" y="279093"/>
                <a:ext cx="7645400" cy="6439301"/>
              </a:xfrm>
              <a:prstGeom prst="rect">
                <a:avLst/>
              </a:prstGeom>
              <a:noFill/>
              <a:extLst>
                <a:ext uri="{909E8E84-426E-40DD-AFC4-6F175D3DCCD1}">
                  <a14:hiddenFill xmlns:a14="http://schemas.microsoft.com/office/drawing/2010/main">
                    <a:solidFill>
                      <a:srgbClr val="FFFFFF"/>
                    </a:solidFill>
                  </a14:hiddenFill>
                </a:ext>
              </a:extLst>
            </p:spPr>
          </p:pic>
          <p:sp>
            <p:nvSpPr>
              <p:cNvPr id="16" name="文本框 15">
                <a:extLst>
                  <a:ext uri="{FF2B5EF4-FFF2-40B4-BE49-F238E27FC236}">
                    <a16:creationId xmlns:a16="http://schemas.microsoft.com/office/drawing/2014/main" xmlns="" id="{073DA9BF-9377-472B-A71A-496AD54DE645}"/>
                  </a:ext>
                </a:extLst>
              </p:cNvPr>
              <p:cNvSpPr txBox="1"/>
              <p:nvPr/>
            </p:nvSpPr>
            <p:spPr>
              <a:xfrm>
                <a:off x="2273300" y="377752"/>
                <a:ext cx="4348880" cy="3647975"/>
              </a:xfrm>
              <a:prstGeom prst="rect">
                <a:avLst/>
              </a:prstGeom>
              <a:noFill/>
              <a:ln w="19050">
                <a:solidFill>
                  <a:srgbClr val="972022"/>
                </a:solidFill>
                <a:prstDash val="sysDash"/>
              </a:ln>
            </p:spPr>
            <p:txBody>
              <a:bodyPr wrap="square" rtlCol="0">
                <a:spAutoFit/>
              </a:bodyPr>
              <a:lstStyle/>
              <a:p>
                <a:endParaRPr lang="en-US" altLang="zh-CN" sz="2000" dirty="0">
                  <a:solidFill>
                    <a:srgbClr val="4D4D4D"/>
                  </a:solidFill>
                  <a:latin typeface="-apple-system"/>
                </a:endParaRPr>
              </a:p>
            </p:txBody>
          </p:sp>
          <p:sp>
            <p:nvSpPr>
              <p:cNvPr id="18" name="文本框 17">
                <a:extLst>
                  <a:ext uri="{FF2B5EF4-FFF2-40B4-BE49-F238E27FC236}">
                    <a16:creationId xmlns:a16="http://schemas.microsoft.com/office/drawing/2014/main" xmlns="" id="{E672EFE9-7237-468D-9B20-0A7D4F739615}"/>
                  </a:ext>
                </a:extLst>
              </p:cNvPr>
              <p:cNvSpPr txBox="1"/>
              <p:nvPr/>
            </p:nvSpPr>
            <p:spPr>
              <a:xfrm>
                <a:off x="6914144" y="377752"/>
                <a:ext cx="2951748" cy="3647975"/>
              </a:xfrm>
              <a:prstGeom prst="rect">
                <a:avLst/>
              </a:prstGeom>
              <a:noFill/>
              <a:ln w="19050">
                <a:solidFill>
                  <a:srgbClr val="972022"/>
                </a:solidFill>
                <a:prstDash val="sysDash"/>
              </a:ln>
            </p:spPr>
            <p:txBody>
              <a:bodyPr wrap="square" rtlCol="0">
                <a:spAutoFit/>
              </a:bodyPr>
              <a:lstStyle/>
              <a:p>
                <a:endParaRPr lang="en-US" altLang="zh-CN" sz="2000" dirty="0">
                  <a:solidFill>
                    <a:srgbClr val="4D4D4D"/>
                  </a:solidFill>
                  <a:latin typeface="-apple-system"/>
                </a:endParaRPr>
              </a:p>
            </p:txBody>
          </p:sp>
          <p:sp>
            <p:nvSpPr>
              <p:cNvPr id="19" name="文本框 18">
                <a:extLst>
                  <a:ext uri="{FF2B5EF4-FFF2-40B4-BE49-F238E27FC236}">
                    <a16:creationId xmlns:a16="http://schemas.microsoft.com/office/drawing/2014/main" xmlns="" id="{803D189A-8F25-4545-8B6F-75DD08C3DA52}"/>
                  </a:ext>
                </a:extLst>
              </p:cNvPr>
              <p:cNvSpPr txBox="1"/>
              <p:nvPr/>
            </p:nvSpPr>
            <p:spPr>
              <a:xfrm>
                <a:off x="2487071" y="3457314"/>
                <a:ext cx="821563" cy="401598"/>
              </a:xfrm>
              <a:prstGeom prst="rect">
                <a:avLst/>
              </a:prstGeom>
              <a:noFill/>
            </p:spPr>
            <p:txBody>
              <a:bodyPr wrap="square">
                <a:spAutoFit/>
              </a:bodyPr>
              <a:lstStyle/>
              <a:p>
                <a:r>
                  <a:rPr lang="zh-CN" altLang="en-US" sz="1800" b="1" i="0" dirty="0">
                    <a:solidFill>
                      <a:srgbClr val="9C0308"/>
                    </a:solidFill>
                    <a:effectLst/>
                    <a:latin typeface="微软雅黑" panose="020B0503020204020204" pitchFamily="34" charset="-122"/>
                    <a:ea typeface="微软雅黑" panose="020B0503020204020204" pitchFamily="34" charset="-122"/>
                  </a:rPr>
                  <a:t>先验</a:t>
                </a:r>
                <a:r>
                  <a:rPr lang="en-US" altLang="zh-CN" sz="1800" b="1" i="0" dirty="0">
                    <a:solidFill>
                      <a:srgbClr val="9C0308"/>
                    </a:solidFill>
                    <a:effectLst/>
                    <a:latin typeface="微软雅黑" panose="020B0503020204020204" pitchFamily="34" charset="-122"/>
                    <a:ea typeface="微软雅黑" panose="020B0503020204020204" pitchFamily="34" charset="-122"/>
                  </a:rPr>
                  <a:t>A</a:t>
                </a:r>
                <a:endParaRPr lang="zh-CN" altLang="en-US" b="1" dirty="0">
                  <a:solidFill>
                    <a:srgbClr val="9C0308"/>
                  </a:solidFill>
                  <a:latin typeface="微软雅黑" panose="020B0503020204020204" pitchFamily="34" charset="-122"/>
                  <a:ea typeface="微软雅黑" panose="020B0503020204020204" pitchFamily="34" charset="-122"/>
                </a:endParaRPr>
              </a:p>
            </p:txBody>
          </p:sp>
          <p:sp>
            <p:nvSpPr>
              <p:cNvPr id="20" name="文本框 19">
                <a:extLst>
                  <a:ext uri="{FF2B5EF4-FFF2-40B4-BE49-F238E27FC236}">
                    <a16:creationId xmlns:a16="http://schemas.microsoft.com/office/drawing/2014/main" xmlns="" id="{7ACD05C8-7EB7-45AD-81C8-F586179FFE98}"/>
                  </a:ext>
                </a:extLst>
              </p:cNvPr>
              <p:cNvSpPr txBox="1"/>
              <p:nvPr/>
            </p:nvSpPr>
            <p:spPr>
              <a:xfrm>
                <a:off x="7161920" y="3457314"/>
                <a:ext cx="889620" cy="401598"/>
              </a:xfrm>
              <a:prstGeom prst="rect">
                <a:avLst/>
              </a:prstGeom>
              <a:noFill/>
            </p:spPr>
            <p:txBody>
              <a:bodyPr wrap="square">
                <a:spAutoFit/>
              </a:bodyPr>
              <a:lstStyle/>
              <a:p>
                <a:r>
                  <a:rPr lang="zh-CN" altLang="en-US" sz="1800" b="1" i="0" dirty="0">
                    <a:solidFill>
                      <a:srgbClr val="9C0308"/>
                    </a:solidFill>
                    <a:effectLst/>
                    <a:latin typeface="微软雅黑" panose="020B0503020204020204" pitchFamily="34" charset="-122"/>
                    <a:ea typeface="微软雅黑" panose="020B0503020204020204" pitchFamily="34" charset="-122"/>
                  </a:rPr>
                  <a:t>主观</a:t>
                </a:r>
                <a:r>
                  <a:rPr lang="en-US" altLang="zh-CN" sz="1800" b="1" i="0" dirty="0">
                    <a:solidFill>
                      <a:srgbClr val="9C0308"/>
                    </a:solidFill>
                    <a:effectLst/>
                    <a:latin typeface="微软雅黑" panose="020B0503020204020204" pitchFamily="34" charset="-122"/>
                    <a:ea typeface="微软雅黑" panose="020B0503020204020204" pitchFamily="34" charset="-122"/>
                  </a:rPr>
                  <a:t>B</a:t>
                </a:r>
                <a:endParaRPr lang="zh-CN" altLang="en-US" b="1" dirty="0">
                  <a:solidFill>
                    <a:srgbClr val="9C0308"/>
                  </a:solidFill>
                  <a:latin typeface="微软雅黑" panose="020B0503020204020204" pitchFamily="34" charset="-122"/>
                  <a:ea typeface="微软雅黑" panose="020B0503020204020204" pitchFamily="34" charset="-122"/>
                </a:endParaRPr>
              </a:p>
            </p:txBody>
          </p:sp>
        </p:grpSp>
        <p:sp>
          <p:nvSpPr>
            <p:cNvPr id="9" name="矩形 8">
              <a:extLst>
                <a:ext uri="{FF2B5EF4-FFF2-40B4-BE49-F238E27FC236}">
                  <a16:creationId xmlns:a16="http://schemas.microsoft.com/office/drawing/2014/main" xmlns="" id="{ABFA5BD9-6EE1-4F5C-9103-84B5C593EA01}"/>
                </a:ext>
              </a:extLst>
            </p:cNvPr>
            <p:cNvSpPr/>
            <p:nvPr/>
          </p:nvSpPr>
          <p:spPr>
            <a:xfrm>
              <a:off x="4690335" y="4537868"/>
              <a:ext cx="3080084" cy="20483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3" name="Picture 2" descr="preview">
              <a:extLst>
                <a:ext uri="{FF2B5EF4-FFF2-40B4-BE49-F238E27FC236}">
                  <a16:creationId xmlns:a16="http://schemas.microsoft.com/office/drawing/2014/main" xmlns="" id="{016889CF-0F7C-4750-A8DF-AF18FA5B643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6146" t="58146" r="29835" b="10214"/>
            <a:stretch/>
          </p:blipFill>
          <p:spPr bwMode="auto">
            <a:xfrm>
              <a:off x="5693251" y="4667248"/>
              <a:ext cx="2576363" cy="1995584"/>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2" name="文本框 21">
                  <a:extLst>
                    <a:ext uri="{FF2B5EF4-FFF2-40B4-BE49-F238E27FC236}">
                      <a16:creationId xmlns:a16="http://schemas.microsoft.com/office/drawing/2014/main" xmlns="" id="{2A2CB94D-0E5E-43E6-9805-7F7DD6061E59}"/>
                    </a:ext>
                  </a:extLst>
                </p:cNvPr>
                <p:cNvSpPr txBox="1"/>
                <p:nvPr/>
              </p:nvSpPr>
              <p:spPr>
                <a:xfrm>
                  <a:off x="3774652" y="5206422"/>
                  <a:ext cx="2591084" cy="60503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1600" b="1" i="0" smtClean="0">
                            <a:solidFill>
                              <a:schemeClr val="tx1"/>
                            </a:solidFill>
                            <a:effectLst/>
                            <a:latin typeface="Cambria Math" panose="02040503050406030204" pitchFamily="18" charset="0"/>
                            <a:ea typeface="微软雅黑" panose="020B0503020204020204" pitchFamily="34" charset="-122"/>
                          </a:rPr>
                          <m:t>𝐏</m:t>
                        </m:r>
                        <m:d>
                          <m:dPr>
                            <m:ctrlPr>
                              <a:rPr lang="en-US" altLang="zh-CN" sz="1600" b="1" i="1" smtClean="0">
                                <a:solidFill>
                                  <a:schemeClr val="tx1"/>
                                </a:solidFill>
                                <a:effectLst/>
                                <a:latin typeface="Cambria Math" panose="02040503050406030204" pitchFamily="18" charset="0"/>
                                <a:ea typeface="微软雅黑" panose="020B0503020204020204" pitchFamily="34" charset="-122"/>
                              </a:rPr>
                            </m:ctrlPr>
                          </m:dPr>
                          <m:e>
                            <m:r>
                              <a:rPr lang="en-US" altLang="zh-CN" sz="1600" b="1" i="0" smtClean="0">
                                <a:solidFill>
                                  <a:schemeClr val="tx1"/>
                                </a:solidFill>
                                <a:effectLst/>
                                <a:latin typeface="Cambria Math" panose="02040503050406030204" pitchFamily="18" charset="0"/>
                                <a:ea typeface="微软雅黑" panose="020B0503020204020204" pitchFamily="34" charset="-122"/>
                              </a:rPr>
                              <m:t>𝐀</m:t>
                            </m:r>
                          </m:e>
                          <m:e>
                            <m:r>
                              <a:rPr lang="en-US" altLang="zh-CN" sz="1600" b="1" i="0" smtClean="0">
                                <a:solidFill>
                                  <a:schemeClr val="tx1"/>
                                </a:solidFill>
                                <a:effectLst/>
                                <a:latin typeface="Cambria Math" panose="02040503050406030204" pitchFamily="18" charset="0"/>
                                <a:ea typeface="微软雅黑" panose="020B0503020204020204" pitchFamily="34" charset="-122"/>
                              </a:rPr>
                              <m:t>𝐁</m:t>
                            </m:r>
                          </m:e>
                        </m:d>
                        <m:r>
                          <a:rPr lang="en-US" altLang="zh-CN" sz="1600" b="1" i="0" smtClean="0">
                            <a:solidFill>
                              <a:schemeClr val="tx1"/>
                            </a:solidFill>
                            <a:effectLst/>
                            <a:latin typeface="Cambria Math" panose="02040503050406030204" pitchFamily="18" charset="0"/>
                            <a:ea typeface="微软雅黑" panose="020B0503020204020204" pitchFamily="34" charset="-122"/>
                          </a:rPr>
                          <m:t>=</m:t>
                        </m:r>
                        <m:f>
                          <m:fPr>
                            <m:ctrlPr>
                              <a:rPr lang="en-US" altLang="zh-CN" sz="1600" b="1" i="1" smtClean="0">
                                <a:solidFill>
                                  <a:schemeClr val="tx1"/>
                                </a:solidFill>
                                <a:effectLst/>
                                <a:latin typeface="Cambria Math" panose="02040503050406030204" pitchFamily="18" charset="0"/>
                                <a:ea typeface="微软雅黑" panose="020B0503020204020204" pitchFamily="34" charset="-122"/>
                              </a:rPr>
                            </m:ctrlPr>
                          </m:fPr>
                          <m:num>
                            <m:r>
                              <a:rPr lang="en-US" altLang="zh-CN" sz="1600" b="1" i="1" smtClean="0">
                                <a:solidFill>
                                  <a:schemeClr val="tx1"/>
                                </a:solidFill>
                                <a:effectLst/>
                                <a:latin typeface="Cambria Math" panose="02040503050406030204" pitchFamily="18" charset="0"/>
                                <a:ea typeface="微软雅黑" panose="020B0503020204020204" pitchFamily="34" charset="-122"/>
                              </a:rPr>
                              <m:t>𝑷</m:t>
                            </m:r>
                            <m:r>
                              <a:rPr lang="en-US" altLang="zh-CN" sz="1600" b="1" i="1" smtClean="0">
                                <a:solidFill>
                                  <a:schemeClr val="tx1"/>
                                </a:solidFill>
                                <a:effectLst/>
                                <a:latin typeface="Cambria Math" panose="02040503050406030204" pitchFamily="18" charset="0"/>
                                <a:ea typeface="微软雅黑" panose="020B0503020204020204" pitchFamily="34" charset="-122"/>
                              </a:rPr>
                              <m:t>(</m:t>
                            </m:r>
                            <m:r>
                              <a:rPr lang="en-US" altLang="zh-CN" sz="1600" b="1" i="1" smtClean="0">
                                <a:solidFill>
                                  <a:schemeClr val="tx1"/>
                                </a:solidFill>
                                <a:effectLst/>
                                <a:latin typeface="Cambria Math" panose="02040503050406030204" pitchFamily="18" charset="0"/>
                                <a:ea typeface="微软雅黑" panose="020B0503020204020204" pitchFamily="34" charset="-122"/>
                              </a:rPr>
                              <m:t>𝑩</m:t>
                            </m:r>
                            <m:r>
                              <a:rPr lang="en-US" altLang="zh-CN" sz="1600" b="1" i="1" smtClean="0">
                                <a:solidFill>
                                  <a:schemeClr val="tx1"/>
                                </a:solidFill>
                                <a:effectLst/>
                                <a:latin typeface="Cambria Math" panose="02040503050406030204" pitchFamily="18" charset="0"/>
                                <a:ea typeface="微软雅黑" panose="020B0503020204020204" pitchFamily="34" charset="-122"/>
                              </a:rPr>
                              <m:t>|</m:t>
                            </m:r>
                            <m:r>
                              <a:rPr lang="en-US" altLang="zh-CN" sz="1600" b="1" i="1" smtClean="0">
                                <a:solidFill>
                                  <a:schemeClr val="tx1"/>
                                </a:solidFill>
                                <a:effectLst/>
                                <a:latin typeface="Cambria Math" panose="02040503050406030204" pitchFamily="18" charset="0"/>
                                <a:ea typeface="微软雅黑" panose="020B0503020204020204" pitchFamily="34" charset="-122"/>
                              </a:rPr>
                              <m:t>𝑨</m:t>
                            </m:r>
                            <m:r>
                              <a:rPr lang="en-US" altLang="zh-CN" sz="1600" b="1" i="1" smtClean="0">
                                <a:solidFill>
                                  <a:schemeClr val="tx1"/>
                                </a:solidFill>
                                <a:effectLst/>
                                <a:latin typeface="Cambria Math" panose="02040503050406030204" pitchFamily="18" charset="0"/>
                                <a:ea typeface="微软雅黑" panose="020B0503020204020204" pitchFamily="34" charset="-122"/>
                              </a:rPr>
                              <m:t>)</m:t>
                            </m:r>
                            <m:r>
                              <a:rPr lang="en-US" altLang="zh-CN" sz="1600" b="1" i="1" smtClean="0">
                                <a:solidFill>
                                  <a:schemeClr val="tx1"/>
                                </a:solidFill>
                                <a:effectLst/>
                                <a:latin typeface="Cambria Math" panose="02040503050406030204" pitchFamily="18" charset="0"/>
                                <a:ea typeface="微软雅黑" panose="020B0503020204020204" pitchFamily="34" charset="-122"/>
                              </a:rPr>
                              <m:t>𝑷</m:t>
                            </m:r>
                            <m:r>
                              <a:rPr lang="en-US" altLang="zh-CN" sz="1600" b="1" i="1" smtClean="0">
                                <a:solidFill>
                                  <a:schemeClr val="tx1"/>
                                </a:solidFill>
                                <a:effectLst/>
                                <a:latin typeface="Cambria Math" panose="02040503050406030204" pitchFamily="18" charset="0"/>
                                <a:ea typeface="微软雅黑" panose="020B0503020204020204" pitchFamily="34" charset="-122"/>
                              </a:rPr>
                              <m:t>(</m:t>
                            </m:r>
                            <m:r>
                              <a:rPr lang="en-US" altLang="zh-CN" sz="1600" b="1" i="1" smtClean="0">
                                <a:solidFill>
                                  <a:schemeClr val="tx1"/>
                                </a:solidFill>
                                <a:effectLst/>
                                <a:latin typeface="Cambria Math" panose="02040503050406030204" pitchFamily="18" charset="0"/>
                                <a:ea typeface="微软雅黑" panose="020B0503020204020204" pitchFamily="34" charset="-122"/>
                              </a:rPr>
                              <m:t>𝑨</m:t>
                            </m:r>
                            <m:r>
                              <a:rPr lang="en-US" altLang="zh-CN" sz="1600" b="1" i="1" smtClean="0">
                                <a:solidFill>
                                  <a:schemeClr val="tx1"/>
                                </a:solidFill>
                                <a:effectLst/>
                                <a:latin typeface="Cambria Math" panose="02040503050406030204" pitchFamily="18" charset="0"/>
                                <a:ea typeface="微软雅黑" panose="020B0503020204020204" pitchFamily="34" charset="-122"/>
                              </a:rPr>
                              <m:t>)</m:t>
                            </m:r>
                          </m:num>
                          <m:den>
                            <m:r>
                              <a:rPr lang="en-US" altLang="zh-CN" sz="1600" b="1" i="1" smtClean="0">
                                <a:solidFill>
                                  <a:schemeClr val="tx1"/>
                                </a:solidFill>
                                <a:effectLst/>
                                <a:latin typeface="Cambria Math" panose="02040503050406030204" pitchFamily="18" charset="0"/>
                                <a:ea typeface="微软雅黑" panose="020B0503020204020204" pitchFamily="34" charset="-122"/>
                              </a:rPr>
                              <m:t>𝑷</m:t>
                            </m:r>
                            <m:r>
                              <a:rPr lang="en-US" altLang="zh-CN" sz="1600" b="1" i="1" smtClean="0">
                                <a:solidFill>
                                  <a:schemeClr val="tx1"/>
                                </a:solidFill>
                                <a:effectLst/>
                                <a:latin typeface="Cambria Math" panose="02040503050406030204" pitchFamily="18" charset="0"/>
                                <a:ea typeface="微软雅黑" panose="020B0503020204020204" pitchFamily="34" charset="-122"/>
                              </a:rPr>
                              <m:t>(</m:t>
                            </m:r>
                            <m:r>
                              <a:rPr lang="en-US" altLang="zh-CN" sz="1600" b="1" i="1" smtClean="0">
                                <a:solidFill>
                                  <a:schemeClr val="tx1"/>
                                </a:solidFill>
                                <a:effectLst/>
                                <a:latin typeface="Cambria Math" panose="02040503050406030204" pitchFamily="18" charset="0"/>
                                <a:ea typeface="微软雅黑" panose="020B0503020204020204" pitchFamily="34" charset="-122"/>
                              </a:rPr>
                              <m:t>𝑩</m:t>
                            </m:r>
                            <m:r>
                              <a:rPr lang="en-US" altLang="zh-CN" sz="1600" b="1" i="1" smtClean="0">
                                <a:solidFill>
                                  <a:schemeClr val="tx1"/>
                                </a:solidFill>
                                <a:effectLst/>
                                <a:latin typeface="Cambria Math" panose="02040503050406030204" pitchFamily="18" charset="0"/>
                                <a:ea typeface="微软雅黑" panose="020B0503020204020204" pitchFamily="34" charset="-122"/>
                              </a:rPr>
                              <m:t>)</m:t>
                            </m:r>
                          </m:den>
                        </m:f>
                      </m:oMath>
                    </m:oMathPara>
                  </a14:m>
                  <a:endParaRPr lang="zh-CN" altLang="en-US" sz="1600" b="1" dirty="0">
                    <a:solidFill>
                      <a:schemeClr val="tx1"/>
                    </a:solidFill>
                    <a:latin typeface="微软雅黑" panose="020B0503020204020204" pitchFamily="34" charset="-122"/>
                    <a:ea typeface="微软雅黑" panose="020B0503020204020204" pitchFamily="34" charset="-122"/>
                  </a:endParaRPr>
                </a:p>
              </p:txBody>
            </p:sp>
          </mc:Choice>
          <mc:Fallback xmlns="">
            <p:sp>
              <p:nvSpPr>
                <p:cNvPr id="22" name="文本框 21">
                  <a:extLst>
                    <a:ext uri="{FF2B5EF4-FFF2-40B4-BE49-F238E27FC236}">
                      <a16:creationId xmlns:a16="http://schemas.microsoft.com/office/drawing/2014/main" id="{2A2CB94D-0E5E-43E6-9805-7F7DD6061E59}"/>
                    </a:ext>
                  </a:extLst>
                </p:cNvPr>
                <p:cNvSpPr txBox="1">
                  <a:spLocks noRot="1" noChangeAspect="1" noMove="1" noResize="1" noEditPoints="1" noAdjustHandles="1" noChangeArrowheads="1" noChangeShapeType="1" noTextEdit="1"/>
                </p:cNvSpPr>
                <p:nvPr/>
              </p:nvSpPr>
              <p:spPr>
                <a:xfrm>
                  <a:off x="3774652" y="5206422"/>
                  <a:ext cx="2591084" cy="605037"/>
                </a:xfrm>
                <a:prstGeom prst="rect">
                  <a:avLst/>
                </a:prstGeom>
                <a:blipFill>
                  <a:blip r:embed="rId3"/>
                  <a:stretch>
                    <a:fillRect/>
                  </a:stretch>
                </a:blipFill>
              </p:spPr>
              <p:txBody>
                <a:bodyPr/>
                <a:lstStyle/>
                <a:p>
                  <a:r>
                    <a:rPr lang="zh-CN" altLang="en-US">
                      <a:noFill/>
                    </a:rPr>
                    <a:t> </a:t>
                  </a:r>
                </a:p>
              </p:txBody>
            </p:sp>
          </mc:Fallback>
        </mc:AlternateContent>
      </p:grpSp>
      <p:sp>
        <p:nvSpPr>
          <p:cNvPr id="17" name="文本框 16">
            <a:extLst>
              <a:ext uri="{FF2B5EF4-FFF2-40B4-BE49-F238E27FC236}">
                <a16:creationId xmlns:a16="http://schemas.microsoft.com/office/drawing/2014/main" xmlns="" id="{8B9A0A2D-BEE9-48F9-841E-C1C7C0AA0DC0}"/>
              </a:ext>
            </a:extLst>
          </p:cNvPr>
          <p:cNvSpPr txBox="1"/>
          <p:nvPr/>
        </p:nvSpPr>
        <p:spPr>
          <a:xfrm>
            <a:off x="3923807" y="4736765"/>
            <a:ext cx="1353043" cy="369332"/>
          </a:xfrm>
          <a:prstGeom prst="rect">
            <a:avLst/>
          </a:prstGeom>
          <a:noFill/>
        </p:spPr>
        <p:txBody>
          <a:bodyPr wrap="square">
            <a:spAutoFit/>
          </a:bodyPr>
          <a:lstStyle/>
          <a:p>
            <a:r>
              <a:rPr lang="zh-CN" altLang="en-US" sz="1800" b="1" i="0" dirty="0">
                <a:solidFill>
                  <a:srgbClr val="9C0308"/>
                </a:solidFill>
                <a:effectLst/>
                <a:latin typeface="微软雅黑" panose="020B0503020204020204" pitchFamily="34" charset="-122"/>
                <a:ea typeface="微软雅黑" panose="020B0503020204020204" pitchFamily="34" charset="-122"/>
              </a:rPr>
              <a:t>后验</a:t>
            </a:r>
            <a:r>
              <a:rPr lang="en-US" altLang="zh-CN" b="1" dirty="0">
                <a:solidFill>
                  <a:srgbClr val="9C0308"/>
                </a:solidFill>
                <a:latin typeface="微软雅黑" panose="020B0503020204020204" pitchFamily="34" charset="-122"/>
                <a:ea typeface="微软雅黑" panose="020B0503020204020204" pitchFamily="34" charset="-122"/>
              </a:rPr>
              <a:t>P(A|B)</a:t>
            </a:r>
            <a:endParaRPr lang="zh-CN" altLang="en-US" b="1" dirty="0">
              <a:solidFill>
                <a:srgbClr val="9C0308"/>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68769261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0"/>
          <p:cNvSpPr>
            <a:spLocks noGrp="1"/>
          </p:cNvSpPr>
          <p:nvPr>
            <p:ph type="title"/>
          </p:nvPr>
        </p:nvSpPr>
        <p:spPr>
          <a:xfrm>
            <a:off x="505970" y="0"/>
            <a:ext cx="10338100" cy="1072212"/>
          </a:xfrm>
        </p:spPr>
        <p:txBody>
          <a:bodyPr>
            <a:normAutofit/>
          </a:bodyPr>
          <a:lstStyle/>
          <a:p>
            <a:r>
              <a:rPr lang="zh-CN" altLang="en-US" sz="2400" b="1" dirty="0">
                <a:latin typeface="+mj-ea"/>
                <a:ea typeface="+mj-ea"/>
              </a:rPr>
              <a:t>风险预算</a:t>
            </a:r>
          </a:p>
        </p:txBody>
      </p:sp>
      <p:sp>
        <p:nvSpPr>
          <p:cNvPr id="6" name="文本框 5"/>
          <p:cNvSpPr txBox="1"/>
          <p:nvPr/>
        </p:nvSpPr>
        <p:spPr>
          <a:xfrm>
            <a:off x="372764" y="1425502"/>
            <a:ext cx="11335127" cy="5262979"/>
          </a:xfrm>
          <a:prstGeom prst="rect">
            <a:avLst/>
          </a:prstGeom>
          <a:noFill/>
          <a:ln w="19050">
            <a:solidFill>
              <a:srgbClr val="972022"/>
            </a:solidFill>
            <a:prstDash val="sysDash"/>
          </a:ln>
        </p:spPr>
        <p:txBody>
          <a:bodyPr wrap="square" rtlCol="0">
            <a:spAutoFit/>
          </a:bodyPr>
          <a:lstStyle/>
          <a:p>
            <a:pPr lvl="1">
              <a:lnSpc>
                <a:spcPct val="150000"/>
              </a:lnSpc>
            </a:pPr>
            <a:endParaRPr lang="en-US" altLang="zh-CN" sz="1600" dirty="0"/>
          </a:p>
          <a:p>
            <a:pPr lvl="1">
              <a:lnSpc>
                <a:spcPct val="150000"/>
              </a:lnSpc>
            </a:pPr>
            <a:endParaRPr lang="en-US" altLang="zh-CN" sz="1600" dirty="0"/>
          </a:p>
          <a:p>
            <a:pPr lvl="1">
              <a:lnSpc>
                <a:spcPct val="150000"/>
              </a:lnSpc>
            </a:pPr>
            <a:endParaRPr lang="en-US" altLang="zh-CN" sz="1600" dirty="0"/>
          </a:p>
          <a:p>
            <a:pPr lvl="1">
              <a:lnSpc>
                <a:spcPct val="150000"/>
              </a:lnSpc>
            </a:pPr>
            <a:endParaRPr lang="en-US" altLang="zh-CN" sz="1600" dirty="0"/>
          </a:p>
          <a:p>
            <a:pPr lvl="1">
              <a:lnSpc>
                <a:spcPct val="150000"/>
              </a:lnSpc>
            </a:pPr>
            <a:endParaRPr lang="en-US" altLang="zh-CN" sz="1600" dirty="0"/>
          </a:p>
          <a:p>
            <a:pPr lvl="1">
              <a:lnSpc>
                <a:spcPct val="150000"/>
              </a:lnSpc>
            </a:pPr>
            <a:endParaRPr lang="en-US" altLang="zh-CN" sz="1600" dirty="0"/>
          </a:p>
          <a:p>
            <a:pPr lvl="1">
              <a:lnSpc>
                <a:spcPct val="150000"/>
              </a:lnSpc>
            </a:pPr>
            <a:endParaRPr lang="en-US" altLang="zh-CN" sz="1600" dirty="0"/>
          </a:p>
          <a:p>
            <a:pPr lvl="1">
              <a:lnSpc>
                <a:spcPct val="150000"/>
              </a:lnSpc>
            </a:pPr>
            <a:endParaRPr lang="en-US" altLang="zh-CN" sz="1600" dirty="0"/>
          </a:p>
          <a:p>
            <a:pPr lvl="1">
              <a:lnSpc>
                <a:spcPct val="150000"/>
              </a:lnSpc>
            </a:pPr>
            <a:endParaRPr lang="en-US" altLang="zh-CN" sz="1600" dirty="0"/>
          </a:p>
          <a:p>
            <a:pPr lvl="1">
              <a:lnSpc>
                <a:spcPct val="150000"/>
              </a:lnSpc>
            </a:pPr>
            <a:endParaRPr lang="en-US" altLang="zh-CN" sz="1600" dirty="0"/>
          </a:p>
          <a:p>
            <a:pPr marL="742950" lvl="1" indent="-285750">
              <a:lnSpc>
                <a:spcPct val="150000"/>
              </a:lnSpc>
              <a:buFont typeface="Arial" panose="020B0604020202020204" pitchFamily="34" charset="0"/>
              <a:buChar char="•"/>
            </a:pPr>
            <a:endParaRPr lang="en-US" altLang="zh-CN" sz="1600" dirty="0"/>
          </a:p>
          <a:p>
            <a:pPr marL="742950" lvl="1" indent="-285750">
              <a:lnSpc>
                <a:spcPct val="150000"/>
              </a:lnSpc>
              <a:buFont typeface="Arial" panose="020B0604020202020204" pitchFamily="34" charset="0"/>
              <a:buChar char="•"/>
            </a:pPr>
            <a:endParaRPr lang="en-US" altLang="zh-CN" sz="1600" dirty="0"/>
          </a:p>
          <a:p>
            <a:pPr marL="742950" lvl="1" indent="-285750">
              <a:lnSpc>
                <a:spcPct val="150000"/>
              </a:lnSpc>
              <a:buFont typeface="Arial" panose="020B0604020202020204" pitchFamily="34" charset="0"/>
              <a:buChar char="•"/>
            </a:pPr>
            <a:endParaRPr lang="en-US" altLang="zh-CN" sz="1600" dirty="0"/>
          </a:p>
          <a:p>
            <a:pPr marL="742950" lvl="1" indent="-285750">
              <a:lnSpc>
                <a:spcPct val="150000"/>
              </a:lnSpc>
              <a:buFont typeface="Arial" panose="020B0604020202020204" pitchFamily="34" charset="0"/>
              <a:buChar char="•"/>
            </a:pPr>
            <a:endParaRPr lang="en-US" altLang="zh-CN" sz="1600" dirty="0"/>
          </a:p>
        </p:txBody>
      </p:sp>
      <p:sp>
        <p:nvSpPr>
          <p:cNvPr id="8" name="文本框 7"/>
          <p:cNvSpPr txBox="1"/>
          <p:nvPr/>
        </p:nvSpPr>
        <p:spPr>
          <a:xfrm>
            <a:off x="372764" y="1056170"/>
            <a:ext cx="3826703" cy="369332"/>
          </a:xfrm>
          <a:prstGeom prst="rect">
            <a:avLst/>
          </a:prstGeom>
          <a:solidFill>
            <a:srgbClr val="9C0308"/>
          </a:solidFill>
        </p:spPr>
        <p:txBody>
          <a:bodyPr wrap="square" rtlCol="0">
            <a:spAutoFit/>
          </a:bodyPr>
          <a:lstStyle/>
          <a:p>
            <a:pPr algn="ctr"/>
            <a:r>
              <a:rPr lang="zh-CN" altLang="en-US" dirty="0">
                <a:solidFill>
                  <a:schemeClr val="bg1"/>
                </a:solidFill>
              </a:rPr>
              <a:t>风险预算在战略资产配置中的应用</a:t>
            </a:r>
          </a:p>
        </p:txBody>
      </p:sp>
      <p:pic>
        <p:nvPicPr>
          <p:cNvPr id="2" name="图片 1"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4211" y="1857938"/>
            <a:ext cx="9942960" cy="4026395"/>
          </a:xfrm>
          <a:prstGeom prst="rect">
            <a:avLst/>
          </a:prstGeom>
        </p:spPr>
      </p:pic>
    </p:spTree>
    <p:extLst>
      <p:ext uri="{BB962C8B-B14F-4D97-AF65-F5344CB8AC3E}">
        <p14:creationId xmlns:p14="http://schemas.microsoft.com/office/powerpoint/2010/main" val="121434549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xmlns="" id="{45086034-A5A4-4303-AC4B-B3D3B7308039}"/>
              </a:ext>
            </a:extLst>
          </p:cNvPr>
          <p:cNvSpPr>
            <a:spLocks noGrp="1"/>
          </p:cNvSpPr>
          <p:nvPr>
            <p:ph type="sldNum" sz="quarter" idx="12"/>
          </p:nvPr>
        </p:nvSpPr>
        <p:spPr/>
        <p:txBody>
          <a:bodyPr/>
          <a:lstStyle/>
          <a:p>
            <a:fld id="{1827CD8D-0C45-4313-8514-3276C2338651}" type="slidenum">
              <a:rPr lang="zh-CN" altLang="en-US" smtClean="0"/>
              <a:pPr/>
              <a:t>41</a:t>
            </a:fld>
            <a:endParaRPr lang="zh-CN" altLang="en-US" dirty="0"/>
          </a:p>
        </p:txBody>
      </p:sp>
      <p:sp>
        <p:nvSpPr>
          <p:cNvPr id="4" name="标题 3">
            <a:extLst>
              <a:ext uri="{FF2B5EF4-FFF2-40B4-BE49-F238E27FC236}">
                <a16:creationId xmlns:a16="http://schemas.microsoft.com/office/drawing/2014/main" xmlns="" id="{F8CE19F2-598A-4C0F-BA2D-83707B3B6ACB}"/>
              </a:ext>
            </a:extLst>
          </p:cNvPr>
          <p:cNvSpPr txBox="1">
            <a:spLocks/>
          </p:cNvSpPr>
          <p:nvPr/>
        </p:nvSpPr>
        <p:spPr>
          <a:xfrm>
            <a:off x="459197" y="384697"/>
            <a:ext cx="10515600" cy="600956"/>
          </a:xfrm>
          <a:prstGeom prst="rect">
            <a:avLst/>
          </a:prstGeom>
        </p:spPr>
        <p:txBody>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200" b="1" dirty="0">
                <a:solidFill>
                  <a:srgbClr val="9C0308"/>
                </a:solidFill>
                <a:latin typeface="微软雅黑" panose="020B0503020204020204" pitchFamily="34" charset="-122"/>
                <a:ea typeface="微软雅黑" panose="020B0503020204020204" pitchFamily="34" charset="-122"/>
              </a:rPr>
              <a:t>资产配置</a:t>
            </a:r>
          </a:p>
        </p:txBody>
      </p:sp>
      <p:sp>
        <p:nvSpPr>
          <p:cNvPr id="5" name="矩形: 圆角 4">
            <a:extLst>
              <a:ext uri="{FF2B5EF4-FFF2-40B4-BE49-F238E27FC236}">
                <a16:creationId xmlns:a16="http://schemas.microsoft.com/office/drawing/2014/main" xmlns="" id="{E6AEF5EE-E297-4DDA-A65F-227CD39E531F}"/>
              </a:ext>
            </a:extLst>
          </p:cNvPr>
          <p:cNvSpPr/>
          <p:nvPr/>
        </p:nvSpPr>
        <p:spPr>
          <a:xfrm>
            <a:off x="3610099" y="1763486"/>
            <a:ext cx="623454" cy="552202"/>
          </a:xfrm>
          <a:prstGeom prst="roundRect">
            <a:avLst/>
          </a:prstGeom>
          <a:solidFill>
            <a:srgbClr val="9C030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微软雅黑" panose="020B0503020204020204" pitchFamily="34" charset="-122"/>
                <a:ea typeface="微软雅黑" panose="020B0503020204020204" pitchFamily="34" charset="-122"/>
              </a:rPr>
              <a:t>1</a:t>
            </a:r>
            <a:endParaRPr lang="zh-CN" altLang="en-US" sz="2400" dirty="0">
              <a:latin typeface="微软雅黑" panose="020B0503020204020204" pitchFamily="34" charset="-122"/>
              <a:ea typeface="微软雅黑" panose="020B0503020204020204" pitchFamily="34" charset="-122"/>
            </a:endParaRPr>
          </a:p>
        </p:txBody>
      </p:sp>
      <p:sp>
        <p:nvSpPr>
          <p:cNvPr id="6" name="矩形: 圆角 5">
            <a:extLst>
              <a:ext uri="{FF2B5EF4-FFF2-40B4-BE49-F238E27FC236}">
                <a16:creationId xmlns:a16="http://schemas.microsoft.com/office/drawing/2014/main" xmlns="" id="{B4C87411-EC68-43DD-8416-85122D6674EF}"/>
              </a:ext>
            </a:extLst>
          </p:cNvPr>
          <p:cNvSpPr/>
          <p:nvPr/>
        </p:nvSpPr>
        <p:spPr>
          <a:xfrm>
            <a:off x="3610099" y="2541319"/>
            <a:ext cx="623454" cy="552202"/>
          </a:xfrm>
          <a:prstGeom prst="roundRect">
            <a:avLst/>
          </a:prstGeom>
          <a:solidFill>
            <a:srgbClr val="9C030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微软雅黑" panose="020B0503020204020204" pitchFamily="34" charset="-122"/>
                <a:ea typeface="微软雅黑" panose="020B0503020204020204" pitchFamily="34" charset="-122"/>
              </a:rPr>
              <a:t>2</a:t>
            </a:r>
            <a:endParaRPr lang="zh-CN" altLang="en-US" sz="2400" dirty="0">
              <a:latin typeface="微软雅黑" panose="020B0503020204020204" pitchFamily="34" charset="-122"/>
              <a:ea typeface="微软雅黑" panose="020B0503020204020204" pitchFamily="34" charset="-122"/>
            </a:endParaRPr>
          </a:p>
        </p:txBody>
      </p:sp>
      <p:sp>
        <p:nvSpPr>
          <p:cNvPr id="7" name="矩形: 圆角 6">
            <a:extLst>
              <a:ext uri="{FF2B5EF4-FFF2-40B4-BE49-F238E27FC236}">
                <a16:creationId xmlns:a16="http://schemas.microsoft.com/office/drawing/2014/main" xmlns="" id="{907C7564-51C5-458F-AD29-BED479377EB6}"/>
              </a:ext>
            </a:extLst>
          </p:cNvPr>
          <p:cNvSpPr/>
          <p:nvPr/>
        </p:nvSpPr>
        <p:spPr>
          <a:xfrm>
            <a:off x="3610099" y="3319152"/>
            <a:ext cx="623454" cy="552202"/>
          </a:xfrm>
          <a:prstGeom prst="roundRect">
            <a:avLst/>
          </a:prstGeom>
          <a:solidFill>
            <a:srgbClr val="9C030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微软雅黑" panose="020B0503020204020204" pitchFamily="34" charset="-122"/>
                <a:ea typeface="微软雅黑" panose="020B0503020204020204" pitchFamily="34" charset="-122"/>
              </a:rPr>
              <a:t>3</a:t>
            </a:r>
            <a:endParaRPr lang="zh-CN" altLang="en-US" sz="2400" dirty="0">
              <a:latin typeface="微软雅黑" panose="020B0503020204020204" pitchFamily="34" charset="-122"/>
              <a:ea typeface="微软雅黑" panose="020B0503020204020204" pitchFamily="34" charset="-122"/>
            </a:endParaRPr>
          </a:p>
        </p:txBody>
      </p:sp>
      <p:sp>
        <p:nvSpPr>
          <p:cNvPr id="8" name="矩形: 圆角 7">
            <a:extLst>
              <a:ext uri="{FF2B5EF4-FFF2-40B4-BE49-F238E27FC236}">
                <a16:creationId xmlns:a16="http://schemas.microsoft.com/office/drawing/2014/main" xmlns="" id="{977A2A16-1924-4341-B3A0-ABB6C35BA434}"/>
              </a:ext>
            </a:extLst>
          </p:cNvPr>
          <p:cNvSpPr/>
          <p:nvPr/>
        </p:nvSpPr>
        <p:spPr>
          <a:xfrm>
            <a:off x="3610099" y="4096985"/>
            <a:ext cx="623454" cy="552202"/>
          </a:xfrm>
          <a:prstGeom prst="roundRect">
            <a:avLst/>
          </a:prstGeom>
          <a:solidFill>
            <a:srgbClr val="9C030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微软雅黑" panose="020B0503020204020204" pitchFamily="34" charset="-122"/>
                <a:ea typeface="微软雅黑" panose="020B0503020204020204" pitchFamily="34" charset="-122"/>
              </a:rPr>
              <a:t>4</a:t>
            </a:r>
            <a:endParaRPr lang="zh-CN" altLang="en-US" sz="2400" dirty="0">
              <a:latin typeface="微软雅黑" panose="020B0503020204020204" pitchFamily="34" charset="-122"/>
              <a:ea typeface="微软雅黑" panose="020B0503020204020204" pitchFamily="34" charset="-122"/>
            </a:endParaRPr>
          </a:p>
        </p:txBody>
      </p:sp>
      <p:sp>
        <p:nvSpPr>
          <p:cNvPr id="9" name="矩形: 圆角 8">
            <a:extLst>
              <a:ext uri="{FF2B5EF4-FFF2-40B4-BE49-F238E27FC236}">
                <a16:creationId xmlns:a16="http://schemas.microsoft.com/office/drawing/2014/main" xmlns="" id="{4FF4DD4E-4F42-489C-87F5-7380CD7116E5}"/>
              </a:ext>
            </a:extLst>
          </p:cNvPr>
          <p:cNvSpPr/>
          <p:nvPr/>
        </p:nvSpPr>
        <p:spPr>
          <a:xfrm>
            <a:off x="3610099" y="4831279"/>
            <a:ext cx="623454" cy="552202"/>
          </a:xfrm>
          <a:prstGeom prst="roundRect">
            <a:avLst/>
          </a:prstGeom>
          <a:solidFill>
            <a:srgbClr val="9C030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微软雅黑" panose="020B0503020204020204" pitchFamily="34" charset="-122"/>
                <a:ea typeface="微软雅黑" panose="020B0503020204020204" pitchFamily="34" charset="-122"/>
              </a:rPr>
              <a:t>5</a:t>
            </a:r>
            <a:endParaRPr lang="zh-CN" altLang="en-US" sz="2400" dirty="0">
              <a:latin typeface="微软雅黑" panose="020B0503020204020204" pitchFamily="34" charset="-122"/>
              <a:ea typeface="微软雅黑" panose="020B0503020204020204" pitchFamily="34" charset="-122"/>
            </a:endParaRPr>
          </a:p>
        </p:txBody>
      </p:sp>
      <p:cxnSp>
        <p:nvCxnSpPr>
          <p:cNvPr id="11" name="直接连接符 10">
            <a:extLst>
              <a:ext uri="{FF2B5EF4-FFF2-40B4-BE49-F238E27FC236}">
                <a16:creationId xmlns:a16="http://schemas.microsoft.com/office/drawing/2014/main" xmlns="" id="{122040AF-6119-48E3-B91F-3B6F177DF585}"/>
              </a:ext>
            </a:extLst>
          </p:cNvPr>
          <p:cNvCxnSpPr/>
          <p:nvPr/>
        </p:nvCxnSpPr>
        <p:spPr>
          <a:xfrm>
            <a:off x="4381995" y="2315688"/>
            <a:ext cx="3366654"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xmlns="" id="{0BD513F7-CD3D-4337-AABE-4E1598B5A49A}"/>
              </a:ext>
            </a:extLst>
          </p:cNvPr>
          <p:cNvCxnSpPr/>
          <p:nvPr/>
        </p:nvCxnSpPr>
        <p:spPr>
          <a:xfrm>
            <a:off x="4381995" y="3093521"/>
            <a:ext cx="3366654"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xmlns="" id="{0B2E85CB-C58D-4FEA-842B-89E22240D277}"/>
              </a:ext>
            </a:extLst>
          </p:cNvPr>
          <p:cNvCxnSpPr/>
          <p:nvPr/>
        </p:nvCxnSpPr>
        <p:spPr>
          <a:xfrm>
            <a:off x="4381995" y="3869374"/>
            <a:ext cx="3366654"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xmlns="" id="{5A19A73C-78B6-4F51-91D4-52AB3A9D9700}"/>
              </a:ext>
            </a:extLst>
          </p:cNvPr>
          <p:cNvCxnSpPr/>
          <p:nvPr/>
        </p:nvCxnSpPr>
        <p:spPr>
          <a:xfrm>
            <a:off x="4381995" y="4649187"/>
            <a:ext cx="3366654"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xmlns="" id="{E4170C72-389A-4D45-9DBD-FE7EE38AFDFF}"/>
              </a:ext>
            </a:extLst>
          </p:cNvPr>
          <p:cNvCxnSpPr/>
          <p:nvPr/>
        </p:nvCxnSpPr>
        <p:spPr>
          <a:xfrm>
            <a:off x="4381995" y="5375564"/>
            <a:ext cx="3366654"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文本框 15">
            <a:extLst>
              <a:ext uri="{FF2B5EF4-FFF2-40B4-BE49-F238E27FC236}">
                <a16:creationId xmlns:a16="http://schemas.microsoft.com/office/drawing/2014/main" xmlns="" id="{4E5AB9E9-734A-470B-9052-36183D3BA86F}"/>
              </a:ext>
            </a:extLst>
          </p:cNvPr>
          <p:cNvSpPr txBox="1"/>
          <p:nvPr/>
        </p:nvSpPr>
        <p:spPr>
          <a:xfrm>
            <a:off x="4337196" y="1819834"/>
            <a:ext cx="4453984" cy="400110"/>
          </a:xfrm>
          <a:prstGeom prst="rect">
            <a:avLst/>
          </a:prstGeom>
          <a:noFill/>
        </p:spPr>
        <p:txBody>
          <a:bodyPr wrap="square" rtlCol="0">
            <a:spAutoFit/>
          </a:bodyPr>
          <a:lstStyle>
            <a:defPPr>
              <a:defRPr lang="zh-CN"/>
            </a:defPPr>
            <a:lvl1pPr>
              <a:defRPr sz="2000">
                <a:solidFill>
                  <a:schemeClr val="bg1">
                    <a:lumMod val="65000"/>
                  </a:schemeClr>
                </a:solidFill>
                <a:latin typeface="微软雅黑" panose="020B0503020204020204" pitchFamily="34" charset="-122"/>
                <a:ea typeface="微软雅黑" panose="020B0503020204020204" pitchFamily="34" charset="-122"/>
              </a:defRPr>
            </a:lvl1pPr>
          </a:lstStyle>
          <a:p>
            <a:r>
              <a:rPr lang="en-US" altLang="zh-CN" dirty="0"/>
              <a:t>Black </a:t>
            </a:r>
            <a:r>
              <a:rPr lang="en-US" altLang="zh-CN" dirty="0" err="1"/>
              <a:t>Litterman</a:t>
            </a:r>
            <a:endParaRPr lang="en-US" altLang="zh-CN" dirty="0"/>
          </a:p>
        </p:txBody>
      </p:sp>
      <p:sp>
        <p:nvSpPr>
          <p:cNvPr id="17" name="文本框 16">
            <a:extLst>
              <a:ext uri="{FF2B5EF4-FFF2-40B4-BE49-F238E27FC236}">
                <a16:creationId xmlns:a16="http://schemas.microsoft.com/office/drawing/2014/main" xmlns="" id="{64A918ED-9D08-465C-8643-0DFB92FFC1F4}"/>
              </a:ext>
            </a:extLst>
          </p:cNvPr>
          <p:cNvSpPr txBox="1"/>
          <p:nvPr/>
        </p:nvSpPr>
        <p:spPr>
          <a:xfrm>
            <a:off x="4381995" y="3395198"/>
            <a:ext cx="4453984" cy="400110"/>
          </a:xfrm>
          <a:prstGeom prst="rect">
            <a:avLst/>
          </a:prstGeom>
          <a:noFill/>
        </p:spPr>
        <p:txBody>
          <a:bodyPr wrap="square" rtlCol="0">
            <a:spAutoFit/>
          </a:bodyPr>
          <a:lstStyle/>
          <a:p>
            <a:r>
              <a:rPr lang="zh-CN" altLang="en-US" sz="2000" dirty="0">
                <a:solidFill>
                  <a:schemeClr val="bg1">
                    <a:lumMod val="65000"/>
                  </a:schemeClr>
                </a:solidFill>
                <a:latin typeface="微软雅黑" panose="020B0503020204020204" pitchFamily="34" charset="-122"/>
                <a:ea typeface="微软雅黑" panose="020B0503020204020204" pitchFamily="34" charset="-122"/>
              </a:rPr>
              <a:t>风险平价</a:t>
            </a:r>
          </a:p>
        </p:txBody>
      </p:sp>
      <p:sp>
        <p:nvSpPr>
          <p:cNvPr id="18" name="文本框 17">
            <a:extLst>
              <a:ext uri="{FF2B5EF4-FFF2-40B4-BE49-F238E27FC236}">
                <a16:creationId xmlns:a16="http://schemas.microsoft.com/office/drawing/2014/main" xmlns="" id="{9B4664E9-7AE4-4D44-9914-1F70821EF288}"/>
              </a:ext>
            </a:extLst>
          </p:cNvPr>
          <p:cNvSpPr txBox="1"/>
          <p:nvPr/>
        </p:nvSpPr>
        <p:spPr>
          <a:xfrm>
            <a:off x="4345397" y="2607516"/>
            <a:ext cx="4375830" cy="400110"/>
          </a:xfrm>
          <a:prstGeom prst="rect">
            <a:avLst/>
          </a:prstGeom>
          <a:noFill/>
        </p:spPr>
        <p:txBody>
          <a:bodyPr wrap="square" rtlCol="0">
            <a:spAutoFit/>
          </a:bodyPr>
          <a:lstStyle/>
          <a:p>
            <a:r>
              <a:rPr lang="en-US" altLang="zh-CN" sz="2000" dirty="0">
                <a:solidFill>
                  <a:schemeClr val="bg1">
                    <a:lumMod val="65000"/>
                  </a:schemeClr>
                </a:solidFill>
                <a:latin typeface="微软雅黑" panose="020B0503020204020204" pitchFamily="34" charset="-122"/>
                <a:ea typeface="微软雅黑" panose="020B0503020204020204" pitchFamily="34" charset="-122"/>
              </a:rPr>
              <a:t>Robust Mean-variance Model</a:t>
            </a:r>
          </a:p>
        </p:txBody>
      </p:sp>
      <p:sp>
        <p:nvSpPr>
          <p:cNvPr id="19" name="文本框 18">
            <a:extLst>
              <a:ext uri="{FF2B5EF4-FFF2-40B4-BE49-F238E27FC236}">
                <a16:creationId xmlns:a16="http://schemas.microsoft.com/office/drawing/2014/main" xmlns="" id="{F7577C91-156C-4803-BAE1-D6CAB919DF9A}"/>
              </a:ext>
            </a:extLst>
          </p:cNvPr>
          <p:cNvSpPr txBox="1"/>
          <p:nvPr/>
        </p:nvSpPr>
        <p:spPr>
          <a:xfrm>
            <a:off x="4381995" y="4907325"/>
            <a:ext cx="4721270" cy="400110"/>
          </a:xfrm>
          <a:prstGeom prst="rect">
            <a:avLst/>
          </a:prstGeom>
          <a:noFill/>
        </p:spPr>
        <p:txBody>
          <a:bodyPr wrap="square" rtlCol="0">
            <a:spAutoFit/>
          </a:bodyPr>
          <a:lstStyle/>
          <a:p>
            <a:r>
              <a:rPr lang="zh-CN" altLang="en-US" sz="2000" b="1" dirty="0">
                <a:solidFill>
                  <a:srgbClr val="9C0308"/>
                </a:solidFill>
                <a:latin typeface="微软雅黑" panose="020B0503020204020204" pitchFamily="34" charset="-122"/>
                <a:ea typeface="微软雅黑" panose="020B0503020204020204" pitchFamily="34" charset="-122"/>
              </a:rPr>
              <a:t>指数追踪</a:t>
            </a:r>
          </a:p>
        </p:txBody>
      </p:sp>
      <p:sp>
        <p:nvSpPr>
          <p:cNvPr id="20" name="文本框 19">
            <a:extLst>
              <a:ext uri="{FF2B5EF4-FFF2-40B4-BE49-F238E27FC236}">
                <a16:creationId xmlns:a16="http://schemas.microsoft.com/office/drawing/2014/main" xmlns="" id="{E55BDD36-7FC9-49A8-BD5C-D30842D4FDF7}"/>
              </a:ext>
            </a:extLst>
          </p:cNvPr>
          <p:cNvSpPr txBox="1"/>
          <p:nvPr/>
        </p:nvSpPr>
        <p:spPr>
          <a:xfrm>
            <a:off x="4381995" y="4173031"/>
            <a:ext cx="4453984" cy="400110"/>
          </a:xfrm>
          <a:prstGeom prst="rect">
            <a:avLst/>
          </a:prstGeom>
          <a:noFill/>
        </p:spPr>
        <p:txBody>
          <a:bodyPr wrap="square" rtlCol="0">
            <a:spAutoFit/>
          </a:bodyPr>
          <a:lstStyle/>
          <a:p>
            <a:r>
              <a:rPr lang="zh-CN" altLang="en-US" sz="2000" dirty="0">
                <a:solidFill>
                  <a:schemeClr val="bg1">
                    <a:lumMod val="65000"/>
                  </a:schemeClr>
                </a:solidFill>
                <a:latin typeface="微软雅黑" panose="020B0503020204020204" pitchFamily="34" charset="-122"/>
                <a:ea typeface="微软雅黑" panose="020B0503020204020204" pitchFamily="34" charset="-122"/>
              </a:rPr>
              <a:t>风险预算</a:t>
            </a:r>
          </a:p>
        </p:txBody>
      </p:sp>
    </p:spTree>
    <p:extLst>
      <p:ext uri="{BB962C8B-B14F-4D97-AF65-F5344CB8AC3E}">
        <p14:creationId xmlns:p14="http://schemas.microsoft.com/office/powerpoint/2010/main" val="398363875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9F941637-4F36-491F-9BF4-D357F162F2C7}"/>
              </a:ext>
            </a:extLst>
          </p:cNvPr>
          <p:cNvSpPr>
            <a:spLocks noGrp="1"/>
          </p:cNvSpPr>
          <p:nvPr>
            <p:ph type="title"/>
          </p:nvPr>
        </p:nvSpPr>
        <p:spPr/>
        <p:txBody>
          <a:bodyPr>
            <a:normAutofit/>
          </a:bodyPr>
          <a:lstStyle/>
          <a:p>
            <a:r>
              <a:rPr lang="zh-CN" altLang="en-US" sz="2400" dirty="0"/>
              <a:t>指数追踪（</a:t>
            </a:r>
            <a:r>
              <a:rPr lang="en-US" altLang="zh-CN" sz="2400" dirty="0"/>
              <a:t>Index Tracking</a:t>
            </a:r>
            <a:r>
              <a:rPr lang="zh-CN" altLang="en-US" sz="2400" dirty="0"/>
              <a:t>）</a:t>
            </a:r>
          </a:p>
        </p:txBody>
      </p:sp>
      <p:sp>
        <p:nvSpPr>
          <p:cNvPr id="3" name="灯片编号占位符 2">
            <a:extLst>
              <a:ext uri="{FF2B5EF4-FFF2-40B4-BE49-F238E27FC236}">
                <a16:creationId xmlns:a16="http://schemas.microsoft.com/office/drawing/2014/main" xmlns="" id="{90FDA2AC-0468-4DDD-9D48-8F6BD2554DA5}"/>
              </a:ext>
            </a:extLst>
          </p:cNvPr>
          <p:cNvSpPr>
            <a:spLocks noGrp="1"/>
          </p:cNvSpPr>
          <p:nvPr>
            <p:ph type="sldNum" sz="quarter" idx="12"/>
          </p:nvPr>
        </p:nvSpPr>
        <p:spPr/>
        <p:txBody>
          <a:bodyPr/>
          <a:lstStyle/>
          <a:p>
            <a:fld id="{1827CD8D-0C45-4313-8514-3276C2338651}" type="slidenum">
              <a:rPr lang="zh-CN" altLang="en-US" smtClean="0"/>
              <a:pPr/>
              <a:t>42</a:t>
            </a:fld>
            <a:endParaRPr lang="zh-CN" altLang="en-US" dirty="0"/>
          </a:p>
        </p:txBody>
      </p:sp>
      <p:sp>
        <p:nvSpPr>
          <p:cNvPr id="13" name="文本框 12">
            <a:extLst>
              <a:ext uri="{FF2B5EF4-FFF2-40B4-BE49-F238E27FC236}">
                <a16:creationId xmlns:a16="http://schemas.microsoft.com/office/drawing/2014/main" xmlns="" id="{4EC186C1-C7B3-44EC-AEE3-8ADA8802F7F8}"/>
              </a:ext>
            </a:extLst>
          </p:cNvPr>
          <p:cNvSpPr txBox="1"/>
          <p:nvPr/>
        </p:nvSpPr>
        <p:spPr>
          <a:xfrm>
            <a:off x="884460" y="1356279"/>
            <a:ext cx="9712297" cy="707886"/>
          </a:xfrm>
          <a:prstGeom prst="rect">
            <a:avLst/>
          </a:prstGeom>
          <a:noFill/>
          <a:ln w="19050">
            <a:solidFill>
              <a:srgbClr val="972022"/>
            </a:solidFill>
            <a:prstDash val="sysDash"/>
          </a:ln>
        </p:spPr>
        <p:txBody>
          <a:bodyPr wrap="square" rtlCol="0">
            <a:spAutoFit/>
          </a:bodyPr>
          <a:lstStyle/>
          <a:p>
            <a:r>
              <a:rPr lang="zh-CN" altLang="en-US" sz="2000" b="1" dirty="0">
                <a:solidFill>
                  <a:srgbClr val="4D4D4D"/>
                </a:solidFill>
                <a:latin typeface="-apple-system"/>
              </a:rPr>
              <a:t>指数追踪</a:t>
            </a:r>
            <a:r>
              <a:rPr lang="zh-CN" altLang="en-US" sz="2000" dirty="0">
                <a:solidFill>
                  <a:srgbClr val="4D4D4D"/>
                </a:solidFill>
                <a:latin typeface="-apple-system"/>
              </a:rPr>
              <a:t>是指通过利用一个的股票组合复制某一现实指数或者虚拟指数的市场表现，来获取与指数相近的收益，试图最小化跟踪误差（</a:t>
            </a:r>
            <a:r>
              <a:rPr lang="en-US" altLang="zh-CN" sz="2000" dirty="0">
                <a:solidFill>
                  <a:srgbClr val="4D4D4D"/>
                </a:solidFill>
                <a:latin typeface="-apple-system"/>
              </a:rPr>
              <a:t>tracking error</a:t>
            </a:r>
            <a:r>
              <a:rPr lang="zh-CN" altLang="en-US" sz="2000" dirty="0">
                <a:solidFill>
                  <a:srgbClr val="4D4D4D"/>
                </a:solidFill>
                <a:latin typeface="-apple-system"/>
              </a:rPr>
              <a:t>）。</a:t>
            </a:r>
            <a:endParaRPr lang="zh-CN" altLang="en-US" sz="2000" dirty="0"/>
          </a:p>
        </p:txBody>
      </p:sp>
      <p:sp>
        <p:nvSpPr>
          <p:cNvPr id="15" name="文本框 14">
            <a:extLst>
              <a:ext uri="{FF2B5EF4-FFF2-40B4-BE49-F238E27FC236}">
                <a16:creationId xmlns:a16="http://schemas.microsoft.com/office/drawing/2014/main" xmlns="" id="{8DEA2337-97E8-40DE-A4C1-60DCC7DD6586}"/>
              </a:ext>
            </a:extLst>
          </p:cNvPr>
          <p:cNvSpPr txBox="1"/>
          <p:nvPr/>
        </p:nvSpPr>
        <p:spPr>
          <a:xfrm>
            <a:off x="877026" y="949777"/>
            <a:ext cx="1076714" cy="400110"/>
          </a:xfrm>
          <a:prstGeom prst="rect">
            <a:avLst/>
          </a:prstGeom>
          <a:solidFill>
            <a:srgbClr val="9C0308"/>
          </a:solidFill>
        </p:spPr>
        <p:txBody>
          <a:bodyPr wrap="square" rtlCol="0">
            <a:spAutoFit/>
          </a:bodyPr>
          <a:lstStyle/>
          <a:p>
            <a:pPr algn="ctr"/>
            <a:r>
              <a:rPr lang="zh-CN" altLang="en-US" sz="2000" b="1" dirty="0">
                <a:solidFill>
                  <a:schemeClr val="bg1"/>
                </a:solidFill>
              </a:rPr>
              <a:t>概  念</a:t>
            </a:r>
          </a:p>
        </p:txBody>
      </p:sp>
      <p:sp>
        <p:nvSpPr>
          <p:cNvPr id="16" name="文本框 15">
            <a:extLst>
              <a:ext uri="{FF2B5EF4-FFF2-40B4-BE49-F238E27FC236}">
                <a16:creationId xmlns:a16="http://schemas.microsoft.com/office/drawing/2014/main" xmlns="" id="{4EC186C1-C7B3-44EC-AEE3-8ADA8802F7F8}"/>
              </a:ext>
            </a:extLst>
          </p:cNvPr>
          <p:cNvSpPr txBox="1"/>
          <p:nvPr/>
        </p:nvSpPr>
        <p:spPr>
          <a:xfrm>
            <a:off x="848016" y="2895188"/>
            <a:ext cx="9712297" cy="2246769"/>
          </a:xfrm>
          <a:prstGeom prst="rect">
            <a:avLst/>
          </a:prstGeom>
          <a:noFill/>
          <a:ln w="19050">
            <a:solidFill>
              <a:srgbClr val="972022"/>
            </a:solidFill>
            <a:prstDash val="sysDash"/>
          </a:ln>
        </p:spPr>
        <p:txBody>
          <a:bodyPr wrap="square" rtlCol="0">
            <a:spAutoFit/>
          </a:bodyPr>
          <a:lstStyle/>
          <a:p>
            <a:pPr marL="342900" indent="-342900">
              <a:buFont typeface="Arial" panose="020B0604020202020204" pitchFamily="34" charset="0"/>
              <a:buChar char="•"/>
            </a:pPr>
            <a:r>
              <a:rPr lang="zh-CN" altLang="en-US" sz="2000" dirty="0">
                <a:solidFill>
                  <a:srgbClr val="4D4D4D"/>
                </a:solidFill>
                <a:latin typeface="-apple-system"/>
              </a:rPr>
              <a:t>指数追踪不同于指数复制（</a:t>
            </a:r>
            <a:r>
              <a:rPr lang="en-US" altLang="zh-CN" sz="2000" dirty="0">
                <a:solidFill>
                  <a:srgbClr val="4D4D4D"/>
                </a:solidFill>
                <a:latin typeface="-apple-system"/>
              </a:rPr>
              <a:t>Index replication</a:t>
            </a:r>
            <a:r>
              <a:rPr lang="zh-CN" altLang="en-US" sz="2000" dirty="0">
                <a:solidFill>
                  <a:srgbClr val="4D4D4D"/>
                </a:solidFill>
                <a:latin typeface="-apple-system"/>
              </a:rPr>
              <a:t>）。前者使用</a:t>
            </a:r>
            <a:r>
              <a:rPr lang="zh-CN" altLang="en-US" sz="2000" b="1" dirty="0">
                <a:solidFill>
                  <a:srgbClr val="4D4D4D"/>
                </a:solidFill>
                <a:latin typeface="-apple-system"/>
              </a:rPr>
              <a:t>不同于指数的股票池</a:t>
            </a:r>
            <a:r>
              <a:rPr lang="zh-CN" altLang="en-US" sz="2000" dirty="0">
                <a:solidFill>
                  <a:srgbClr val="4D4D4D"/>
                </a:solidFill>
                <a:latin typeface="-apple-system"/>
              </a:rPr>
              <a:t>追踪指数表现，而后者使用</a:t>
            </a:r>
            <a:r>
              <a:rPr lang="zh-CN" altLang="en-US" sz="2000" b="1" dirty="0">
                <a:solidFill>
                  <a:srgbClr val="4D4D4D"/>
                </a:solidFill>
                <a:latin typeface="-apple-system"/>
              </a:rPr>
              <a:t>与指数完全相同的股票</a:t>
            </a:r>
            <a:r>
              <a:rPr lang="zh-CN" altLang="en-US" sz="2000" dirty="0">
                <a:solidFill>
                  <a:srgbClr val="4D4D4D"/>
                </a:solidFill>
                <a:latin typeface="-apple-system"/>
              </a:rPr>
              <a:t>复制指数表现。</a:t>
            </a:r>
            <a:endParaRPr lang="en-US" altLang="zh-CN" sz="2000" dirty="0">
              <a:solidFill>
                <a:srgbClr val="4D4D4D"/>
              </a:solidFill>
              <a:latin typeface="-apple-system"/>
            </a:endParaRPr>
          </a:p>
          <a:p>
            <a:pPr marL="342900" indent="-342900">
              <a:buFont typeface="Arial" panose="020B0604020202020204" pitchFamily="34" charset="0"/>
              <a:buChar char="•"/>
            </a:pPr>
            <a:r>
              <a:rPr lang="zh-CN" altLang="en-US" sz="2000" dirty="0">
                <a:solidFill>
                  <a:srgbClr val="4D4D4D"/>
                </a:solidFill>
                <a:latin typeface="-apple-system"/>
              </a:rPr>
              <a:t>指数追踪通常使用</a:t>
            </a:r>
            <a:r>
              <a:rPr lang="zh-CN" altLang="en-US" sz="2000" b="1" dirty="0">
                <a:solidFill>
                  <a:srgbClr val="4D4D4D"/>
                </a:solidFill>
                <a:latin typeface="-apple-system"/>
              </a:rPr>
              <a:t>少于指数成分股</a:t>
            </a:r>
            <a:r>
              <a:rPr lang="zh-CN" altLang="en-US" sz="2000" dirty="0">
                <a:solidFill>
                  <a:srgbClr val="4D4D4D"/>
                </a:solidFill>
                <a:latin typeface="-apple-system"/>
              </a:rPr>
              <a:t>的股票。一个原因是避免持有过小的和流动性差的头寸，另一个原因是减少交易成本。</a:t>
            </a:r>
            <a:endParaRPr lang="en-US" altLang="zh-CN" sz="2000" dirty="0">
              <a:solidFill>
                <a:srgbClr val="4D4D4D"/>
              </a:solidFill>
              <a:latin typeface="-apple-system"/>
            </a:endParaRPr>
          </a:p>
          <a:p>
            <a:pPr marL="342900" indent="-342900">
              <a:buFont typeface="Arial" panose="020B0604020202020204" pitchFamily="34" charset="0"/>
              <a:buChar char="•"/>
            </a:pPr>
            <a:r>
              <a:rPr lang="zh-CN" altLang="en-US" sz="2000" dirty="0">
                <a:solidFill>
                  <a:srgbClr val="4D4D4D"/>
                </a:solidFill>
                <a:latin typeface="-apple-system"/>
              </a:rPr>
              <a:t>指数追踪的研究方法与指数增强（</a:t>
            </a:r>
            <a:r>
              <a:rPr lang="en-US" altLang="zh-CN" sz="2000" dirty="0">
                <a:solidFill>
                  <a:srgbClr val="4D4D4D"/>
                </a:solidFill>
                <a:latin typeface="-apple-system"/>
              </a:rPr>
              <a:t>Smart Beta</a:t>
            </a:r>
            <a:r>
              <a:rPr lang="zh-CN" altLang="en-US" sz="2000" dirty="0">
                <a:solidFill>
                  <a:srgbClr val="4D4D4D"/>
                </a:solidFill>
                <a:latin typeface="-apple-system"/>
              </a:rPr>
              <a:t>）极为相似，仅是目标函数和限制条件有少许不同。</a:t>
            </a:r>
            <a:endParaRPr lang="en-US" altLang="zh-CN" sz="2000" dirty="0">
              <a:solidFill>
                <a:srgbClr val="4D4D4D"/>
              </a:solidFill>
              <a:latin typeface="-apple-system"/>
            </a:endParaRPr>
          </a:p>
          <a:p>
            <a:pPr marL="342900" indent="-342900">
              <a:buFont typeface="Arial" panose="020B0604020202020204" pitchFamily="34" charset="0"/>
              <a:buChar char="•"/>
            </a:pPr>
            <a:r>
              <a:rPr lang="zh-CN" altLang="en-US" sz="2000" dirty="0">
                <a:solidFill>
                  <a:srgbClr val="4D4D4D"/>
                </a:solidFill>
                <a:latin typeface="-apple-system"/>
              </a:rPr>
              <a:t>指数追踪一般不涉及预测</a:t>
            </a:r>
          </a:p>
        </p:txBody>
      </p:sp>
      <p:sp>
        <p:nvSpPr>
          <p:cNvPr id="17" name="文本框 16">
            <a:extLst>
              <a:ext uri="{FF2B5EF4-FFF2-40B4-BE49-F238E27FC236}">
                <a16:creationId xmlns:a16="http://schemas.microsoft.com/office/drawing/2014/main" xmlns="" id="{8DEA2337-97E8-40DE-A4C1-60DCC7DD6586}"/>
              </a:ext>
            </a:extLst>
          </p:cNvPr>
          <p:cNvSpPr txBox="1"/>
          <p:nvPr/>
        </p:nvSpPr>
        <p:spPr>
          <a:xfrm>
            <a:off x="840582" y="2488686"/>
            <a:ext cx="1076714" cy="400110"/>
          </a:xfrm>
          <a:prstGeom prst="rect">
            <a:avLst/>
          </a:prstGeom>
          <a:solidFill>
            <a:srgbClr val="9C0308"/>
          </a:solidFill>
        </p:spPr>
        <p:txBody>
          <a:bodyPr wrap="square" rtlCol="0">
            <a:spAutoFit/>
          </a:bodyPr>
          <a:lstStyle/>
          <a:p>
            <a:pPr algn="ctr"/>
            <a:r>
              <a:rPr lang="zh-CN" altLang="en-US" sz="2000" b="1" dirty="0">
                <a:solidFill>
                  <a:schemeClr val="bg1"/>
                </a:solidFill>
              </a:rPr>
              <a:t>特  点</a:t>
            </a:r>
          </a:p>
        </p:txBody>
      </p:sp>
    </p:spTree>
    <p:extLst>
      <p:ext uri="{BB962C8B-B14F-4D97-AF65-F5344CB8AC3E}">
        <p14:creationId xmlns:p14="http://schemas.microsoft.com/office/powerpoint/2010/main" val="89899596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9F941637-4F36-491F-9BF4-D357F162F2C7}"/>
              </a:ext>
            </a:extLst>
          </p:cNvPr>
          <p:cNvSpPr>
            <a:spLocks noGrp="1"/>
          </p:cNvSpPr>
          <p:nvPr>
            <p:ph type="title"/>
          </p:nvPr>
        </p:nvSpPr>
        <p:spPr>
          <a:xfrm>
            <a:off x="493130" y="139174"/>
            <a:ext cx="8189954" cy="745844"/>
          </a:xfrm>
        </p:spPr>
        <p:txBody>
          <a:bodyPr>
            <a:normAutofit/>
          </a:bodyPr>
          <a:lstStyle/>
          <a:p>
            <a:r>
              <a:rPr lang="zh-CN" altLang="en-US" sz="2400" i="0" dirty="0">
                <a:solidFill>
                  <a:srgbClr val="000000"/>
                </a:solidFill>
                <a:effectLst/>
              </a:rPr>
              <a:t>简单追踪：待持股票已知</a:t>
            </a:r>
            <a:endParaRPr lang="zh-CN" altLang="en-US" sz="3600" dirty="0"/>
          </a:p>
        </p:txBody>
      </p:sp>
      <p:sp>
        <p:nvSpPr>
          <p:cNvPr id="3" name="灯片编号占位符 2">
            <a:extLst>
              <a:ext uri="{FF2B5EF4-FFF2-40B4-BE49-F238E27FC236}">
                <a16:creationId xmlns:a16="http://schemas.microsoft.com/office/drawing/2014/main" xmlns="" id="{90FDA2AC-0468-4DDD-9D48-8F6BD2554DA5}"/>
              </a:ext>
            </a:extLst>
          </p:cNvPr>
          <p:cNvSpPr>
            <a:spLocks noGrp="1"/>
          </p:cNvSpPr>
          <p:nvPr>
            <p:ph type="sldNum" sz="quarter" idx="12"/>
          </p:nvPr>
        </p:nvSpPr>
        <p:spPr/>
        <p:txBody>
          <a:bodyPr/>
          <a:lstStyle/>
          <a:p>
            <a:fld id="{1827CD8D-0C45-4313-8514-3276C2338651}" type="slidenum">
              <a:rPr lang="zh-CN" altLang="en-US" smtClean="0"/>
              <a:pPr/>
              <a:t>43</a:t>
            </a:fld>
            <a:endParaRPr lang="zh-CN" altLang="en-US" dirty="0"/>
          </a:p>
        </p:txBody>
      </p:sp>
      <p:sp>
        <p:nvSpPr>
          <p:cNvPr id="4" name="文本框 3">
            <a:extLst>
              <a:ext uri="{FF2B5EF4-FFF2-40B4-BE49-F238E27FC236}">
                <a16:creationId xmlns:a16="http://schemas.microsoft.com/office/drawing/2014/main" xmlns="" id="{ED130D50-8373-41D8-8142-E6163E844681}"/>
              </a:ext>
            </a:extLst>
          </p:cNvPr>
          <p:cNvSpPr txBox="1"/>
          <p:nvPr/>
        </p:nvSpPr>
        <p:spPr>
          <a:xfrm>
            <a:off x="884460" y="1460355"/>
            <a:ext cx="10549257" cy="707886"/>
          </a:xfrm>
          <a:prstGeom prst="rect">
            <a:avLst/>
          </a:prstGeom>
          <a:noFill/>
          <a:ln w="19050">
            <a:solidFill>
              <a:srgbClr val="972022"/>
            </a:solidFill>
            <a:prstDash val="sysDash"/>
          </a:ln>
        </p:spPr>
        <p:txBody>
          <a:bodyPr wrap="square" rtlCol="0">
            <a:spAutoFit/>
          </a:bodyPr>
          <a:lstStyle/>
          <a:p>
            <a:r>
              <a:rPr lang="zh-CN" altLang="en-US" sz="2000" dirty="0">
                <a:solidFill>
                  <a:srgbClr val="4D4D4D"/>
                </a:solidFill>
                <a:latin typeface="-apple-system"/>
              </a:rPr>
              <a:t>给定</a:t>
            </a:r>
            <a:r>
              <a:rPr lang="zh-CN" altLang="en-US" sz="2000" b="0" i="0" dirty="0">
                <a:solidFill>
                  <a:srgbClr val="4D4D4D"/>
                </a:solidFill>
                <a:effectLst/>
                <a:latin typeface="-apple-system"/>
              </a:rPr>
              <a:t>待追踪的指数和它的所有</a:t>
            </a:r>
            <a:r>
              <a:rPr lang="en-US" altLang="zh-CN" sz="2000" b="0" i="0" dirty="0">
                <a:solidFill>
                  <a:srgbClr val="4D4D4D"/>
                </a:solidFill>
                <a:effectLst/>
                <a:latin typeface="-apple-system"/>
              </a:rPr>
              <a:t>N</a:t>
            </a:r>
            <a:r>
              <a:rPr lang="zh-CN" altLang="en-US" sz="2000" b="0" i="0" dirty="0">
                <a:solidFill>
                  <a:srgbClr val="4D4D4D"/>
                </a:solidFill>
                <a:effectLst/>
                <a:latin typeface="-apple-system"/>
              </a:rPr>
              <a:t>只成分股，我们要使用</a:t>
            </a:r>
            <a:r>
              <a:rPr lang="zh-CN" altLang="en-US" sz="2000" dirty="0">
                <a:solidFill>
                  <a:srgbClr val="4D4D4D"/>
                </a:solidFill>
                <a:latin typeface="-apple-system"/>
              </a:rPr>
              <a:t>已知的</a:t>
            </a:r>
            <a:r>
              <a:rPr lang="en-US" altLang="zh-CN" sz="2000" b="0" i="0" dirty="0">
                <a:solidFill>
                  <a:srgbClr val="4D4D4D"/>
                </a:solidFill>
                <a:effectLst/>
                <a:latin typeface="-apple-system"/>
              </a:rPr>
              <a:t>n</a:t>
            </a:r>
            <a:r>
              <a:rPr lang="zh-CN" altLang="en-US" sz="2000" b="0" i="0" dirty="0">
                <a:solidFill>
                  <a:srgbClr val="4D4D4D"/>
                </a:solidFill>
                <a:effectLst/>
                <a:latin typeface="-apple-system"/>
              </a:rPr>
              <a:t>只股票（</a:t>
            </a:r>
            <a:r>
              <a:rPr lang="en-US" altLang="zh-CN" sz="2000" b="0" i="0" dirty="0">
                <a:solidFill>
                  <a:srgbClr val="4D4D4D"/>
                </a:solidFill>
                <a:effectLst/>
                <a:latin typeface="-apple-system"/>
              </a:rPr>
              <a:t>n&lt;N</a:t>
            </a:r>
            <a:r>
              <a:rPr lang="zh-CN" altLang="en-US" sz="2000" b="0" i="0" dirty="0">
                <a:solidFill>
                  <a:srgbClr val="4D4D4D"/>
                </a:solidFill>
                <a:effectLst/>
                <a:latin typeface="-apple-system"/>
              </a:rPr>
              <a:t>）追踪指数表现，使得跟踪误差尽可能小。</a:t>
            </a:r>
            <a:endParaRPr lang="zh-CN" altLang="en-US" sz="2000" dirty="0"/>
          </a:p>
        </p:txBody>
      </p:sp>
      <p:sp>
        <p:nvSpPr>
          <p:cNvPr id="5" name="文本框 4">
            <a:extLst>
              <a:ext uri="{FF2B5EF4-FFF2-40B4-BE49-F238E27FC236}">
                <a16:creationId xmlns:a16="http://schemas.microsoft.com/office/drawing/2014/main" xmlns="" id="{3EC57064-E957-42E2-99C6-9D9CDF46A199}"/>
              </a:ext>
            </a:extLst>
          </p:cNvPr>
          <p:cNvSpPr txBox="1"/>
          <p:nvPr/>
        </p:nvSpPr>
        <p:spPr>
          <a:xfrm>
            <a:off x="877026" y="1053853"/>
            <a:ext cx="1076714" cy="400110"/>
          </a:xfrm>
          <a:prstGeom prst="rect">
            <a:avLst/>
          </a:prstGeom>
          <a:solidFill>
            <a:srgbClr val="9C0308"/>
          </a:solidFill>
        </p:spPr>
        <p:txBody>
          <a:bodyPr wrap="square" rtlCol="0">
            <a:spAutoFit/>
          </a:bodyPr>
          <a:lstStyle/>
          <a:p>
            <a:pPr algn="ctr"/>
            <a:r>
              <a:rPr lang="zh-CN" altLang="en-US" sz="2000" b="1" dirty="0">
                <a:solidFill>
                  <a:schemeClr val="bg1"/>
                </a:solidFill>
              </a:rPr>
              <a:t>目  标</a:t>
            </a:r>
          </a:p>
        </p:txBody>
      </p:sp>
      <p:sp>
        <p:nvSpPr>
          <p:cNvPr id="14" name="文本框 13">
            <a:extLst>
              <a:ext uri="{FF2B5EF4-FFF2-40B4-BE49-F238E27FC236}">
                <a16:creationId xmlns:a16="http://schemas.microsoft.com/office/drawing/2014/main" xmlns="" id="{ED130D50-8373-41D8-8142-E6163E844681}"/>
              </a:ext>
            </a:extLst>
          </p:cNvPr>
          <p:cNvSpPr txBox="1"/>
          <p:nvPr/>
        </p:nvSpPr>
        <p:spPr>
          <a:xfrm>
            <a:off x="8070214" y="2623421"/>
            <a:ext cx="1242751" cy="400110"/>
          </a:xfrm>
          <a:prstGeom prst="rect">
            <a:avLst/>
          </a:prstGeom>
          <a:noFill/>
          <a:ln w="19050">
            <a:solidFill>
              <a:srgbClr val="972022"/>
            </a:solidFill>
            <a:prstDash val="sysDash"/>
          </a:ln>
        </p:spPr>
        <p:txBody>
          <a:bodyPr wrap="square" rtlCol="0">
            <a:spAutoFit/>
          </a:bodyPr>
          <a:lstStyle/>
          <a:p>
            <a:r>
              <a:rPr lang="zh-CN" altLang="en-US" sz="2000" dirty="0">
                <a:solidFill>
                  <a:srgbClr val="4D4D4D"/>
                </a:solidFill>
                <a:latin typeface="-apple-system"/>
              </a:rPr>
              <a:t>目标函数</a:t>
            </a:r>
            <a:endParaRPr lang="zh-CN" altLang="en-US" sz="2000" dirty="0"/>
          </a:p>
        </p:txBody>
      </p:sp>
      <p:pic>
        <p:nvPicPr>
          <p:cNvPr id="6" name="图片 5"/>
          <p:cNvPicPr>
            <a:picLocks noChangeAspect="1"/>
          </p:cNvPicPr>
          <p:nvPr/>
        </p:nvPicPr>
        <p:blipFill>
          <a:blip r:embed="rId3"/>
          <a:stretch>
            <a:fillRect/>
          </a:stretch>
        </p:blipFill>
        <p:spPr>
          <a:xfrm>
            <a:off x="877026" y="2534049"/>
            <a:ext cx="5857194" cy="3453412"/>
          </a:xfrm>
          <a:prstGeom prst="rect">
            <a:avLst/>
          </a:prstGeom>
        </p:spPr>
      </p:pic>
      <p:pic>
        <p:nvPicPr>
          <p:cNvPr id="9" name="图片 8"/>
          <p:cNvPicPr>
            <a:picLocks noChangeAspect="1"/>
          </p:cNvPicPr>
          <p:nvPr/>
        </p:nvPicPr>
        <p:blipFill>
          <a:blip r:embed="rId4"/>
          <a:stretch>
            <a:fillRect/>
          </a:stretch>
        </p:blipFill>
        <p:spPr>
          <a:xfrm>
            <a:off x="7578599" y="3392349"/>
            <a:ext cx="3009900" cy="1514475"/>
          </a:xfrm>
          <a:prstGeom prst="rect">
            <a:avLst/>
          </a:prstGeom>
        </p:spPr>
      </p:pic>
    </p:spTree>
    <p:extLst>
      <p:ext uri="{BB962C8B-B14F-4D97-AF65-F5344CB8AC3E}">
        <p14:creationId xmlns:p14="http://schemas.microsoft.com/office/powerpoint/2010/main" val="219849280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9F941637-4F36-491F-9BF4-D357F162F2C7}"/>
              </a:ext>
            </a:extLst>
          </p:cNvPr>
          <p:cNvSpPr>
            <a:spLocks noGrp="1"/>
          </p:cNvSpPr>
          <p:nvPr>
            <p:ph type="title"/>
          </p:nvPr>
        </p:nvSpPr>
        <p:spPr>
          <a:xfrm>
            <a:off x="493130" y="137958"/>
            <a:ext cx="3966444" cy="745844"/>
          </a:xfrm>
        </p:spPr>
        <p:txBody>
          <a:bodyPr>
            <a:normAutofit/>
          </a:bodyPr>
          <a:lstStyle/>
          <a:p>
            <a:r>
              <a:rPr lang="zh-CN" altLang="en-US" sz="2400" dirty="0">
                <a:solidFill>
                  <a:srgbClr val="000000"/>
                </a:solidFill>
              </a:rPr>
              <a:t>相似性替代：确定待持股票</a:t>
            </a:r>
            <a:endParaRPr lang="zh-CN" altLang="en-US" sz="3600" dirty="0"/>
          </a:p>
        </p:txBody>
      </p:sp>
      <p:sp>
        <p:nvSpPr>
          <p:cNvPr id="3" name="灯片编号占位符 2">
            <a:extLst>
              <a:ext uri="{FF2B5EF4-FFF2-40B4-BE49-F238E27FC236}">
                <a16:creationId xmlns:a16="http://schemas.microsoft.com/office/drawing/2014/main" xmlns="" id="{90FDA2AC-0468-4DDD-9D48-8F6BD2554DA5}"/>
              </a:ext>
            </a:extLst>
          </p:cNvPr>
          <p:cNvSpPr>
            <a:spLocks noGrp="1"/>
          </p:cNvSpPr>
          <p:nvPr>
            <p:ph type="sldNum" sz="quarter" idx="12"/>
          </p:nvPr>
        </p:nvSpPr>
        <p:spPr/>
        <p:txBody>
          <a:bodyPr/>
          <a:lstStyle/>
          <a:p>
            <a:fld id="{1827CD8D-0C45-4313-8514-3276C2338651}" type="slidenum">
              <a:rPr lang="zh-CN" altLang="en-US" smtClean="0"/>
              <a:pPr/>
              <a:t>44</a:t>
            </a:fld>
            <a:endParaRPr lang="zh-CN" altLang="en-US" dirty="0"/>
          </a:p>
        </p:txBody>
      </p:sp>
      <p:sp>
        <p:nvSpPr>
          <p:cNvPr id="16" name="文本框 15">
            <a:extLst>
              <a:ext uri="{FF2B5EF4-FFF2-40B4-BE49-F238E27FC236}">
                <a16:creationId xmlns:a16="http://schemas.microsoft.com/office/drawing/2014/main" xmlns="" id="{ED130D50-8373-41D8-8142-E6163E844681}"/>
              </a:ext>
            </a:extLst>
          </p:cNvPr>
          <p:cNvSpPr txBox="1"/>
          <p:nvPr/>
        </p:nvSpPr>
        <p:spPr>
          <a:xfrm>
            <a:off x="884460" y="1460355"/>
            <a:ext cx="10549257" cy="707886"/>
          </a:xfrm>
          <a:prstGeom prst="rect">
            <a:avLst/>
          </a:prstGeom>
          <a:noFill/>
          <a:ln w="19050">
            <a:solidFill>
              <a:srgbClr val="972022"/>
            </a:solidFill>
            <a:prstDash val="sysDash"/>
          </a:ln>
        </p:spPr>
        <p:txBody>
          <a:bodyPr wrap="square" rtlCol="0">
            <a:spAutoFit/>
          </a:bodyPr>
          <a:lstStyle/>
          <a:p>
            <a:r>
              <a:rPr lang="zh-CN" altLang="en-US" sz="2000" dirty="0">
                <a:solidFill>
                  <a:srgbClr val="4D4D4D"/>
                </a:solidFill>
                <a:latin typeface="-apple-system"/>
              </a:rPr>
              <a:t>给定</a:t>
            </a:r>
            <a:r>
              <a:rPr lang="zh-CN" altLang="en-US" sz="2000" b="0" i="0" dirty="0">
                <a:solidFill>
                  <a:srgbClr val="4D4D4D"/>
                </a:solidFill>
                <a:effectLst/>
                <a:latin typeface="-apple-system"/>
              </a:rPr>
              <a:t>待追踪的指数和它的所有</a:t>
            </a:r>
            <a:r>
              <a:rPr lang="en-US" altLang="zh-CN" sz="2000" b="0" i="0" dirty="0">
                <a:solidFill>
                  <a:srgbClr val="4D4D4D"/>
                </a:solidFill>
                <a:effectLst/>
                <a:latin typeface="-apple-system"/>
              </a:rPr>
              <a:t>N</a:t>
            </a:r>
            <a:r>
              <a:rPr lang="zh-CN" altLang="en-US" sz="2000" b="0" i="0" dirty="0">
                <a:solidFill>
                  <a:srgbClr val="4D4D4D"/>
                </a:solidFill>
                <a:effectLst/>
                <a:latin typeface="-apple-system"/>
              </a:rPr>
              <a:t>只成分股，我们要从中选出</a:t>
            </a:r>
            <a:r>
              <a:rPr lang="en-US" altLang="zh-CN" sz="2000" b="0" i="0" dirty="0">
                <a:solidFill>
                  <a:srgbClr val="4D4D4D"/>
                </a:solidFill>
                <a:effectLst/>
                <a:latin typeface="-apple-system"/>
              </a:rPr>
              <a:t>n</a:t>
            </a:r>
            <a:r>
              <a:rPr lang="zh-CN" altLang="en-US" sz="2000" b="0" i="0" dirty="0">
                <a:solidFill>
                  <a:srgbClr val="4D4D4D"/>
                </a:solidFill>
                <a:effectLst/>
                <a:latin typeface="-apple-system"/>
              </a:rPr>
              <a:t>只股票（</a:t>
            </a:r>
            <a:r>
              <a:rPr lang="en-US" altLang="zh-CN" sz="2000" b="0" i="0" dirty="0">
                <a:solidFill>
                  <a:srgbClr val="4D4D4D"/>
                </a:solidFill>
                <a:effectLst/>
                <a:latin typeface="-apple-system"/>
              </a:rPr>
              <a:t>n&lt;N</a:t>
            </a:r>
            <a:r>
              <a:rPr lang="zh-CN" altLang="en-US" sz="2000" b="0" i="0" dirty="0">
                <a:solidFill>
                  <a:srgbClr val="4D4D4D"/>
                </a:solidFill>
                <a:effectLst/>
                <a:latin typeface="-apple-system"/>
              </a:rPr>
              <a:t>）追踪指数表现，使得这</a:t>
            </a:r>
            <a:r>
              <a:rPr lang="en-US" altLang="zh-CN" sz="2000" b="0" i="0" dirty="0">
                <a:solidFill>
                  <a:srgbClr val="4D4D4D"/>
                </a:solidFill>
                <a:effectLst/>
                <a:latin typeface="-apple-system"/>
              </a:rPr>
              <a:t>n</a:t>
            </a:r>
            <a:r>
              <a:rPr lang="zh-CN" altLang="en-US" sz="2000" b="0" i="0" dirty="0">
                <a:solidFill>
                  <a:srgbClr val="4D4D4D"/>
                </a:solidFill>
                <a:effectLst/>
                <a:latin typeface="-apple-system"/>
              </a:rPr>
              <a:t>只股票能最好的代表</a:t>
            </a:r>
            <a:r>
              <a:rPr lang="en-US" altLang="zh-CN" sz="2000" b="0" i="0" dirty="0">
                <a:solidFill>
                  <a:srgbClr val="4D4D4D"/>
                </a:solidFill>
                <a:effectLst/>
                <a:latin typeface="-apple-system"/>
              </a:rPr>
              <a:t>N</a:t>
            </a:r>
            <a:r>
              <a:rPr lang="zh-CN" altLang="en-US" sz="2000" b="0" i="0" dirty="0">
                <a:solidFill>
                  <a:srgbClr val="4D4D4D"/>
                </a:solidFill>
                <a:effectLst/>
                <a:latin typeface="-apple-system"/>
              </a:rPr>
              <a:t>只成分股</a:t>
            </a:r>
            <a:endParaRPr lang="zh-CN" altLang="en-US" sz="2000" dirty="0"/>
          </a:p>
        </p:txBody>
      </p:sp>
      <p:sp>
        <p:nvSpPr>
          <p:cNvPr id="18" name="文本框 17">
            <a:extLst>
              <a:ext uri="{FF2B5EF4-FFF2-40B4-BE49-F238E27FC236}">
                <a16:creationId xmlns:a16="http://schemas.microsoft.com/office/drawing/2014/main" xmlns="" id="{3EC57064-E957-42E2-99C6-9D9CDF46A199}"/>
              </a:ext>
            </a:extLst>
          </p:cNvPr>
          <p:cNvSpPr txBox="1"/>
          <p:nvPr/>
        </p:nvSpPr>
        <p:spPr>
          <a:xfrm>
            <a:off x="877026" y="1053853"/>
            <a:ext cx="1076714" cy="400110"/>
          </a:xfrm>
          <a:prstGeom prst="rect">
            <a:avLst/>
          </a:prstGeom>
          <a:solidFill>
            <a:srgbClr val="9C0308"/>
          </a:solidFill>
        </p:spPr>
        <p:txBody>
          <a:bodyPr wrap="square" rtlCol="0">
            <a:spAutoFit/>
          </a:bodyPr>
          <a:lstStyle/>
          <a:p>
            <a:pPr algn="ctr"/>
            <a:r>
              <a:rPr lang="zh-CN" altLang="en-US" sz="2000" b="1" dirty="0">
                <a:solidFill>
                  <a:schemeClr val="bg1"/>
                </a:solidFill>
              </a:rPr>
              <a:t>目  标</a:t>
            </a:r>
          </a:p>
        </p:txBody>
      </p:sp>
      <p:sp>
        <p:nvSpPr>
          <p:cNvPr id="21" name="文本框 20">
            <a:extLst>
              <a:ext uri="{FF2B5EF4-FFF2-40B4-BE49-F238E27FC236}">
                <a16:creationId xmlns:a16="http://schemas.microsoft.com/office/drawing/2014/main" xmlns="" id="{ED130D50-8373-41D8-8142-E6163E844681}"/>
              </a:ext>
            </a:extLst>
          </p:cNvPr>
          <p:cNvSpPr txBox="1"/>
          <p:nvPr/>
        </p:nvSpPr>
        <p:spPr>
          <a:xfrm>
            <a:off x="8407800" y="2419734"/>
            <a:ext cx="1223217" cy="400110"/>
          </a:xfrm>
          <a:prstGeom prst="rect">
            <a:avLst/>
          </a:prstGeom>
          <a:noFill/>
          <a:ln w="19050">
            <a:solidFill>
              <a:srgbClr val="972022"/>
            </a:solidFill>
            <a:prstDash val="sysDash"/>
          </a:ln>
        </p:spPr>
        <p:txBody>
          <a:bodyPr wrap="square" rtlCol="0">
            <a:spAutoFit/>
          </a:bodyPr>
          <a:lstStyle/>
          <a:p>
            <a:r>
              <a:rPr lang="zh-CN" altLang="en-US" sz="2000" dirty="0">
                <a:solidFill>
                  <a:srgbClr val="4D4D4D"/>
                </a:solidFill>
                <a:latin typeface="-apple-system"/>
              </a:rPr>
              <a:t>目标函数</a:t>
            </a:r>
            <a:endParaRPr lang="zh-CN" altLang="en-US" sz="2000" dirty="0"/>
          </a:p>
        </p:txBody>
      </p:sp>
      <p:pic>
        <p:nvPicPr>
          <p:cNvPr id="4" name="图片 3"/>
          <p:cNvPicPr>
            <a:picLocks noChangeAspect="1"/>
          </p:cNvPicPr>
          <p:nvPr/>
        </p:nvPicPr>
        <p:blipFill>
          <a:blip r:embed="rId3"/>
          <a:stretch>
            <a:fillRect/>
          </a:stretch>
        </p:blipFill>
        <p:spPr>
          <a:xfrm>
            <a:off x="812421" y="2405477"/>
            <a:ext cx="6186511" cy="2598875"/>
          </a:xfrm>
          <a:prstGeom prst="rect">
            <a:avLst/>
          </a:prstGeom>
        </p:spPr>
      </p:pic>
      <p:pic>
        <p:nvPicPr>
          <p:cNvPr id="5" name="图片 4"/>
          <p:cNvPicPr>
            <a:picLocks noChangeAspect="1"/>
          </p:cNvPicPr>
          <p:nvPr/>
        </p:nvPicPr>
        <p:blipFill>
          <a:blip r:embed="rId4"/>
          <a:stretch>
            <a:fillRect/>
          </a:stretch>
        </p:blipFill>
        <p:spPr>
          <a:xfrm>
            <a:off x="8191589" y="2925097"/>
            <a:ext cx="2543293" cy="3122864"/>
          </a:xfrm>
          <a:prstGeom prst="rect">
            <a:avLst/>
          </a:prstGeom>
        </p:spPr>
      </p:pic>
    </p:spTree>
    <p:extLst>
      <p:ext uri="{BB962C8B-B14F-4D97-AF65-F5344CB8AC3E}">
        <p14:creationId xmlns:p14="http://schemas.microsoft.com/office/powerpoint/2010/main" val="212703788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9F941637-4F36-491F-9BF4-D357F162F2C7}"/>
              </a:ext>
            </a:extLst>
          </p:cNvPr>
          <p:cNvSpPr>
            <a:spLocks noGrp="1"/>
          </p:cNvSpPr>
          <p:nvPr>
            <p:ph type="title"/>
          </p:nvPr>
        </p:nvSpPr>
        <p:spPr>
          <a:xfrm>
            <a:off x="493130" y="137958"/>
            <a:ext cx="3966444" cy="745844"/>
          </a:xfrm>
        </p:spPr>
        <p:txBody>
          <a:bodyPr>
            <a:normAutofit/>
          </a:bodyPr>
          <a:lstStyle/>
          <a:p>
            <a:r>
              <a:rPr lang="zh-CN" altLang="en-US" sz="2400" dirty="0">
                <a:solidFill>
                  <a:srgbClr val="000000"/>
                </a:solidFill>
              </a:rPr>
              <a:t>最小误差追踪：一般问题</a:t>
            </a:r>
            <a:endParaRPr lang="zh-CN" altLang="en-US" sz="3600" dirty="0"/>
          </a:p>
        </p:txBody>
      </p:sp>
      <p:sp>
        <p:nvSpPr>
          <p:cNvPr id="3" name="灯片编号占位符 2">
            <a:extLst>
              <a:ext uri="{FF2B5EF4-FFF2-40B4-BE49-F238E27FC236}">
                <a16:creationId xmlns:a16="http://schemas.microsoft.com/office/drawing/2014/main" xmlns="" id="{90FDA2AC-0468-4DDD-9D48-8F6BD2554DA5}"/>
              </a:ext>
            </a:extLst>
          </p:cNvPr>
          <p:cNvSpPr>
            <a:spLocks noGrp="1"/>
          </p:cNvSpPr>
          <p:nvPr>
            <p:ph type="sldNum" sz="quarter" idx="12"/>
          </p:nvPr>
        </p:nvSpPr>
        <p:spPr/>
        <p:txBody>
          <a:bodyPr/>
          <a:lstStyle/>
          <a:p>
            <a:fld id="{1827CD8D-0C45-4313-8514-3276C2338651}" type="slidenum">
              <a:rPr lang="zh-CN" altLang="en-US" smtClean="0"/>
              <a:pPr/>
              <a:t>45</a:t>
            </a:fld>
            <a:endParaRPr lang="zh-CN" altLang="en-US" dirty="0"/>
          </a:p>
        </p:txBody>
      </p:sp>
      <p:sp>
        <p:nvSpPr>
          <p:cNvPr id="16" name="文本框 15">
            <a:extLst>
              <a:ext uri="{FF2B5EF4-FFF2-40B4-BE49-F238E27FC236}">
                <a16:creationId xmlns:a16="http://schemas.microsoft.com/office/drawing/2014/main" xmlns="" id="{ED130D50-8373-41D8-8142-E6163E844681}"/>
              </a:ext>
            </a:extLst>
          </p:cNvPr>
          <p:cNvSpPr txBox="1"/>
          <p:nvPr/>
        </p:nvSpPr>
        <p:spPr>
          <a:xfrm>
            <a:off x="884460" y="1460355"/>
            <a:ext cx="10549257" cy="707886"/>
          </a:xfrm>
          <a:prstGeom prst="rect">
            <a:avLst/>
          </a:prstGeom>
          <a:noFill/>
          <a:ln w="19050">
            <a:solidFill>
              <a:srgbClr val="972022"/>
            </a:solidFill>
            <a:prstDash val="sysDash"/>
          </a:ln>
        </p:spPr>
        <p:txBody>
          <a:bodyPr wrap="square" rtlCol="0">
            <a:spAutoFit/>
          </a:bodyPr>
          <a:lstStyle/>
          <a:p>
            <a:r>
              <a:rPr lang="zh-CN" altLang="en-US" sz="2000" dirty="0">
                <a:solidFill>
                  <a:srgbClr val="4D4D4D"/>
                </a:solidFill>
                <a:latin typeface="-apple-system"/>
              </a:rPr>
              <a:t>给定</a:t>
            </a:r>
            <a:r>
              <a:rPr lang="zh-CN" altLang="en-US" sz="2000" b="0" i="0" dirty="0">
                <a:solidFill>
                  <a:srgbClr val="4D4D4D"/>
                </a:solidFill>
                <a:effectLst/>
                <a:latin typeface="-apple-system"/>
              </a:rPr>
              <a:t>待追踪的指数和它的所有</a:t>
            </a:r>
            <a:r>
              <a:rPr lang="en-US" altLang="zh-CN" sz="2000" b="0" i="0" dirty="0">
                <a:solidFill>
                  <a:srgbClr val="4D4D4D"/>
                </a:solidFill>
                <a:effectLst/>
                <a:latin typeface="-apple-system"/>
              </a:rPr>
              <a:t>N</a:t>
            </a:r>
            <a:r>
              <a:rPr lang="zh-CN" altLang="en-US" sz="2000" b="0" i="0" dirty="0">
                <a:solidFill>
                  <a:srgbClr val="4D4D4D"/>
                </a:solidFill>
                <a:effectLst/>
                <a:latin typeface="-apple-system"/>
              </a:rPr>
              <a:t>只成分股，我们要从中选出</a:t>
            </a:r>
            <a:r>
              <a:rPr lang="en-US" altLang="zh-CN" sz="2000" b="0" i="0" dirty="0">
                <a:solidFill>
                  <a:srgbClr val="4D4D4D"/>
                </a:solidFill>
                <a:effectLst/>
                <a:latin typeface="-apple-system"/>
              </a:rPr>
              <a:t>n</a:t>
            </a:r>
            <a:r>
              <a:rPr lang="zh-CN" altLang="en-US" sz="2000" b="0" i="0" dirty="0">
                <a:solidFill>
                  <a:srgbClr val="4D4D4D"/>
                </a:solidFill>
                <a:effectLst/>
                <a:latin typeface="-apple-system"/>
              </a:rPr>
              <a:t>只股票（</a:t>
            </a:r>
            <a:r>
              <a:rPr lang="en-US" altLang="zh-CN" sz="2000" b="0" i="0" dirty="0">
                <a:solidFill>
                  <a:srgbClr val="4D4D4D"/>
                </a:solidFill>
                <a:effectLst/>
                <a:latin typeface="-apple-system"/>
              </a:rPr>
              <a:t>n&lt;N</a:t>
            </a:r>
            <a:r>
              <a:rPr lang="zh-CN" altLang="en-US" sz="2000" b="0" i="0" dirty="0">
                <a:solidFill>
                  <a:srgbClr val="4D4D4D"/>
                </a:solidFill>
                <a:effectLst/>
                <a:latin typeface="-apple-system"/>
              </a:rPr>
              <a:t>）追踪指数表现，使得跟踪误差尽可能小。</a:t>
            </a:r>
            <a:endParaRPr lang="zh-CN" altLang="en-US" sz="2000" dirty="0"/>
          </a:p>
        </p:txBody>
      </p:sp>
      <p:sp>
        <p:nvSpPr>
          <p:cNvPr id="18" name="文本框 17">
            <a:extLst>
              <a:ext uri="{FF2B5EF4-FFF2-40B4-BE49-F238E27FC236}">
                <a16:creationId xmlns:a16="http://schemas.microsoft.com/office/drawing/2014/main" xmlns="" id="{3EC57064-E957-42E2-99C6-9D9CDF46A199}"/>
              </a:ext>
            </a:extLst>
          </p:cNvPr>
          <p:cNvSpPr txBox="1"/>
          <p:nvPr/>
        </p:nvSpPr>
        <p:spPr>
          <a:xfrm>
            <a:off x="877026" y="1053853"/>
            <a:ext cx="1076714" cy="400110"/>
          </a:xfrm>
          <a:prstGeom prst="rect">
            <a:avLst/>
          </a:prstGeom>
          <a:solidFill>
            <a:srgbClr val="9C0308"/>
          </a:solidFill>
        </p:spPr>
        <p:txBody>
          <a:bodyPr wrap="square" rtlCol="0">
            <a:spAutoFit/>
          </a:bodyPr>
          <a:lstStyle/>
          <a:p>
            <a:pPr algn="ctr"/>
            <a:r>
              <a:rPr lang="zh-CN" altLang="en-US" sz="2000" b="1" dirty="0">
                <a:solidFill>
                  <a:schemeClr val="bg1"/>
                </a:solidFill>
              </a:rPr>
              <a:t>目  标</a:t>
            </a:r>
          </a:p>
        </p:txBody>
      </p:sp>
      <p:sp>
        <p:nvSpPr>
          <p:cNvPr id="9" name="文本框 8">
            <a:extLst>
              <a:ext uri="{FF2B5EF4-FFF2-40B4-BE49-F238E27FC236}">
                <a16:creationId xmlns:a16="http://schemas.microsoft.com/office/drawing/2014/main" xmlns="" id="{ED130D50-8373-41D8-8142-E6163E844681}"/>
              </a:ext>
            </a:extLst>
          </p:cNvPr>
          <p:cNvSpPr txBox="1"/>
          <p:nvPr/>
        </p:nvSpPr>
        <p:spPr>
          <a:xfrm>
            <a:off x="8610260" y="2333794"/>
            <a:ext cx="1213278" cy="400110"/>
          </a:xfrm>
          <a:prstGeom prst="rect">
            <a:avLst/>
          </a:prstGeom>
          <a:noFill/>
          <a:ln w="19050">
            <a:solidFill>
              <a:srgbClr val="972022"/>
            </a:solidFill>
            <a:prstDash val="sysDash"/>
          </a:ln>
        </p:spPr>
        <p:txBody>
          <a:bodyPr wrap="square" rtlCol="0">
            <a:spAutoFit/>
          </a:bodyPr>
          <a:lstStyle/>
          <a:p>
            <a:r>
              <a:rPr lang="zh-CN" altLang="en-US" sz="2000" dirty="0">
                <a:solidFill>
                  <a:srgbClr val="4D4D4D"/>
                </a:solidFill>
                <a:latin typeface="-apple-system"/>
              </a:rPr>
              <a:t>目标函数</a:t>
            </a:r>
            <a:endParaRPr lang="zh-CN" altLang="en-US" sz="2000" dirty="0"/>
          </a:p>
        </p:txBody>
      </p:sp>
      <p:pic>
        <p:nvPicPr>
          <p:cNvPr id="5" name="图片 4"/>
          <p:cNvPicPr>
            <a:picLocks noChangeAspect="1"/>
          </p:cNvPicPr>
          <p:nvPr/>
        </p:nvPicPr>
        <p:blipFill>
          <a:blip r:embed="rId3"/>
          <a:stretch>
            <a:fillRect/>
          </a:stretch>
        </p:blipFill>
        <p:spPr>
          <a:xfrm>
            <a:off x="812422" y="2344684"/>
            <a:ext cx="6423265" cy="4490461"/>
          </a:xfrm>
          <a:prstGeom prst="rect">
            <a:avLst/>
          </a:prstGeom>
        </p:spPr>
      </p:pic>
      <p:pic>
        <p:nvPicPr>
          <p:cNvPr id="6" name="图片 5"/>
          <p:cNvPicPr>
            <a:picLocks noChangeAspect="1"/>
          </p:cNvPicPr>
          <p:nvPr/>
        </p:nvPicPr>
        <p:blipFill>
          <a:blip r:embed="rId4"/>
          <a:stretch>
            <a:fillRect/>
          </a:stretch>
        </p:blipFill>
        <p:spPr>
          <a:xfrm>
            <a:off x="7847968" y="2858741"/>
            <a:ext cx="3629892" cy="3373093"/>
          </a:xfrm>
          <a:prstGeom prst="rect">
            <a:avLst/>
          </a:prstGeom>
        </p:spPr>
      </p:pic>
    </p:spTree>
    <p:extLst>
      <p:ext uri="{BB962C8B-B14F-4D97-AF65-F5344CB8AC3E}">
        <p14:creationId xmlns:p14="http://schemas.microsoft.com/office/powerpoint/2010/main" val="87687368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3"/>
          <p:cNvSpPr txBox="1">
            <a:spLocks/>
          </p:cNvSpPr>
          <p:nvPr/>
        </p:nvSpPr>
        <p:spPr>
          <a:xfrm>
            <a:off x="0" y="4531393"/>
            <a:ext cx="12192000" cy="780501"/>
          </a:xfrm>
          <a:prstGeom prst="rect">
            <a:avLst/>
          </a:prstGeom>
        </p:spPr>
        <p:txBody>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sz="4000" b="1" dirty="0">
                <a:solidFill>
                  <a:srgbClr val="9C0308"/>
                </a:solidFill>
                <a:latin typeface="微软雅黑" panose="020B0503020204020204" pitchFamily="34" charset="-122"/>
                <a:ea typeface="微软雅黑" panose="020B0503020204020204" pitchFamily="34" charset="-122"/>
              </a:rPr>
              <a:t>北京大学量化交易协会</a:t>
            </a:r>
          </a:p>
        </p:txBody>
      </p:sp>
      <p:sp>
        <p:nvSpPr>
          <p:cNvPr id="11" name="椭圆 10"/>
          <p:cNvSpPr/>
          <p:nvPr/>
        </p:nvSpPr>
        <p:spPr>
          <a:xfrm>
            <a:off x="4953000" y="1202512"/>
            <a:ext cx="2286000" cy="2286000"/>
          </a:xfrm>
          <a:prstGeom prst="ellipse">
            <a:avLst/>
          </a:prstGeom>
          <a:blipFill dpi="0" rotWithShape="1">
            <a:blip r:embed="rId2"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818755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9F941637-4F36-491F-9BF4-D357F162F2C7}"/>
              </a:ext>
            </a:extLst>
          </p:cNvPr>
          <p:cNvSpPr>
            <a:spLocks noGrp="1"/>
          </p:cNvSpPr>
          <p:nvPr>
            <p:ph type="title"/>
          </p:nvPr>
        </p:nvSpPr>
        <p:spPr>
          <a:xfrm>
            <a:off x="493130" y="147415"/>
            <a:ext cx="8189954" cy="745844"/>
          </a:xfrm>
        </p:spPr>
        <p:txBody>
          <a:bodyPr>
            <a:normAutofit/>
          </a:bodyPr>
          <a:lstStyle/>
          <a:p>
            <a:r>
              <a:rPr lang="zh-CN" altLang="en-US" sz="2400" b="1" dirty="0">
                <a:solidFill>
                  <a:srgbClr val="000000"/>
                </a:solidFill>
                <a:latin typeface="CMBX12"/>
              </a:rPr>
              <a:t>基本步骤</a:t>
            </a:r>
            <a:endParaRPr lang="zh-CN" altLang="en-US" sz="3600" dirty="0"/>
          </a:p>
        </p:txBody>
      </p:sp>
      <p:sp>
        <p:nvSpPr>
          <p:cNvPr id="3" name="灯片编号占位符 2">
            <a:extLst>
              <a:ext uri="{FF2B5EF4-FFF2-40B4-BE49-F238E27FC236}">
                <a16:creationId xmlns:a16="http://schemas.microsoft.com/office/drawing/2014/main" xmlns="" id="{90FDA2AC-0468-4DDD-9D48-8F6BD2554DA5}"/>
              </a:ext>
            </a:extLst>
          </p:cNvPr>
          <p:cNvSpPr>
            <a:spLocks noGrp="1"/>
          </p:cNvSpPr>
          <p:nvPr>
            <p:ph type="sldNum" sz="quarter" idx="12"/>
          </p:nvPr>
        </p:nvSpPr>
        <p:spPr/>
        <p:txBody>
          <a:bodyPr/>
          <a:lstStyle/>
          <a:p>
            <a:fld id="{1827CD8D-0C45-4313-8514-3276C2338651}" type="slidenum">
              <a:rPr lang="zh-CN" altLang="en-US" smtClean="0"/>
              <a:pPr/>
              <a:t>5</a:t>
            </a:fld>
            <a:endParaRPr lang="zh-CN" altLang="en-US" dirty="0"/>
          </a:p>
        </p:txBody>
      </p:sp>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xmlns="" id="{ED130D50-8373-41D8-8142-E6163E844681}"/>
                  </a:ext>
                </a:extLst>
              </p:cNvPr>
              <p:cNvSpPr txBox="1"/>
              <p:nvPr/>
            </p:nvSpPr>
            <p:spPr>
              <a:xfrm>
                <a:off x="978800" y="1548260"/>
                <a:ext cx="10061377" cy="4163576"/>
              </a:xfrm>
              <a:prstGeom prst="rect">
                <a:avLst/>
              </a:prstGeom>
              <a:noFill/>
              <a:ln w="19050">
                <a:solidFill>
                  <a:srgbClr val="972022"/>
                </a:solidFill>
                <a:prstDash val="sysDash"/>
              </a:ln>
            </p:spPr>
            <p:txBody>
              <a:bodyPr wrap="square" rtlCol="0">
                <a:spAutoFit/>
              </a:bodyPr>
              <a:lstStyle/>
              <a:p>
                <a:pPr marL="342900" indent="-342900">
                  <a:lnSpc>
                    <a:spcPct val="120000"/>
                  </a:lnSpc>
                  <a:buFont typeface="Wingdings" panose="05000000000000000000" pitchFamily="2" charset="2"/>
                  <a:buChar char="p"/>
                </a:pPr>
                <a:r>
                  <a:rPr lang="zh-CN" altLang="en-US" sz="2000" b="0" i="0" dirty="0">
                    <a:solidFill>
                      <a:schemeClr val="tx1"/>
                    </a:solidFill>
                    <a:effectLst/>
                    <a:latin typeface="-apple-system"/>
                  </a:rPr>
                  <a:t>期望收益</a:t>
                </a:r>
                <a:endParaRPr lang="en-US" altLang="zh-CN" sz="2000" dirty="0">
                  <a:solidFill>
                    <a:schemeClr val="tx1"/>
                  </a:solidFill>
                  <a:latin typeface="-apple-system"/>
                </a:endParaRPr>
              </a:p>
              <a:p>
                <a:pPr marL="800100" lvl="1" indent="-342900">
                  <a:lnSpc>
                    <a:spcPct val="120000"/>
                  </a:lnSpc>
                  <a:buFont typeface="Wingdings" panose="05000000000000000000" pitchFamily="2" charset="2"/>
                  <a:buChar char="ü"/>
                </a:pPr>
                <a:r>
                  <a:rPr lang="zh-CN" altLang="en-US" sz="2000" b="0" i="0" dirty="0">
                    <a:solidFill>
                      <a:schemeClr val="tx1"/>
                    </a:solidFill>
                    <a:effectLst/>
                    <a:latin typeface="-apple-system"/>
                  </a:rPr>
                  <a:t>假设资产的收益率</a:t>
                </a:r>
                <a:r>
                  <a:rPr lang="en-US" altLang="zh-CN" sz="2000" b="0" i="0" dirty="0">
                    <a:solidFill>
                      <a:schemeClr val="tx1"/>
                    </a:solidFill>
                    <a:effectLst/>
                    <a:latin typeface="-apple-system"/>
                  </a:rPr>
                  <a:t>r</a:t>
                </a:r>
                <a:r>
                  <a:rPr lang="zh-CN" altLang="en-US" sz="2000" b="0" i="0" dirty="0">
                    <a:solidFill>
                      <a:schemeClr val="tx1"/>
                    </a:solidFill>
                    <a:effectLst/>
                    <a:latin typeface="-apple-system"/>
                  </a:rPr>
                  <a:t>服从正态分布，即</a:t>
                </a:r>
                <a:r>
                  <a:rPr lang="en-US" altLang="zh-CN" sz="2000" b="0" i="0" dirty="0">
                    <a:solidFill>
                      <a:schemeClr val="tx1"/>
                    </a:solidFill>
                    <a:effectLst/>
                    <a:latin typeface="-apple-system"/>
                  </a:rPr>
                  <a:t>:</a:t>
                </a:r>
                <a14:m>
                  <m:oMath xmlns:m="http://schemas.openxmlformats.org/officeDocument/2006/math">
                    <m:r>
                      <m:rPr>
                        <m:sty m:val="p"/>
                      </m:rPr>
                      <a:rPr lang="en-US" altLang="zh-CN" sz="2000" dirty="0">
                        <a:solidFill>
                          <a:schemeClr val="tx1"/>
                        </a:solidFill>
                        <a:latin typeface="Cambria Math" panose="02040503050406030204" pitchFamily="18" charset="0"/>
                      </a:rPr>
                      <m:t>r</m:t>
                    </m:r>
                    <m:r>
                      <a:rPr lang="en-US" altLang="zh-CN" sz="2000" i="1" dirty="0">
                        <a:solidFill>
                          <a:schemeClr val="tx1"/>
                        </a:solidFill>
                        <a:latin typeface="Cambria Math" panose="02040503050406030204" pitchFamily="18" charset="0"/>
                        <a:ea typeface="Cambria Math" panose="02040503050406030204" pitchFamily="18" charset="0"/>
                      </a:rPr>
                      <m:t>∽</m:t>
                    </m:r>
                    <m:r>
                      <a:rPr lang="en-US" altLang="zh-CN" sz="2000" b="0" i="1" dirty="0" smtClean="0">
                        <a:solidFill>
                          <a:schemeClr val="tx1"/>
                        </a:solidFill>
                        <a:latin typeface="Cambria Math" panose="02040503050406030204" pitchFamily="18" charset="0"/>
                        <a:ea typeface="Cambria Math" panose="02040503050406030204" pitchFamily="18" charset="0"/>
                      </a:rPr>
                      <m:t>𝑁</m:t>
                    </m:r>
                    <m:d>
                      <m:dPr>
                        <m:ctrlPr>
                          <a:rPr lang="en-US" altLang="zh-CN" sz="2000" b="0" i="1" dirty="0" smtClean="0">
                            <a:solidFill>
                              <a:schemeClr val="tx1"/>
                            </a:solidFill>
                            <a:latin typeface="Cambria Math" panose="02040503050406030204" pitchFamily="18" charset="0"/>
                            <a:ea typeface="Cambria Math" panose="02040503050406030204" pitchFamily="18" charset="0"/>
                          </a:rPr>
                        </m:ctrlPr>
                      </m:dPr>
                      <m:e>
                        <m:r>
                          <a:rPr lang="zh-CN" altLang="en-US" sz="2000" b="0" i="1" dirty="0" smtClean="0">
                            <a:solidFill>
                              <a:schemeClr val="tx1"/>
                            </a:solidFill>
                            <a:latin typeface="Cambria Math" panose="02040503050406030204" pitchFamily="18" charset="0"/>
                            <a:ea typeface="Cambria Math" panose="02040503050406030204" pitchFamily="18" charset="0"/>
                          </a:rPr>
                          <m:t>𝜇</m:t>
                        </m:r>
                        <m:r>
                          <a:rPr lang="en-US" altLang="zh-CN" sz="2000" b="0" i="1" dirty="0" smtClean="0">
                            <a:solidFill>
                              <a:schemeClr val="tx1"/>
                            </a:solidFill>
                            <a:latin typeface="Cambria Math" panose="02040503050406030204" pitchFamily="18" charset="0"/>
                            <a:ea typeface="Cambria Math" panose="02040503050406030204" pitchFamily="18" charset="0"/>
                          </a:rPr>
                          <m:t>, </m:t>
                        </m:r>
                        <m:r>
                          <m:rPr>
                            <m:sty m:val="p"/>
                          </m:rPr>
                          <a:rPr lang="el-GR" altLang="zh-CN" sz="2000" b="0" i="1" dirty="0" smtClean="0">
                            <a:solidFill>
                              <a:schemeClr val="tx1"/>
                            </a:solidFill>
                            <a:latin typeface="Cambria Math" panose="02040503050406030204" pitchFamily="18" charset="0"/>
                            <a:ea typeface="Cambria Math" panose="02040503050406030204" pitchFamily="18" charset="0"/>
                          </a:rPr>
                          <m:t>Σ</m:t>
                        </m:r>
                      </m:e>
                    </m:d>
                    <m:r>
                      <a:rPr lang="zh-CN" altLang="en-US" sz="2000" i="1" dirty="0">
                        <a:latin typeface="Cambria Math" panose="02040503050406030204" pitchFamily="18" charset="0"/>
                        <a:ea typeface="Cambria Math" panose="02040503050406030204" pitchFamily="18" charset="0"/>
                      </a:rPr>
                      <m:t>，</m:t>
                    </m:r>
                    <m:r>
                      <a:rPr lang="zh-CN" altLang="en-US" sz="2000" i="1" dirty="0">
                        <a:latin typeface="Cambria Math" panose="02040503050406030204" pitchFamily="18" charset="0"/>
                        <a:ea typeface="Cambria Math" panose="02040503050406030204" pitchFamily="18" charset="0"/>
                      </a:rPr>
                      <m:t>𝜇</m:t>
                    </m:r>
                  </m:oMath>
                </a14:m>
                <a:r>
                  <a:rPr lang="zh-CN" altLang="en-US" sz="2000" dirty="0">
                    <a:solidFill>
                      <a:schemeClr val="tx1"/>
                    </a:solidFill>
                  </a:rPr>
                  <a:t>为市场先验预期收益率</a:t>
                </a:r>
                <a:endParaRPr lang="en-US" altLang="zh-CN" sz="2000" dirty="0">
                  <a:solidFill>
                    <a:schemeClr val="tx1"/>
                  </a:solidFill>
                </a:endParaRPr>
              </a:p>
              <a:p>
                <a:pPr marL="800100" lvl="1" indent="-342900">
                  <a:lnSpc>
                    <a:spcPct val="120000"/>
                  </a:lnSpc>
                  <a:buFont typeface="Wingdings" panose="05000000000000000000" pitchFamily="2" charset="2"/>
                  <a:buChar char="ü"/>
                </a:pPr>
                <a:r>
                  <a:rPr lang="zh-CN" altLang="en-US" sz="2000" dirty="0">
                    <a:solidFill>
                      <a:schemeClr val="tx1"/>
                    </a:solidFill>
                    <a:ea typeface="Cambria Math" panose="02040503050406030204" pitchFamily="18" charset="0"/>
                  </a:rPr>
                  <a:t>由于</a:t>
                </a:r>
                <a14:m>
                  <m:oMath xmlns:m="http://schemas.openxmlformats.org/officeDocument/2006/math">
                    <m:r>
                      <a:rPr lang="zh-CN" altLang="en-US" sz="2000" i="1" dirty="0">
                        <a:solidFill>
                          <a:schemeClr val="tx1"/>
                        </a:solidFill>
                        <a:latin typeface="Cambria Math" panose="02040503050406030204" pitchFamily="18" charset="0"/>
                        <a:ea typeface="Cambria Math" panose="02040503050406030204" pitchFamily="18" charset="0"/>
                      </a:rPr>
                      <m:t>𝜇</m:t>
                    </m:r>
                    <m:r>
                      <a:rPr lang="zh-CN" altLang="en-US" sz="2000" i="1" dirty="0" smtClean="0">
                        <a:solidFill>
                          <a:schemeClr val="tx1"/>
                        </a:solidFill>
                        <a:latin typeface="Cambria Math" panose="02040503050406030204" pitchFamily="18" charset="0"/>
                        <a:ea typeface="Cambria Math" panose="02040503050406030204" pitchFamily="18" charset="0"/>
                      </a:rPr>
                      <m:t>存在</m:t>
                    </m:r>
                    <m:r>
                      <a:rPr lang="zh-CN" altLang="en-US" sz="2000" i="1" dirty="0">
                        <a:solidFill>
                          <a:schemeClr val="tx1"/>
                        </a:solidFill>
                        <a:latin typeface="Cambria Math" panose="02040503050406030204" pitchFamily="18" charset="0"/>
                        <a:ea typeface="Cambria Math" panose="02040503050406030204" pitchFamily="18" charset="0"/>
                      </a:rPr>
                      <m:t>估计误差</m:t>
                    </m:r>
                    <m:r>
                      <a:rPr lang="zh-CN" altLang="en-US" sz="2000" i="1" dirty="0" smtClean="0">
                        <a:solidFill>
                          <a:schemeClr val="tx1"/>
                        </a:solidFill>
                        <a:latin typeface="Cambria Math" panose="02040503050406030204" pitchFamily="18" charset="0"/>
                        <a:ea typeface="Cambria Math" panose="02040503050406030204" pitchFamily="18" charset="0"/>
                      </a:rPr>
                      <m:t>，</m:t>
                    </m:r>
                    <m:r>
                      <a:rPr lang="zh-CN" altLang="en-US" sz="2000" i="1" dirty="0">
                        <a:solidFill>
                          <a:schemeClr val="tx1"/>
                        </a:solidFill>
                        <a:latin typeface="Cambria Math" panose="02040503050406030204" pitchFamily="18" charset="0"/>
                        <a:ea typeface="Cambria Math" panose="02040503050406030204" pitchFamily="18" charset="0"/>
                      </a:rPr>
                      <m:t>假设</m:t>
                    </m:r>
                    <m:r>
                      <a:rPr lang="zh-CN" altLang="en-US" sz="2000" i="1" dirty="0">
                        <a:solidFill>
                          <a:schemeClr val="tx1"/>
                        </a:solidFill>
                        <a:latin typeface="Cambria Math" panose="02040503050406030204" pitchFamily="18" charset="0"/>
                        <a:ea typeface="Cambria Math" panose="02040503050406030204" pitchFamily="18" charset="0"/>
                      </a:rPr>
                      <m:t>𝜇</m:t>
                    </m:r>
                    <m:r>
                      <a:rPr lang="en-US" altLang="zh-CN" sz="2000" i="1" dirty="0">
                        <a:solidFill>
                          <a:schemeClr val="tx1"/>
                        </a:solidFill>
                        <a:latin typeface="Cambria Math" panose="02040503050406030204" pitchFamily="18" charset="0"/>
                        <a:ea typeface="Cambria Math" panose="02040503050406030204" pitchFamily="18" charset="0"/>
                      </a:rPr>
                      <m:t>∽</m:t>
                    </m:r>
                    <m:r>
                      <a:rPr lang="en-US" altLang="zh-CN" sz="2000" i="1" dirty="0">
                        <a:solidFill>
                          <a:schemeClr val="tx1"/>
                        </a:solidFill>
                        <a:latin typeface="Cambria Math" panose="02040503050406030204" pitchFamily="18" charset="0"/>
                        <a:ea typeface="Cambria Math" panose="02040503050406030204" pitchFamily="18" charset="0"/>
                      </a:rPr>
                      <m:t>𝑁</m:t>
                    </m:r>
                    <m:d>
                      <m:dPr>
                        <m:ctrlPr>
                          <a:rPr lang="en-US" altLang="zh-CN" sz="2000" i="1" dirty="0">
                            <a:solidFill>
                              <a:schemeClr val="tx1"/>
                            </a:solidFill>
                            <a:latin typeface="Cambria Math" panose="02040503050406030204" pitchFamily="18" charset="0"/>
                            <a:ea typeface="Cambria Math" panose="02040503050406030204" pitchFamily="18" charset="0"/>
                          </a:rPr>
                        </m:ctrlPr>
                      </m:dPr>
                      <m:e>
                        <m:r>
                          <m:rPr>
                            <m:sty m:val="p"/>
                          </m:rPr>
                          <a:rPr lang="el-GR" altLang="zh-CN" sz="2000" i="1" dirty="0" smtClean="0">
                            <a:solidFill>
                              <a:schemeClr val="tx1"/>
                            </a:solidFill>
                            <a:latin typeface="Cambria Math" panose="02040503050406030204" pitchFamily="18" charset="0"/>
                            <a:ea typeface="Cambria Math" panose="02040503050406030204" pitchFamily="18" charset="0"/>
                          </a:rPr>
                          <m:t>Π</m:t>
                        </m:r>
                        <m:r>
                          <a:rPr lang="en-US" altLang="zh-CN" sz="2000" i="1" dirty="0">
                            <a:solidFill>
                              <a:schemeClr val="tx1"/>
                            </a:solidFill>
                            <a:latin typeface="Cambria Math" panose="02040503050406030204" pitchFamily="18" charset="0"/>
                            <a:ea typeface="Cambria Math" panose="02040503050406030204" pitchFamily="18" charset="0"/>
                          </a:rPr>
                          <m:t>, </m:t>
                        </m:r>
                        <m:r>
                          <a:rPr lang="zh-CN" altLang="en-US" sz="2000" i="1" dirty="0" smtClean="0">
                            <a:solidFill>
                              <a:schemeClr val="tx1"/>
                            </a:solidFill>
                            <a:latin typeface="Cambria Math" panose="02040503050406030204" pitchFamily="18" charset="0"/>
                            <a:ea typeface="Cambria Math" panose="02040503050406030204" pitchFamily="18" charset="0"/>
                          </a:rPr>
                          <m:t>𝜏</m:t>
                        </m:r>
                        <m:r>
                          <m:rPr>
                            <m:sty m:val="p"/>
                          </m:rPr>
                          <a:rPr lang="el-GR" altLang="zh-CN" sz="2000" i="1" dirty="0">
                            <a:solidFill>
                              <a:schemeClr val="tx1"/>
                            </a:solidFill>
                            <a:latin typeface="Cambria Math" panose="02040503050406030204" pitchFamily="18" charset="0"/>
                            <a:ea typeface="Cambria Math" panose="02040503050406030204" pitchFamily="18" charset="0"/>
                          </a:rPr>
                          <m:t>Σ</m:t>
                        </m:r>
                      </m:e>
                    </m:d>
                  </m:oMath>
                </a14:m>
                <a:r>
                  <a:rPr lang="zh-CN" altLang="en-US" sz="2000" dirty="0">
                    <a:solidFill>
                      <a:schemeClr val="tx1"/>
                    </a:solidFill>
                  </a:rPr>
                  <a:t>，</a:t>
                </a:r>
                <a14:m>
                  <m:oMath xmlns:m="http://schemas.openxmlformats.org/officeDocument/2006/math">
                    <m:r>
                      <a:rPr lang="zh-CN" altLang="en-US" sz="2000" i="1" dirty="0">
                        <a:solidFill>
                          <a:schemeClr val="tx1"/>
                        </a:solidFill>
                        <a:latin typeface="Cambria Math" panose="02040503050406030204" pitchFamily="18" charset="0"/>
                        <a:ea typeface="Cambria Math" panose="02040503050406030204" pitchFamily="18" charset="0"/>
                      </a:rPr>
                      <m:t>𝜏</m:t>
                    </m:r>
                  </m:oMath>
                </a14:m>
                <a:r>
                  <a:rPr lang="zh-CN" altLang="en-US" sz="2000" dirty="0">
                    <a:solidFill>
                      <a:schemeClr val="tx1"/>
                    </a:solidFill>
                  </a:rPr>
                  <a:t>越小代表</a:t>
                </a:r>
                <a14:m>
                  <m:oMath xmlns:m="http://schemas.openxmlformats.org/officeDocument/2006/math">
                    <m:r>
                      <a:rPr lang="zh-CN" altLang="en-US" sz="2000" i="1" dirty="0">
                        <a:solidFill>
                          <a:schemeClr val="tx1"/>
                        </a:solidFill>
                        <a:latin typeface="Cambria Math" panose="02040503050406030204" pitchFamily="18" charset="0"/>
                        <a:ea typeface="Cambria Math" panose="02040503050406030204" pitchFamily="18" charset="0"/>
                      </a:rPr>
                      <m:t>𝜇</m:t>
                    </m:r>
                  </m:oMath>
                </a14:m>
                <a:r>
                  <a:rPr lang="zh-CN" altLang="en-US" sz="2000" dirty="0">
                    <a:solidFill>
                      <a:schemeClr val="tx1"/>
                    </a:solidFill>
                  </a:rPr>
                  <a:t>估计越准确</a:t>
                </a:r>
                <a:endParaRPr lang="en-US" altLang="zh-CN" sz="2000" dirty="0">
                  <a:solidFill>
                    <a:schemeClr val="tx1"/>
                  </a:solidFill>
                </a:endParaRPr>
              </a:p>
              <a:p>
                <a:pPr>
                  <a:lnSpc>
                    <a:spcPct val="120000"/>
                  </a:lnSpc>
                </a:pPr>
                <a14:m>
                  <m:oMathPara xmlns:m="http://schemas.openxmlformats.org/officeDocument/2006/math">
                    <m:oMathParaPr>
                      <m:jc m:val="centerGroup"/>
                    </m:oMathParaPr>
                    <m:oMath xmlns:m="http://schemas.openxmlformats.org/officeDocument/2006/math">
                      <m:r>
                        <m:rPr>
                          <m:sty m:val="p"/>
                        </m:rPr>
                        <a:rPr lang="en-US" altLang="zh-CN" sz="2000" dirty="0" smtClean="0">
                          <a:solidFill>
                            <a:schemeClr val="tx1"/>
                          </a:solidFill>
                          <a:latin typeface="Cambria Math" panose="02040503050406030204" pitchFamily="18" charset="0"/>
                        </a:rPr>
                        <m:t>r</m:t>
                      </m:r>
                      <m:r>
                        <a:rPr lang="en-US" altLang="zh-CN" sz="2000" i="1" dirty="0">
                          <a:solidFill>
                            <a:schemeClr val="tx1"/>
                          </a:solidFill>
                          <a:latin typeface="Cambria Math" panose="02040503050406030204" pitchFamily="18" charset="0"/>
                          <a:ea typeface="Cambria Math" panose="02040503050406030204" pitchFamily="18" charset="0"/>
                        </a:rPr>
                        <m:t>∽</m:t>
                      </m:r>
                      <m:r>
                        <a:rPr lang="en-US" altLang="zh-CN" sz="2000" b="0" i="1" dirty="0" smtClean="0">
                          <a:solidFill>
                            <a:schemeClr val="tx1"/>
                          </a:solidFill>
                          <a:latin typeface="Cambria Math" panose="02040503050406030204" pitchFamily="18" charset="0"/>
                          <a:ea typeface="Cambria Math" panose="02040503050406030204" pitchFamily="18" charset="0"/>
                        </a:rPr>
                        <m:t>𝑁</m:t>
                      </m:r>
                      <m:d>
                        <m:dPr>
                          <m:ctrlPr>
                            <a:rPr lang="en-US" altLang="zh-CN" sz="2000" b="0" i="1" dirty="0" smtClean="0">
                              <a:solidFill>
                                <a:schemeClr val="tx1"/>
                              </a:solidFill>
                              <a:latin typeface="Cambria Math" panose="02040503050406030204" pitchFamily="18" charset="0"/>
                              <a:ea typeface="Cambria Math" panose="02040503050406030204" pitchFamily="18" charset="0"/>
                            </a:rPr>
                          </m:ctrlPr>
                        </m:dPr>
                        <m:e>
                          <m:r>
                            <m:rPr>
                              <m:sty m:val="p"/>
                            </m:rPr>
                            <a:rPr lang="el-GR" altLang="zh-CN" sz="2000" i="1" dirty="0">
                              <a:solidFill>
                                <a:schemeClr val="tx1"/>
                              </a:solidFill>
                              <a:latin typeface="Cambria Math" panose="02040503050406030204" pitchFamily="18" charset="0"/>
                              <a:ea typeface="Cambria Math" panose="02040503050406030204" pitchFamily="18" charset="0"/>
                            </a:rPr>
                            <m:t>Π</m:t>
                          </m:r>
                          <m:r>
                            <a:rPr lang="en-US" altLang="zh-CN" sz="2000" i="1" dirty="0">
                              <a:solidFill>
                                <a:schemeClr val="tx1"/>
                              </a:solidFill>
                              <a:latin typeface="Cambria Math" panose="02040503050406030204" pitchFamily="18" charset="0"/>
                              <a:ea typeface="Cambria Math" panose="02040503050406030204" pitchFamily="18" charset="0"/>
                            </a:rPr>
                            <m:t>, </m:t>
                          </m:r>
                          <m:r>
                            <a:rPr lang="en-US" altLang="zh-CN" sz="2000" b="0" i="1" dirty="0" smtClean="0">
                              <a:solidFill>
                                <a:schemeClr val="tx1"/>
                              </a:solidFill>
                              <a:latin typeface="Cambria Math" panose="02040503050406030204" pitchFamily="18" charset="0"/>
                              <a:ea typeface="Cambria Math" panose="02040503050406030204" pitchFamily="18" charset="0"/>
                            </a:rPr>
                            <m:t>(1+</m:t>
                          </m:r>
                          <m:r>
                            <a:rPr lang="zh-CN" altLang="en-US" sz="2000" i="1" dirty="0">
                              <a:solidFill>
                                <a:schemeClr val="tx1"/>
                              </a:solidFill>
                              <a:latin typeface="Cambria Math" panose="02040503050406030204" pitchFamily="18" charset="0"/>
                              <a:ea typeface="Cambria Math" panose="02040503050406030204" pitchFamily="18" charset="0"/>
                            </a:rPr>
                            <m:t>𝜏</m:t>
                          </m:r>
                          <m:r>
                            <a:rPr lang="en-US" altLang="zh-CN" sz="2000" b="0" i="1" dirty="0" smtClean="0">
                              <a:solidFill>
                                <a:schemeClr val="tx1"/>
                              </a:solidFill>
                              <a:latin typeface="Cambria Math" panose="02040503050406030204" pitchFamily="18" charset="0"/>
                              <a:ea typeface="Cambria Math" panose="02040503050406030204" pitchFamily="18" charset="0"/>
                            </a:rPr>
                            <m:t>)</m:t>
                          </m:r>
                          <m:r>
                            <m:rPr>
                              <m:sty m:val="p"/>
                            </m:rPr>
                            <a:rPr lang="el-GR" altLang="zh-CN" sz="2000" b="0" i="1" dirty="0" smtClean="0">
                              <a:solidFill>
                                <a:schemeClr val="tx1"/>
                              </a:solidFill>
                              <a:latin typeface="Cambria Math" panose="02040503050406030204" pitchFamily="18" charset="0"/>
                              <a:ea typeface="Cambria Math" panose="02040503050406030204" pitchFamily="18" charset="0"/>
                            </a:rPr>
                            <m:t>Σ</m:t>
                          </m:r>
                        </m:e>
                      </m:d>
                    </m:oMath>
                  </m:oMathPara>
                </a14:m>
                <a:endParaRPr lang="en-US" altLang="zh-CN" sz="2000" dirty="0">
                  <a:solidFill>
                    <a:schemeClr val="tx1"/>
                  </a:solidFill>
                </a:endParaRPr>
              </a:p>
              <a:p>
                <a:pPr>
                  <a:lnSpc>
                    <a:spcPct val="120000"/>
                  </a:lnSpc>
                </a:pPr>
                <a:endParaRPr lang="en-US" altLang="zh-CN" sz="2000" dirty="0">
                  <a:solidFill>
                    <a:schemeClr val="tx1"/>
                  </a:solidFill>
                </a:endParaRPr>
              </a:p>
              <a:p>
                <a:pPr marL="342900" indent="-342900">
                  <a:lnSpc>
                    <a:spcPct val="120000"/>
                  </a:lnSpc>
                  <a:buFont typeface="Wingdings" panose="05000000000000000000" pitchFamily="2" charset="2"/>
                  <a:buChar char="p"/>
                </a:pPr>
                <a:r>
                  <a:rPr lang="zh-CN" altLang="en-US" sz="2000" dirty="0">
                    <a:solidFill>
                      <a:schemeClr val="tx1"/>
                    </a:solidFill>
                  </a:rPr>
                  <a:t>逆优化</a:t>
                </a:r>
                <a:endParaRPr lang="en-US" altLang="zh-CN" sz="2000" dirty="0">
                  <a:solidFill>
                    <a:schemeClr val="tx1"/>
                  </a:solidFill>
                </a:endParaRPr>
              </a:p>
              <a:p>
                <a:pPr algn="ctr">
                  <a:lnSpc>
                    <a:spcPct val="120000"/>
                  </a:lnSpc>
                </a:pPr>
                <a:r>
                  <a:rPr lang="zh-CN" altLang="en-US" sz="2000" dirty="0">
                    <a:solidFill>
                      <a:schemeClr val="tx1"/>
                    </a:solidFill>
                  </a:rPr>
                  <a:t>最大化效用</a:t>
                </a:r>
                <a:r>
                  <a:rPr lang="zh-CN" altLang="en-US" sz="2000" dirty="0"/>
                  <a:t>：</a:t>
                </a:r>
                <a14:m>
                  <m:oMath xmlns:m="http://schemas.openxmlformats.org/officeDocument/2006/math">
                    <m:r>
                      <a:rPr lang="en-US" altLang="zh-CN" sz="2000" i="1" dirty="0">
                        <a:solidFill>
                          <a:schemeClr val="tx1"/>
                        </a:solidFill>
                        <a:latin typeface="Cambria Math" panose="02040503050406030204" pitchFamily="18" charset="0"/>
                      </a:rPr>
                      <m:t>𝑚𝑎𝑥</m:t>
                    </m:r>
                    <m:r>
                      <a:rPr lang="en-US" altLang="zh-CN" sz="2000" b="0" i="1" dirty="0" smtClean="0">
                        <a:solidFill>
                          <a:schemeClr val="tx1"/>
                        </a:solidFill>
                        <a:latin typeface="Cambria Math" panose="02040503050406030204" pitchFamily="18" charset="0"/>
                      </a:rPr>
                      <m:t>𝑈</m:t>
                    </m:r>
                    <m:r>
                      <a:rPr lang="en-US" altLang="zh-CN" sz="2000" b="0" i="0" dirty="0" smtClean="0">
                        <a:solidFill>
                          <a:schemeClr val="tx1"/>
                        </a:solidFill>
                        <a:latin typeface="Cambria Math" panose="02040503050406030204" pitchFamily="18" charset="0"/>
                      </a:rPr>
                      <m:t>=</m:t>
                    </m:r>
                    <m:r>
                      <a:rPr lang="en-US" altLang="zh-CN" sz="2000" b="0" i="1" dirty="0" smtClean="0">
                        <a:solidFill>
                          <a:schemeClr val="tx1"/>
                        </a:solidFill>
                        <a:latin typeface="Cambria Math" panose="02040503050406030204" pitchFamily="18" charset="0"/>
                      </a:rPr>
                      <m:t>𝑚𝑎𝑥</m:t>
                    </m:r>
                    <m:d>
                      <m:dPr>
                        <m:ctrlPr>
                          <a:rPr lang="en-US" altLang="zh-CN" sz="2000" b="0" i="1" dirty="0" smtClean="0">
                            <a:solidFill>
                              <a:schemeClr val="tx1"/>
                            </a:solidFill>
                            <a:latin typeface="Cambria Math" panose="02040503050406030204" pitchFamily="18" charset="0"/>
                            <a:ea typeface="Cambria Math" panose="02040503050406030204" pitchFamily="18" charset="0"/>
                          </a:rPr>
                        </m:ctrlPr>
                      </m:dPr>
                      <m:e>
                        <m:sSup>
                          <m:sSupPr>
                            <m:ctrlPr>
                              <a:rPr lang="en-US" altLang="zh-CN" sz="2000" b="0" i="1" dirty="0" smtClean="0">
                                <a:solidFill>
                                  <a:schemeClr val="tx1"/>
                                </a:solidFill>
                                <a:latin typeface="Cambria Math" panose="02040503050406030204" pitchFamily="18" charset="0"/>
                                <a:ea typeface="Cambria Math" panose="02040503050406030204" pitchFamily="18" charset="0"/>
                              </a:rPr>
                            </m:ctrlPr>
                          </m:sSupPr>
                          <m:e>
                            <m:r>
                              <a:rPr lang="en-US" altLang="zh-CN" sz="2000" b="0" i="1" dirty="0" smtClean="0">
                                <a:solidFill>
                                  <a:schemeClr val="tx1"/>
                                </a:solidFill>
                                <a:latin typeface="Cambria Math" panose="02040503050406030204" pitchFamily="18" charset="0"/>
                                <a:ea typeface="Cambria Math" panose="02040503050406030204" pitchFamily="18" charset="0"/>
                              </a:rPr>
                              <m:t>𝑤</m:t>
                            </m:r>
                          </m:e>
                          <m:sup>
                            <m:r>
                              <a:rPr lang="en-US" altLang="zh-CN" sz="2000" b="0" i="1" dirty="0" smtClean="0">
                                <a:solidFill>
                                  <a:schemeClr val="tx1"/>
                                </a:solidFill>
                                <a:latin typeface="Cambria Math" panose="02040503050406030204" pitchFamily="18" charset="0"/>
                                <a:ea typeface="Cambria Math" panose="02040503050406030204" pitchFamily="18" charset="0"/>
                              </a:rPr>
                              <m:t>′</m:t>
                            </m:r>
                          </m:sup>
                        </m:sSup>
                        <m:r>
                          <m:rPr>
                            <m:sty m:val="p"/>
                          </m:rPr>
                          <a:rPr lang="el-GR" altLang="zh-CN" sz="2000" i="1" dirty="0">
                            <a:solidFill>
                              <a:schemeClr val="tx1"/>
                            </a:solidFill>
                            <a:latin typeface="Cambria Math" panose="02040503050406030204" pitchFamily="18" charset="0"/>
                            <a:ea typeface="Cambria Math" panose="02040503050406030204" pitchFamily="18" charset="0"/>
                          </a:rPr>
                          <m:t>Π</m:t>
                        </m:r>
                        <m:r>
                          <a:rPr lang="en-US" altLang="zh-CN" sz="2000" i="1" dirty="0" smtClean="0">
                            <a:solidFill>
                              <a:schemeClr val="tx1"/>
                            </a:solidFill>
                            <a:latin typeface="Cambria Math" panose="02040503050406030204" pitchFamily="18" charset="0"/>
                            <a:ea typeface="Cambria Math" panose="02040503050406030204" pitchFamily="18" charset="0"/>
                          </a:rPr>
                          <m:t>−</m:t>
                        </m:r>
                        <m:r>
                          <a:rPr lang="zh-CN" altLang="en-US" sz="2000" i="1" dirty="0" smtClean="0">
                            <a:solidFill>
                              <a:schemeClr val="tx1"/>
                            </a:solidFill>
                            <a:latin typeface="Cambria Math" panose="02040503050406030204" pitchFamily="18" charset="0"/>
                            <a:ea typeface="Cambria Math" panose="02040503050406030204" pitchFamily="18" charset="0"/>
                          </a:rPr>
                          <m:t>𝛿</m:t>
                        </m:r>
                        <m:r>
                          <a:rPr lang="en-US" altLang="zh-CN" sz="2000" b="0" i="1" dirty="0" smtClean="0">
                            <a:solidFill>
                              <a:schemeClr val="tx1"/>
                            </a:solidFill>
                            <a:latin typeface="Cambria Math" panose="02040503050406030204" pitchFamily="18" charset="0"/>
                            <a:ea typeface="Cambria Math" panose="02040503050406030204" pitchFamily="18" charset="0"/>
                          </a:rPr>
                          <m:t>/2</m:t>
                        </m:r>
                        <m:sSup>
                          <m:sSupPr>
                            <m:ctrlPr>
                              <a:rPr lang="en-US" altLang="zh-CN" sz="2000" i="1" dirty="0">
                                <a:latin typeface="Cambria Math" panose="02040503050406030204" pitchFamily="18" charset="0"/>
                                <a:ea typeface="Cambria Math" panose="02040503050406030204" pitchFamily="18" charset="0"/>
                              </a:rPr>
                            </m:ctrlPr>
                          </m:sSupPr>
                          <m:e>
                            <m:r>
                              <a:rPr lang="en-US" altLang="zh-CN" sz="2000" i="1" dirty="0">
                                <a:latin typeface="Cambria Math" panose="02040503050406030204" pitchFamily="18" charset="0"/>
                                <a:ea typeface="Cambria Math" panose="02040503050406030204" pitchFamily="18" charset="0"/>
                              </a:rPr>
                              <m:t>𝑤</m:t>
                            </m:r>
                          </m:e>
                          <m:sup>
                            <m:r>
                              <a:rPr lang="en-US" altLang="zh-CN" sz="2000" i="1" dirty="0">
                                <a:latin typeface="Cambria Math" panose="02040503050406030204" pitchFamily="18" charset="0"/>
                                <a:ea typeface="Cambria Math" panose="02040503050406030204" pitchFamily="18" charset="0"/>
                              </a:rPr>
                              <m:t>′</m:t>
                            </m:r>
                          </m:sup>
                        </m:sSup>
                        <m:r>
                          <m:rPr>
                            <m:sty m:val="p"/>
                          </m:rPr>
                          <a:rPr lang="el-GR" altLang="zh-CN" sz="2000" b="0" i="1" dirty="0" smtClean="0">
                            <a:solidFill>
                              <a:schemeClr val="tx1"/>
                            </a:solidFill>
                            <a:latin typeface="Cambria Math" panose="02040503050406030204" pitchFamily="18" charset="0"/>
                            <a:ea typeface="Cambria Math" panose="02040503050406030204" pitchFamily="18" charset="0"/>
                          </a:rPr>
                          <m:t>Σ</m:t>
                        </m:r>
                        <m:r>
                          <a:rPr lang="en-US" altLang="zh-CN" sz="2000" b="0" i="1" dirty="0" smtClean="0">
                            <a:solidFill>
                              <a:schemeClr val="tx1"/>
                            </a:solidFill>
                            <a:latin typeface="Cambria Math" panose="02040503050406030204" pitchFamily="18" charset="0"/>
                            <a:ea typeface="Cambria Math" panose="02040503050406030204" pitchFamily="18" charset="0"/>
                          </a:rPr>
                          <m:t>𝑤</m:t>
                        </m:r>
                      </m:e>
                    </m:d>
                  </m:oMath>
                </a14:m>
                <a:endParaRPr lang="en-US" altLang="zh-CN" sz="2000" b="0" dirty="0">
                  <a:solidFill>
                    <a:schemeClr val="tx1"/>
                  </a:solidFill>
                  <a:ea typeface="Cambria Math" panose="02040503050406030204" pitchFamily="18" charset="0"/>
                </a:endParaRPr>
              </a:p>
              <a:p>
                <a:pPr algn="ctr">
                  <a:lnSpc>
                    <a:spcPct val="120000"/>
                  </a:lnSpc>
                </a:pPr>
                <a:r>
                  <a:rPr lang="en-US" altLang="zh-CN" sz="2000" dirty="0"/>
                  <a:t>FOC</a:t>
                </a:r>
                <a:r>
                  <a:rPr lang="zh-CN" altLang="en-US" sz="2000" dirty="0"/>
                  <a:t>：</a:t>
                </a:r>
                <a14:m>
                  <m:oMath xmlns:m="http://schemas.openxmlformats.org/officeDocument/2006/math">
                    <m:f>
                      <m:fPr>
                        <m:ctrlPr>
                          <a:rPr lang="en-US" altLang="zh-CN" sz="2000" b="0" i="1" dirty="0" smtClean="0">
                            <a:solidFill>
                              <a:schemeClr val="tx1"/>
                            </a:solidFill>
                            <a:latin typeface="Cambria Math" panose="02040503050406030204" pitchFamily="18" charset="0"/>
                          </a:rPr>
                        </m:ctrlPr>
                      </m:fPr>
                      <m:num>
                        <m:r>
                          <a:rPr lang="en-US" altLang="zh-CN" sz="2000" b="0" i="1" dirty="0" smtClean="0">
                            <a:solidFill>
                              <a:schemeClr val="tx1"/>
                            </a:solidFill>
                            <a:latin typeface="Cambria Math" panose="02040503050406030204" pitchFamily="18" charset="0"/>
                          </a:rPr>
                          <m:t>𝑑𝑈</m:t>
                        </m:r>
                      </m:num>
                      <m:den>
                        <m:r>
                          <a:rPr lang="en-US" altLang="zh-CN" sz="2000" b="0" i="1" dirty="0" smtClean="0">
                            <a:solidFill>
                              <a:schemeClr val="tx1"/>
                            </a:solidFill>
                            <a:latin typeface="Cambria Math" panose="02040503050406030204" pitchFamily="18" charset="0"/>
                          </a:rPr>
                          <m:t>𝑑</m:t>
                        </m:r>
                        <m:sSup>
                          <m:sSupPr>
                            <m:ctrlPr>
                              <a:rPr lang="en-US" altLang="zh-CN" sz="2000" i="1" dirty="0">
                                <a:latin typeface="Cambria Math" panose="02040503050406030204" pitchFamily="18" charset="0"/>
                                <a:ea typeface="Cambria Math" panose="02040503050406030204" pitchFamily="18" charset="0"/>
                              </a:rPr>
                            </m:ctrlPr>
                          </m:sSupPr>
                          <m:e>
                            <m:r>
                              <a:rPr lang="en-US" altLang="zh-CN" sz="2000" i="1" dirty="0">
                                <a:latin typeface="Cambria Math" panose="02040503050406030204" pitchFamily="18" charset="0"/>
                                <a:ea typeface="Cambria Math" panose="02040503050406030204" pitchFamily="18" charset="0"/>
                              </a:rPr>
                              <m:t>𝑤</m:t>
                            </m:r>
                          </m:e>
                          <m:sup>
                            <m:r>
                              <a:rPr lang="en-US" altLang="zh-CN" sz="2000" i="1" dirty="0">
                                <a:latin typeface="Cambria Math" panose="02040503050406030204" pitchFamily="18" charset="0"/>
                                <a:ea typeface="Cambria Math" panose="02040503050406030204" pitchFamily="18" charset="0"/>
                              </a:rPr>
                              <m:t>′</m:t>
                            </m:r>
                          </m:sup>
                        </m:sSup>
                      </m:den>
                    </m:f>
                    <m:r>
                      <a:rPr lang="en-US" altLang="zh-CN" sz="2000" b="0" i="0" dirty="0" smtClean="0">
                        <a:solidFill>
                          <a:schemeClr val="tx1"/>
                        </a:solidFill>
                        <a:latin typeface="Cambria Math" panose="02040503050406030204" pitchFamily="18" charset="0"/>
                      </a:rPr>
                      <m:t>=</m:t>
                    </m:r>
                    <m:r>
                      <m:rPr>
                        <m:sty m:val="p"/>
                      </m:rPr>
                      <a:rPr lang="el-GR" altLang="zh-CN" sz="2000" b="0" i="1" dirty="0" smtClean="0">
                        <a:solidFill>
                          <a:schemeClr val="tx1"/>
                        </a:solidFill>
                        <a:latin typeface="Cambria Math" panose="02040503050406030204" pitchFamily="18" charset="0"/>
                        <a:ea typeface="Cambria Math" panose="02040503050406030204" pitchFamily="18" charset="0"/>
                      </a:rPr>
                      <m:t>Π</m:t>
                    </m:r>
                    <m:r>
                      <a:rPr lang="en-US" altLang="zh-CN" sz="2000" b="0" i="1" dirty="0" smtClean="0">
                        <a:solidFill>
                          <a:schemeClr val="tx1"/>
                        </a:solidFill>
                        <a:latin typeface="Cambria Math" panose="02040503050406030204" pitchFamily="18" charset="0"/>
                        <a:ea typeface="Cambria Math" panose="02040503050406030204" pitchFamily="18" charset="0"/>
                      </a:rPr>
                      <m:t>−</m:t>
                    </m:r>
                    <m:r>
                      <a:rPr lang="zh-CN" altLang="en-US" sz="2000" i="1" dirty="0" smtClean="0">
                        <a:latin typeface="Cambria Math" panose="02040503050406030204" pitchFamily="18" charset="0"/>
                        <a:ea typeface="Cambria Math" panose="02040503050406030204" pitchFamily="18" charset="0"/>
                      </a:rPr>
                      <m:t>𝛿</m:t>
                    </m:r>
                    <m:r>
                      <m:rPr>
                        <m:sty m:val="p"/>
                      </m:rPr>
                      <a:rPr lang="el-GR" altLang="zh-CN" sz="2000" i="1" dirty="0" smtClean="0">
                        <a:latin typeface="Cambria Math" panose="02040503050406030204" pitchFamily="18" charset="0"/>
                        <a:ea typeface="Cambria Math" panose="02040503050406030204" pitchFamily="18" charset="0"/>
                      </a:rPr>
                      <m:t>Σ</m:t>
                    </m:r>
                    <m:r>
                      <a:rPr lang="en-US" altLang="zh-CN" sz="2000" b="0" i="1" dirty="0" smtClean="0">
                        <a:latin typeface="Cambria Math" panose="02040503050406030204" pitchFamily="18" charset="0"/>
                        <a:ea typeface="Cambria Math" panose="02040503050406030204" pitchFamily="18" charset="0"/>
                      </a:rPr>
                      <m:t>𝑤</m:t>
                    </m:r>
                    <m:r>
                      <a:rPr lang="en-US" altLang="zh-CN" sz="2000" b="0" i="1" dirty="0" smtClean="0">
                        <a:latin typeface="Cambria Math" panose="02040503050406030204" pitchFamily="18" charset="0"/>
                        <a:ea typeface="Cambria Math" panose="02040503050406030204" pitchFamily="18" charset="0"/>
                      </a:rPr>
                      <m:t>=0</m:t>
                    </m:r>
                  </m:oMath>
                </a14:m>
                <a:r>
                  <a:rPr lang="en-US" altLang="zh-CN" sz="2000" dirty="0">
                    <a:solidFill>
                      <a:schemeClr val="tx1"/>
                    </a:solidFill>
                  </a:rPr>
                  <a:t>  &gt;&gt;  </a:t>
                </a:r>
                <a14:m>
                  <m:oMath xmlns:m="http://schemas.openxmlformats.org/officeDocument/2006/math">
                    <m:r>
                      <m:rPr>
                        <m:sty m:val="p"/>
                      </m:rPr>
                      <a:rPr lang="el-GR" altLang="zh-CN" sz="2000" i="1" dirty="0">
                        <a:latin typeface="Cambria Math" panose="02040503050406030204" pitchFamily="18" charset="0"/>
                        <a:ea typeface="Cambria Math" panose="02040503050406030204" pitchFamily="18" charset="0"/>
                      </a:rPr>
                      <m:t>Π</m:t>
                    </m:r>
                    <m:r>
                      <a:rPr lang="en-US" altLang="zh-CN" sz="2000" b="0" i="1" dirty="0" smtClean="0">
                        <a:latin typeface="Cambria Math" panose="02040503050406030204" pitchFamily="18" charset="0"/>
                        <a:ea typeface="Cambria Math" panose="02040503050406030204" pitchFamily="18" charset="0"/>
                      </a:rPr>
                      <m:t>=</m:t>
                    </m:r>
                    <m:r>
                      <a:rPr lang="zh-CN" altLang="en-US" sz="2000" i="1" dirty="0">
                        <a:latin typeface="Cambria Math" panose="02040503050406030204" pitchFamily="18" charset="0"/>
                        <a:ea typeface="Cambria Math" panose="02040503050406030204" pitchFamily="18" charset="0"/>
                      </a:rPr>
                      <m:t>𝛿</m:t>
                    </m:r>
                    <m:r>
                      <m:rPr>
                        <m:sty m:val="p"/>
                      </m:rPr>
                      <a:rPr lang="el-GR" altLang="zh-CN" sz="2000" i="1" dirty="0">
                        <a:latin typeface="Cambria Math" panose="02040503050406030204" pitchFamily="18" charset="0"/>
                        <a:ea typeface="Cambria Math" panose="02040503050406030204" pitchFamily="18" charset="0"/>
                      </a:rPr>
                      <m:t>Σ</m:t>
                    </m:r>
                    <m:r>
                      <a:rPr lang="en-US" altLang="zh-CN" sz="2000" i="1" dirty="0">
                        <a:latin typeface="Cambria Math" panose="02040503050406030204" pitchFamily="18" charset="0"/>
                        <a:ea typeface="Cambria Math" panose="02040503050406030204" pitchFamily="18" charset="0"/>
                      </a:rPr>
                      <m:t>𝑤</m:t>
                    </m:r>
                  </m:oMath>
                </a14:m>
                <a:endParaRPr lang="en-US" altLang="zh-CN" sz="2000" dirty="0">
                  <a:solidFill>
                    <a:schemeClr val="tx1"/>
                  </a:solidFill>
                </a:endParaRPr>
              </a:p>
              <a:p>
                <a:pPr lvl="1">
                  <a:lnSpc>
                    <a:spcPct val="120000"/>
                  </a:lnSpc>
                </a:pPr>
                <a:r>
                  <a:rPr lang="zh-CN" altLang="en-US" sz="2000" dirty="0"/>
                  <a:t>若已知市场权重，则根据</a:t>
                </a:r>
                <a14:m>
                  <m:oMath xmlns:m="http://schemas.openxmlformats.org/officeDocument/2006/math">
                    <m:r>
                      <m:rPr>
                        <m:sty m:val="p"/>
                      </m:rPr>
                      <a:rPr lang="el-GR" altLang="zh-CN" sz="2000" i="1" dirty="0" smtClean="0">
                        <a:latin typeface="Cambria Math" panose="02040503050406030204" pitchFamily="18" charset="0"/>
                        <a:ea typeface="Cambria Math" panose="02040503050406030204" pitchFamily="18" charset="0"/>
                      </a:rPr>
                      <m:t>Π</m:t>
                    </m:r>
                    <m:r>
                      <a:rPr lang="en-US" altLang="zh-CN" sz="2000" b="0" i="1" dirty="0" smtClean="0">
                        <a:latin typeface="Cambria Math" panose="02040503050406030204" pitchFamily="18" charset="0"/>
                        <a:ea typeface="Cambria Math" panose="02040503050406030204" pitchFamily="18" charset="0"/>
                      </a:rPr>
                      <m:t>=</m:t>
                    </m:r>
                    <m:r>
                      <a:rPr lang="zh-CN" altLang="en-US" sz="2000" i="1" dirty="0">
                        <a:latin typeface="Cambria Math" panose="02040503050406030204" pitchFamily="18" charset="0"/>
                        <a:ea typeface="Cambria Math" panose="02040503050406030204" pitchFamily="18" charset="0"/>
                      </a:rPr>
                      <m:t>𝛿</m:t>
                    </m:r>
                    <m:r>
                      <m:rPr>
                        <m:sty m:val="p"/>
                      </m:rPr>
                      <a:rPr lang="el-GR" altLang="zh-CN" sz="2000" i="1" dirty="0">
                        <a:latin typeface="Cambria Math" panose="02040503050406030204" pitchFamily="18" charset="0"/>
                        <a:ea typeface="Cambria Math" panose="02040503050406030204" pitchFamily="18" charset="0"/>
                      </a:rPr>
                      <m:t>Σ</m:t>
                    </m:r>
                    <m:sSub>
                      <m:sSubPr>
                        <m:ctrlPr>
                          <a:rPr lang="el-GR" altLang="zh-CN" sz="2000" i="1" dirty="0" smtClean="0">
                            <a:latin typeface="Cambria Math" panose="02040503050406030204" pitchFamily="18" charset="0"/>
                            <a:ea typeface="Cambria Math" panose="02040503050406030204" pitchFamily="18" charset="0"/>
                          </a:rPr>
                        </m:ctrlPr>
                      </m:sSubPr>
                      <m:e>
                        <m:r>
                          <a:rPr lang="en-US" altLang="zh-CN" sz="2000" i="1" dirty="0">
                            <a:latin typeface="Cambria Math" panose="02040503050406030204" pitchFamily="18" charset="0"/>
                            <a:ea typeface="Cambria Math" panose="02040503050406030204" pitchFamily="18" charset="0"/>
                          </a:rPr>
                          <m:t>𝑤</m:t>
                        </m:r>
                      </m:e>
                      <m:sub>
                        <m:r>
                          <a:rPr lang="en-US" altLang="zh-CN" sz="2000" b="0" i="1" dirty="0" smtClean="0">
                            <a:latin typeface="Cambria Math" panose="02040503050406030204" pitchFamily="18" charset="0"/>
                            <a:ea typeface="Cambria Math" panose="02040503050406030204" pitchFamily="18" charset="0"/>
                          </a:rPr>
                          <m:t>𝑚𝑘𝑡</m:t>
                        </m:r>
                      </m:sub>
                    </m:sSub>
                  </m:oMath>
                </a14:m>
                <a:r>
                  <a:rPr lang="zh-CN" altLang="en-US" sz="2000" dirty="0"/>
                  <a:t>可以得到资产收益率的先验分布</a:t>
                </a:r>
                <a14:m>
                  <m:oMath xmlns:m="http://schemas.openxmlformats.org/officeDocument/2006/math">
                    <m:r>
                      <a:rPr lang="el-GR" altLang="zh-CN" sz="2000" i="1" dirty="0">
                        <a:latin typeface="Cambria Math" panose="02040503050406030204" pitchFamily="18" charset="0"/>
                        <a:ea typeface="Cambria Math" panose="02040503050406030204" pitchFamily="18" charset="0"/>
                      </a:rPr>
                      <m:t> </m:t>
                    </m:r>
                    <m:sSub>
                      <m:sSubPr>
                        <m:ctrlPr>
                          <a:rPr lang="el-GR" altLang="zh-CN" sz="2000" i="1" dirty="0" smtClean="0">
                            <a:latin typeface="Cambria Math" panose="02040503050406030204" pitchFamily="18" charset="0"/>
                            <a:ea typeface="Cambria Math" panose="02040503050406030204" pitchFamily="18" charset="0"/>
                          </a:rPr>
                        </m:ctrlPr>
                      </m:sSubPr>
                      <m:e>
                        <m:r>
                          <m:rPr>
                            <m:sty m:val="p"/>
                          </m:rPr>
                          <a:rPr lang="el-GR" altLang="zh-CN" sz="2000" i="1" dirty="0">
                            <a:latin typeface="Cambria Math" panose="02040503050406030204" pitchFamily="18" charset="0"/>
                            <a:ea typeface="Cambria Math" panose="02040503050406030204" pitchFamily="18" charset="0"/>
                          </a:rPr>
                          <m:t>Π</m:t>
                        </m:r>
                      </m:e>
                      <m:sub>
                        <m:r>
                          <m:rPr>
                            <m:sty m:val="p"/>
                          </m:rPr>
                          <a:rPr lang="en-US" altLang="zh-CN" sz="2000" i="1" dirty="0">
                            <a:latin typeface="Cambria Math" panose="02040503050406030204" pitchFamily="18" charset="0"/>
                            <a:ea typeface="Cambria Math" panose="02040503050406030204" pitchFamily="18" charset="0"/>
                          </a:rPr>
                          <m:t>pr</m:t>
                        </m:r>
                      </m:sub>
                    </m:sSub>
                  </m:oMath>
                </a14:m>
                <a:r>
                  <a:rPr lang="zh-CN" altLang="en-US" sz="2000" dirty="0"/>
                  <a:t>。</a:t>
                </a:r>
                <a14:m>
                  <m:oMath xmlns:m="http://schemas.openxmlformats.org/officeDocument/2006/math">
                    <m:r>
                      <a:rPr lang="zh-CN" altLang="en-US" i="1" dirty="0">
                        <a:latin typeface="Cambria Math" panose="02040503050406030204" pitchFamily="18" charset="0"/>
                        <a:ea typeface="Cambria Math" panose="02040503050406030204" pitchFamily="18" charset="0"/>
                      </a:rPr>
                      <m:t>𝛿</m:t>
                    </m:r>
                  </m:oMath>
                </a14:m>
                <a:r>
                  <a:rPr lang="zh-CN" altLang="en-US" dirty="0"/>
                  <a:t>是风险厌恶因子，</a:t>
                </a:r>
                <a14:m>
                  <m:oMath xmlns:m="http://schemas.openxmlformats.org/officeDocument/2006/math">
                    <m:r>
                      <a:rPr lang="zh-CN" altLang="en-US" sz="2000" i="1" dirty="0">
                        <a:latin typeface="Cambria Math" panose="02040503050406030204" pitchFamily="18" charset="0"/>
                        <a:ea typeface="Cambria Math" panose="02040503050406030204" pitchFamily="18" charset="0"/>
                      </a:rPr>
                      <m:t>𝛿</m:t>
                    </m:r>
                    <m:r>
                      <a:rPr lang="en-US" altLang="zh-CN" sz="2000" i="1" dirty="0" smtClean="0">
                        <a:latin typeface="Cambria Math" panose="02040503050406030204" pitchFamily="18" charset="0"/>
                        <a:ea typeface="Cambria Math" panose="02040503050406030204" pitchFamily="18" charset="0"/>
                      </a:rPr>
                      <m:t>=</m:t>
                    </m:r>
                    <m:f>
                      <m:fPr>
                        <m:ctrlPr>
                          <a:rPr lang="en-US" altLang="zh-CN" sz="2000" i="1" dirty="0" smtClean="0">
                            <a:latin typeface="Cambria Math" panose="02040503050406030204" pitchFamily="18" charset="0"/>
                            <a:ea typeface="Cambria Math" panose="02040503050406030204" pitchFamily="18" charset="0"/>
                          </a:rPr>
                        </m:ctrlPr>
                      </m:fPr>
                      <m:num>
                        <m:sSup>
                          <m:sSupPr>
                            <m:ctrlPr>
                              <a:rPr lang="en-US" altLang="zh-CN" sz="2000" i="1" dirty="0">
                                <a:latin typeface="Cambria Math" panose="02040503050406030204" pitchFamily="18" charset="0"/>
                                <a:ea typeface="Cambria Math" panose="02040503050406030204" pitchFamily="18" charset="0"/>
                              </a:rPr>
                            </m:ctrlPr>
                          </m:sSupPr>
                          <m:e>
                            <m:r>
                              <a:rPr lang="en-US" altLang="zh-CN" sz="2000" i="1" dirty="0">
                                <a:latin typeface="Cambria Math" panose="02040503050406030204" pitchFamily="18" charset="0"/>
                                <a:ea typeface="Cambria Math" panose="02040503050406030204" pitchFamily="18" charset="0"/>
                              </a:rPr>
                              <m:t>𝑤</m:t>
                            </m:r>
                          </m:e>
                          <m:sup>
                            <m:r>
                              <a:rPr lang="en-US" altLang="zh-CN" sz="2000" i="1" dirty="0">
                                <a:latin typeface="Cambria Math" panose="02040503050406030204" pitchFamily="18" charset="0"/>
                                <a:ea typeface="Cambria Math" panose="02040503050406030204" pitchFamily="18" charset="0"/>
                              </a:rPr>
                              <m:t>′</m:t>
                            </m:r>
                          </m:sup>
                        </m:sSup>
                        <m:r>
                          <m:rPr>
                            <m:sty m:val="p"/>
                          </m:rPr>
                          <a:rPr lang="el-GR" altLang="zh-CN" sz="2000" i="1" dirty="0">
                            <a:latin typeface="Cambria Math" panose="02040503050406030204" pitchFamily="18" charset="0"/>
                            <a:ea typeface="Cambria Math" panose="02040503050406030204" pitchFamily="18" charset="0"/>
                          </a:rPr>
                          <m:t>Π</m:t>
                        </m:r>
                      </m:num>
                      <m:den>
                        <m:sSup>
                          <m:sSupPr>
                            <m:ctrlPr>
                              <a:rPr lang="en-US" altLang="zh-CN" sz="2000" i="1" dirty="0">
                                <a:latin typeface="Cambria Math" panose="02040503050406030204" pitchFamily="18" charset="0"/>
                                <a:ea typeface="Cambria Math" panose="02040503050406030204" pitchFamily="18" charset="0"/>
                              </a:rPr>
                            </m:ctrlPr>
                          </m:sSupPr>
                          <m:e>
                            <m:r>
                              <a:rPr lang="en-US" altLang="zh-CN" sz="2000" i="1" dirty="0">
                                <a:latin typeface="Cambria Math" panose="02040503050406030204" pitchFamily="18" charset="0"/>
                                <a:ea typeface="Cambria Math" panose="02040503050406030204" pitchFamily="18" charset="0"/>
                              </a:rPr>
                              <m:t>𝑤</m:t>
                            </m:r>
                          </m:e>
                          <m:sup>
                            <m:r>
                              <a:rPr lang="en-US" altLang="zh-CN" sz="2000" i="1" dirty="0">
                                <a:latin typeface="Cambria Math" panose="02040503050406030204" pitchFamily="18" charset="0"/>
                                <a:ea typeface="Cambria Math" panose="02040503050406030204" pitchFamily="18" charset="0"/>
                              </a:rPr>
                              <m:t>′</m:t>
                            </m:r>
                          </m:sup>
                        </m:sSup>
                        <m:r>
                          <m:rPr>
                            <m:sty m:val="p"/>
                          </m:rPr>
                          <a:rPr lang="el-GR" altLang="zh-CN" sz="2000" i="1" dirty="0">
                            <a:latin typeface="Cambria Math" panose="02040503050406030204" pitchFamily="18" charset="0"/>
                            <a:ea typeface="Cambria Math" panose="02040503050406030204" pitchFamily="18" charset="0"/>
                          </a:rPr>
                          <m:t>Σ</m:t>
                        </m:r>
                        <m:r>
                          <a:rPr lang="en-US" altLang="zh-CN" sz="2000" b="0" i="1" dirty="0" smtClean="0">
                            <a:latin typeface="Cambria Math" panose="02040503050406030204" pitchFamily="18" charset="0"/>
                            <a:ea typeface="Cambria Math" panose="02040503050406030204" pitchFamily="18" charset="0"/>
                          </a:rPr>
                          <m:t>𝑤</m:t>
                        </m:r>
                      </m:den>
                    </m:f>
                    <m:r>
                      <a:rPr lang="en-US" altLang="zh-CN" sz="2000" i="1" dirty="0">
                        <a:latin typeface="Cambria Math" panose="02040503050406030204" pitchFamily="18" charset="0"/>
                        <a:ea typeface="Cambria Math" panose="02040503050406030204" pitchFamily="18" charset="0"/>
                      </a:rPr>
                      <m:t>=</m:t>
                    </m:r>
                    <m:f>
                      <m:fPr>
                        <m:ctrlPr>
                          <a:rPr lang="en-US" altLang="zh-CN" sz="2000" i="1" dirty="0" smtClean="0">
                            <a:latin typeface="Cambria Math" panose="02040503050406030204" pitchFamily="18" charset="0"/>
                            <a:ea typeface="Cambria Math" panose="02040503050406030204" pitchFamily="18" charset="0"/>
                          </a:rPr>
                        </m:ctrlPr>
                      </m:fPr>
                      <m:num>
                        <m:r>
                          <a:rPr lang="en-US" altLang="zh-CN" sz="2000" b="0" i="1" dirty="0" smtClean="0">
                            <a:latin typeface="Cambria Math" panose="02040503050406030204" pitchFamily="18" charset="0"/>
                            <a:ea typeface="Cambria Math" panose="02040503050406030204" pitchFamily="18" charset="0"/>
                          </a:rPr>
                          <m:t>𝑟</m:t>
                        </m:r>
                        <m:r>
                          <a:rPr lang="en-US" altLang="zh-CN" sz="2000" b="0" i="1" dirty="0" smtClean="0">
                            <a:latin typeface="Cambria Math" panose="02040503050406030204" pitchFamily="18" charset="0"/>
                            <a:ea typeface="Cambria Math" panose="02040503050406030204" pitchFamily="18" charset="0"/>
                          </a:rPr>
                          <m:t>−</m:t>
                        </m:r>
                        <m:sSub>
                          <m:sSubPr>
                            <m:ctrlPr>
                              <a:rPr lang="en-US" altLang="zh-CN" sz="2000" b="0" i="1" dirty="0" smtClean="0">
                                <a:latin typeface="Cambria Math" panose="02040503050406030204" pitchFamily="18" charset="0"/>
                                <a:ea typeface="Cambria Math" panose="02040503050406030204" pitchFamily="18" charset="0"/>
                              </a:rPr>
                            </m:ctrlPr>
                          </m:sSubPr>
                          <m:e>
                            <m:r>
                              <a:rPr lang="en-US" altLang="zh-CN" sz="2000" b="0" i="1" dirty="0" smtClean="0">
                                <a:latin typeface="Cambria Math" panose="02040503050406030204" pitchFamily="18" charset="0"/>
                                <a:ea typeface="Cambria Math" panose="02040503050406030204" pitchFamily="18" charset="0"/>
                              </a:rPr>
                              <m:t>𝑟</m:t>
                            </m:r>
                          </m:e>
                          <m:sub>
                            <m:r>
                              <a:rPr lang="en-US" altLang="zh-CN" sz="2000" b="0" i="1" dirty="0" smtClean="0">
                                <a:latin typeface="Cambria Math" panose="02040503050406030204" pitchFamily="18" charset="0"/>
                                <a:ea typeface="Cambria Math" panose="02040503050406030204" pitchFamily="18" charset="0"/>
                              </a:rPr>
                              <m:t>𝑓</m:t>
                            </m:r>
                          </m:sub>
                        </m:sSub>
                      </m:num>
                      <m:den>
                        <m:sSup>
                          <m:sSupPr>
                            <m:ctrlPr>
                              <a:rPr lang="en-US" altLang="zh-CN" sz="2000" i="1" dirty="0" smtClean="0">
                                <a:latin typeface="Cambria Math" panose="02040503050406030204" pitchFamily="18" charset="0"/>
                                <a:ea typeface="Cambria Math" panose="02040503050406030204" pitchFamily="18" charset="0"/>
                              </a:rPr>
                            </m:ctrlPr>
                          </m:sSupPr>
                          <m:e>
                            <m:r>
                              <a:rPr lang="zh-CN" altLang="en-US" sz="2000" i="1" dirty="0" smtClean="0">
                                <a:latin typeface="Cambria Math" panose="02040503050406030204" pitchFamily="18" charset="0"/>
                                <a:ea typeface="Cambria Math" panose="02040503050406030204" pitchFamily="18" charset="0"/>
                              </a:rPr>
                              <m:t>𝜎</m:t>
                            </m:r>
                          </m:e>
                          <m:sup>
                            <m:r>
                              <a:rPr lang="en-US" altLang="zh-CN" sz="2000" b="0" i="1" dirty="0" smtClean="0">
                                <a:latin typeface="Cambria Math" panose="02040503050406030204" pitchFamily="18" charset="0"/>
                                <a:ea typeface="Cambria Math" panose="02040503050406030204" pitchFamily="18" charset="0"/>
                              </a:rPr>
                              <m:t>2</m:t>
                            </m:r>
                          </m:sup>
                        </m:sSup>
                      </m:den>
                    </m:f>
                    <m:r>
                      <a:rPr lang="en-US" altLang="zh-CN" sz="2000" b="0" i="1" dirty="0" smtClean="0">
                        <a:latin typeface="Cambria Math" panose="02040503050406030204" pitchFamily="18" charset="0"/>
                        <a:ea typeface="Cambria Math" panose="02040503050406030204" pitchFamily="18" charset="0"/>
                      </a:rPr>
                      <m:t>=</m:t>
                    </m:r>
                    <m:f>
                      <m:fPr>
                        <m:ctrlPr>
                          <a:rPr lang="en-US" altLang="zh-CN" sz="2000" b="0" i="1" dirty="0" smtClean="0">
                            <a:latin typeface="Cambria Math" panose="02040503050406030204" pitchFamily="18" charset="0"/>
                            <a:ea typeface="Cambria Math" panose="02040503050406030204" pitchFamily="18" charset="0"/>
                          </a:rPr>
                        </m:ctrlPr>
                      </m:fPr>
                      <m:num>
                        <m:r>
                          <a:rPr lang="en-US" altLang="zh-CN" sz="2000" b="0" i="1" dirty="0" smtClean="0">
                            <a:latin typeface="Cambria Math" panose="02040503050406030204" pitchFamily="18" charset="0"/>
                            <a:ea typeface="Cambria Math" panose="02040503050406030204" pitchFamily="18" charset="0"/>
                          </a:rPr>
                          <m:t>𝑠h𝑎𝑟𝑝𝑒</m:t>
                        </m:r>
                        <m:r>
                          <a:rPr lang="en-US" altLang="zh-CN" sz="2000" b="0" i="1" dirty="0" smtClean="0">
                            <a:latin typeface="Cambria Math" panose="02040503050406030204" pitchFamily="18" charset="0"/>
                            <a:ea typeface="Cambria Math" panose="02040503050406030204" pitchFamily="18" charset="0"/>
                          </a:rPr>
                          <m:t> </m:t>
                        </m:r>
                        <m:r>
                          <a:rPr lang="en-US" altLang="zh-CN" sz="2000" b="0" i="1" dirty="0" smtClean="0">
                            <a:latin typeface="Cambria Math" panose="02040503050406030204" pitchFamily="18" charset="0"/>
                            <a:ea typeface="Cambria Math" panose="02040503050406030204" pitchFamily="18" charset="0"/>
                          </a:rPr>
                          <m:t>𝑟𝑎𝑡𝑖𝑜</m:t>
                        </m:r>
                      </m:num>
                      <m:den>
                        <m:r>
                          <a:rPr lang="zh-CN" altLang="en-US" sz="2000" b="0" i="1" dirty="0" smtClean="0">
                            <a:latin typeface="Cambria Math" panose="02040503050406030204" pitchFamily="18" charset="0"/>
                            <a:ea typeface="Cambria Math" panose="02040503050406030204" pitchFamily="18" charset="0"/>
                          </a:rPr>
                          <m:t>𝜎</m:t>
                        </m:r>
                      </m:den>
                    </m:f>
                  </m:oMath>
                </a14:m>
                <a:endParaRPr lang="en-US" altLang="zh-CN" sz="2000" dirty="0">
                  <a:solidFill>
                    <a:schemeClr val="tx1"/>
                  </a:solidFill>
                </a:endParaRPr>
              </a:p>
            </p:txBody>
          </p:sp>
        </mc:Choice>
        <mc:Fallback xmlns="">
          <p:sp>
            <p:nvSpPr>
              <p:cNvPr id="4" name="文本框 3">
                <a:extLst>
                  <a:ext uri="{FF2B5EF4-FFF2-40B4-BE49-F238E27FC236}">
                    <a16:creationId xmlns:a16="http://schemas.microsoft.com/office/drawing/2014/main" id="{ED130D50-8373-41D8-8142-E6163E844681}"/>
                  </a:ext>
                </a:extLst>
              </p:cNvPr>
              <p:cNvSpPr txBox="1">
                <a:spLocks noRot="1" noChangeAspect="1" noMove="1" noResize="1" noEditPoints="1" noAdjustHandles="1" noChangeArrowheads="1" noChangeShapeType="1" noTextEdit="1"/>
              </p:cNvSpPr>
              <p:nvPr/>
            </p:nvSpPr>
            <p:spPr>
              <a:xfrm>
                <a:off x="978800" y="1548260"/>
                <a:ext cx="10061377" cy="4163576"/>
              </a:xfrm>
              <a:prstGeom prst="rect">
                <a:avLst/>
              </a:prstGeom>
              <a:blipFill>
                <a:blip r:embed="rId3"/>
                <a:stretch>
                  <a:fillRect l="-484" t="-437"/>
                </a:stretch>
              </a:blipFill>
              <a:ln w="19050">
                <a:solidFill>
                  <a:srgbClr val="972022"/>
                </a:solidFill>
                <a:prstDash val="sysDash"/>
              </a:ln>
            </p:spPr>
            <p:txBody>
              <a:bodyPr/>
              <a:lstStyle/>
              <a:p>
                <a:r>
                  <a:rPr lang="zh-CN" altLang="en-US">
                    <a:noFill/>
                  </a:rPr>
                  <a:t> </a:t>
                </a:r>
              </a:p>
            </p:txBody>
          </p:sp>
        </mc:Fallback>
      </mc:AlternateContent>
      <p:sp>
        <p:nvSpPr>
          <p:cNvPr id="5" name="文本框 4">
            <a:extLst>
              <a:ext uri="{FF2B5EF4-FFF2-40B4-BE49-F238E27FC236}">
                <a16:creationId xmlns:a16="http://schemas.microsoft.com/office/drawing/2014/main" xmlns="" id="{3EC57064-E957-42E2-99C6-9D9CDF46A199}"/>
              </a:ext>
            </a:extLst>
          </p:cNvPr>
          <p:cNvSpPr txBox="1"/>
          <p:nvPr/>
        </p:nvSpPr>
        <p:spPr>
          <a:xfrm>
            <a:off x="969175" y="1148150"/>
            <a:ext cx="1394537" cy="400110"/>
          </a:xfrm>
          <a:prstGeom prst="rect">
            <a:avLst/>
          </a:prstGeom>
          <a:solidFill>
            <a:srgbClr val="9C0308"/>
          </a:solidFill>
        </p:spPr>
        <p:txBody>
          <a:bodyPr wrap="square" rtlCol="0">
            <a:spAutoFit/>
          </a:bodyPr>
          <a:lstStyle/>
          <a:p>
            <a:pPr algn="ctr"/>
            <a:r>
              <a:rPr lang="zh-CN" altLang="en-US" sz="2000" b="1" dirty="0">
                <a:solidFill>
                  <a:schemeClr val="bg1"/>
                </a:solidFill>
              </a:rPr>
              <a:t>先验分布</a:t>
            </a:r>
          </a:p>
        </p:txBody>
      </p:sp>
    </p:spTree>
    <p:extLst>
      <p:ext uri="{BB962C8B-B14F-4D97-AF65-F5344CB8AC3E}">
        <p14:creationId xmlns:p14="http://schemas.microsoft.com/office/powerpoint/2010/main" val="5813846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9F941637-4F36-491F-9BF4-D357F162F2C7}"/>
              </a:ext>
            </a:extLst>
          </p:cNvPr>
          <p:cNvSpPr>
            <a:spLocks noGrp="1"/>
          </p:cNvSpPr>
          <p:nvPr>
            <p:ph type="title"/>
          </p:nvPr>
        </p:nvSpPr>
        <p:spPr>
          <a:xfrm>
            <a:off x="493130" y="147415"/>
            <a:ext cx="8189954" cy="745844"/>
          </a:xfrm>
        </p:spPr>
        <p:txBody>
          <a:bodyPr>
            <a:normAutofit/>
          </a:bodyPr>
          <a:lstStyle/>
          <a:p>
            <a:r>
              <a:rPr lang="zh-CN" altLang="en-US" sz="2400" b="1" dirty="0">
                <a:solidFill>
                  <a:srgbClr val="000000"/>
                </a:solidFill>
                <a:latin typeface="CMBX12"/>
              </a:rPr>
              <a:t>基本步骤</a:t>
            </a:r>
            <a:endParaRPr lang="zh-CN" altLang="en-US" sz="3600" dirty="0"/>
          </a:p>
        </p:txBody>
      </p:sp>
      <p:sp>
        <p:nvSpPr>
          <p:cNvPr id="3" name="灯片编号占位符 2">
            <a:extLst>
              <a:ext uri="{FF2B5EF4-FFF2-40B4-BE49-F238E27FC236}">
                <a16:creationId xmlns:a16="http://schemas.microsoft.com/office/drawing/2014/main" xmlns="" id="{90FDA2AC-0468-4DDD-9D48-8F6BD2554DA5}"/>
              </a:ext>
            </a:extLst>
          </p:cNvPr>
          <p:cNvSpPr>
            <a:spLocks noGrp="1"/>
          </p:cNvSpPr>
          <p:nvPr>
            <p:ph type="sldNum" sz="quarter" idx="12"/>
          </p:nvPr>
        </p:nvSpPr>
        <p:spPr/>
        <p:txBody>
          <a:bodyPr/>
          <a:lstStyle/>
          <a:p>
            <a:fld id="{1827CD8D-0C45-4313-8514-3276C2338651}" type="slidenum">
              <a:rPr lang="zh-CN" altLang="en-US" smtClean="0"/>
              <a:pPr/>
              <a:t>6</a:t>
            </a:fld>
            <a:endParaRPr lang="zh-CN" altLang="en-US" dirty="0"/>
          </a:p>
        </p:txBody>
      </p:sp>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xmlns="" id="{ED130D50-8373-41D8-8142-E6163E844681}"/>
                  </a:ext>
                </a:extLst>
              </p:cNvPr>
              <p:cNvSpPr txBox="1"/>
              <p:nvPr/>
            </p:nvSpPr>
            <p:spPr>
              <a:xfrm>
                <a:off x="978800" y="1548260"/>
                <a:ext cx="10061377" cy="3817135"/>
              </a:xfrm>
              <a:prstGeom prst="rect">
                <a:avLst/>
              </a:prstGeom>
              <a:noFill/>
              <a:ln w="19050">
                <a:solidFill>
                  <a:srgbClr val="972022"/>
                </a:solidFill>
                <a:prstDash val="sysDash"/>
              </a:ln>
            </p:spPr>
            <p:txBody>
              <a:bodyPr wrap="square" rtlCol="0">
                <a:spAutoFit/>
              </a:bodyPr>
              <a:lstStyle/>
              <a:p>
                <a:pPr marL="342900" indent="-342900" algn="just">
                  <a:lnSpc>
                    <a:spcPct val="150000"/>
                  </a:lnSpc>
                  <a:buFont typeface="Wingdings" panose="05000000000000000000" pitchFamily="2" charset="2"/>
                  <a:buChar char="p"/>
                </a:pPr>
                <a:r>
                  <a:rPr lang="zh-CN" altLang="en-US" sz="2000" b="0" dirty="0">
                    <a:latin typeface="+mn-ea"/>
                  </a:rPr>
                  <a:t>投资</a:t>
                </a:r>
                <a:r>
                  <a:rPr lang="zh-CN" altLang="en-US" sz="2000" dirty="0">
                    <a:latin typeface="+mn-ea"/>
                  </a:rPr>
                  <a:t>者</a:t>
                </a:r>
                <a:r>
                  <a:rPr lang="zh-CN" altLang="en-US" sz="2000" b="0" dirty="0">
                    <a:latin typeface="+mn-ea"/>
                  </a:rPr>
                  <a:t>观点预期收益率</a:t>
                </a:r>
                <a14:m>
                  <m:oMath xmlns:m="http://schemas.openxmlformats.org/officeDocument/2006/math">
                    <m:sSub>
                      <m:sSubPr>
                        <m:ctrlPr>
                          <a:rPr lang="en-US" altLang="zh-CN" sz="2000" b="0" i="1" dirty="0" smtClean="0">
                            <a:latin typeface="Cambria Math" panose="02040503050406030204" pitchFamily="18" charset="0"/>
                            <a:ea typeface="Cambria Math" panose="02040503050406030204" pitchFamily="18" charset="0"/>
                          </a:rPr>
                        </m:ctrlPr>
                      </m:sSubPr>
                      <m:e>
                        <m:r>
                          <a:rPr lang="en-US" altLang="zh-CN" sz="2000" i="1" dirty="0">
                            <a:latin typeface="Cambria Math" panose="02040503050406030204" pitchFamily="18" charset="0"/>
                            <a:ea typeface="Cambria Math" panose="02040503050406030204" pitchFamily="18" charset="0"/>
                          </a:rPr>
                          <m:t>𝑃</m:t>
                        </m:r>
                        <m:r>
                          <a:rPr lang="en-US" altLang="zh-CN" sz="2000" i="1" dirty="0">
                            <a:latin typeface="Cambria Math" panose="02040503050406030204" pitchFamily="18" charset="0"/>
                            <a:ea typeface="Cambria Math" panose="02040503050406030204" pitchFamily="18" charset="0"/>
                          </a:rPr>
                          <m:t>(</m:t>
                        </m:r>
                        <m:r>
                          <a:rPr lang="en-US" altLang="zh-CN" sz="2000" b="0" i="1" dirty="0" smtClean="0">
                            <a:latin typeface="Cambria Math" panose="02040503050406030204" pitchFamily="18" charset="0"/>
                            <a:ea typeface="Cambria Math" panose="02040503050406030204" pitchFamily="18" charset="0"/>
                          </a:rPr>
                          <m:t>𝐵</m:t>
                        </m:r>
                        <m:r>
                          <a:rPr lang="en-US" altLang="zh-CN" sz="2000" i="1" dirty="0">
                            <a:latin typeface="Cambria Math" panose="02040503050406030204" pitchFamily="18" charset="0"/>
                            <a:ea typeface="Cambria Math" panose="02040503050406030204" pitchFamily="18" charset="0"/>
                          </a:rPr>
                          <m:t>|</m:t>
                        </m:r>
                        <m:r>
                          <a:rPr lang="en-US" altLang="zh-CN" sz="2000" b="0" i="1" dirty="0" smtClean="0">
                            <a:latin typeface="Cambria Math" panose="02040503050406030204" pitchFamily="18" charset="0"/>
                            <a:ea typeface="Cambria Math" panose="02040503050406030204" pitchFamily="18" charset="0"/>
                          </a:rPr>
                          <m:t>𝐴</m:t>
                        </m:r>
                        <m:r>
                          <a:rPr lang="en-US" altLang="zh-CN" sz="2000" i="1" dirty="0">
                            <a:latin typeface="Cambria Math" panose="02040503050406030204" pitchFamily="18" charset="0"/>
                            <a:ea typeface="Cambria Math" panose="02040503050406030204" pitchFamily="18" charset="0"/>
                          </a:rPr>
                          <m:t>)</m:t>
                        </m:r>
                      </m:e>
                      <m:sub>
                        <m:r>
                          <a:rPr lang="en-US" altLang="zh-CN" sz="2000" b="0" i="1" dirty="0" smtClean="0">
                            <a:latin typeface="Cambria Math" panose="02040503050406030204" pitchFamily="18" charset="0"/>
                            <a:ea typeface="Cambria Math" panose="02040503050406030204" pitchFamily="18" charset="0"/>
                          </a:rPr>
                          <m:t>𝑣𝑖𝑒𝑤𝑠</m:t>
                        </m:r>
                      </m:sub>
                    </m:sSub>
                    <m:r>
                      <a:rPr lang="en-US" altLang="zh-CN" sz="2000" b="0" i="1" dirty="0" smtClean="0">
                        <a:latin typeface="Cambria Math" panose="02040503050406030204" pitchFamily="18" charset="0"/>
                        <a:ea typeface="Cambria Math" panose="02040503050406030204" pitchFamily="18" charset="0"/>
                      </a:rPr>
                      <m:t>∼</m:t>
                    </m:r>
                    <m:r>
                      <a:rPr lang="en-US" altLang="zh-CN" sz="2000" b="0" i="1" dirty="0" smtClean="0">
                        <a:latin typeface="Cambria Math" panose="02040503050406030204" pitchFamily="18" charset="0"/>
                        <a:ea typeface="Cambria Math" panose="02040503050406030204" pitchFamily="18" charset="0"/>
                      </a:rPr>
                      <m:t>𝑁</m:t>
                    </m:r>
                    <m:r>
                      <a:rPr lang="en-US" altLang="zh-CN" sz="2000" b="0" i="1" dirty="0" smtClean="0">
                        <a:latin typeface="Cambria Math" panose="02040503050406030204" pitchFamily="18" charset="0"/>
                        <a:ea typeface="Cambria Math" panose="02040503050406030204" pitchFamily="18" charset="0"/>
                      </a:rPr>
                      <m:t>(</m:t>
                    </m:r>
                    <m:r>
                      <a:rPr lang="en-US" altLang="zh-CN" sz="2000" b="0" i="1" dirty="0" smtClean="0">
                        <a:latin typeface="Cambria Math" panose="02040503050406030204" pitchFamily="18" charset="0"/>
                        <a:ea typeface="Cambria Math" panose="02040503050406030204" pitchFamily="18" charset="0"/>
                      </a:rPr>
                      <m:t>𝑄</m:t>
                    </m:r>
                    <m:r>
                      <a:rPr lang="en-US" altLang="zh-CN" sz="2000" b="0" i="1" dirty="0" smtClean="0">
                        <a:latin typeface="Cambria Math" panose="02040503050406030204" pitchFamily="18" charset="0"/>
                        <a:ea typeface="Cambria Math" panose="02040503050406030204" pitchFamily="18" charset="0"/>
                      </a:rPr>
                      <m:t>,</m:t>
                    </m:r>
                    <m:r>
                      <m:rPr>
                        <m:sty m:val="p"/>
                      </m:rPr>
                      <a:rPr lang="el-GR" altLang="zh-CN" sz="2000" i="1" dirty="0">
                        <a:latin typeface="Cambria Math" panose="02040503050406030204" pitchFamily="18" charset="0"/>
                        <a:ea typeface="Cambria Math" panose="02040503050406030204" pitchFamily="18" charset="0"/>
                      </a:rPr>
                      <m:t>Ω</m:t>
                    </m:r>
                    <m:r>
                      <a:rPr lang="en-US" altLang="zh-CN" sz="2000" b="0" i="1" dirty="0" smtClean="0">
                        <a:latin typeface="Cambria Math" panose="02040503050406030204" pitchFamily="18" charset="0"/>
                        <a:ea typeface="Cambria Math" panose="02040503050406030204" pitchFamily="18" charset="0"/>
                      </a:rPr>
                      <m:t>)</m:t>
                    </m:r>
                  </m:oMath>
                </a14:m>
                <a:endParaRPr lang="en-US" altLang="zh-CN" sz="2000" b="0" dirty="0">
                  <a:latin typeface="+mn-ea"/>
                </a:endParaRPr>
              </a:p>
              <a:p>
                <a:pPr algn="just">
                  <a:lnSpc>
                    <a:spcPct val="150000"/>
                  </a:lnSpc>
                </a:pPr>
                <a14:m>
                  <m:oMathPara xmlns:m="http://schemas.openxmlformats.org/officeDocument/2006/math">
                    <m:oMathParaPr>
                      <m:jc m:val="centerGroup"/>
                    </m:oMathParaPr>
                    <m:oMath xmlns:m="http://schemas.openxmlformats.org/officeDocument/2006/math">
                      <m:r>
                        <a:rPr lang="en-US" altLang="zh-CN" sz="2400" b="0" i="1" dirty="0" smtClean="0">
                          <a:latin typeface="Cambria Math" panose="02040503050406030204" pitchFamily="18" charset="0"/>
                          <a:ea typeface="Cambria Math" panose="02040503050406030204" pitchFamily="18" charset="0"/>
                        </a:rPr>
                        <m:t>𝑃</m:t>
                      </m:r>
                      <m:r>
                        <a:rPr lang="zh-CN" altLang="en-US" sz="2400" i="1" dirty="0">
                          <a:latin typeface="Cambria Math" panose="02040503050406030204" pitchFamily="18" charset="0"/>
                          <a:ea typeface="Cambria Math" panose="02040503050406030204" pitchFamily="18" charset="0"/>
                        </a:rPr>
                        <m:t>𝜇</m:t>
                      </m:r>
                      <m:r>
                        <a:rPr lang="en-US" altLang="zh-CN" sz="2400" b="0" i="1" dirty="0" smtClean="0">
                          <a:solidFill>
                            <a:schemeClr val="tx1"/>
                          </a:solidFill>
                          <a:latin typeface="Cambria Math" panose="02040503050406030204" pitchFamily="18" charset="0"/>
                          <a:ea typeface="Cambria Math" panose="02040503050406030204" pitchFamily="18" charset="0"/>
                        </a:rPr>
                        <m:t>=</m:t>
                      </m:r>
                      <m:r>
                        <a:rPr lang="en-US" altLang="zh-CN" sz="2400" b="0" i="1" dirty="0" smtClean="0">
                          <a:solidFill>
                            <a:schemeClr val="tx1"/>
                          </a:solidFill>
                          <a:latin typeface="Cambria Math" panose="02040503050406030204" pitchFamily="18" charset="0"/>
                          <a:ea typeface="Cambria Math" panose="02040503050406030204" pitchFamily="18" charset="0"/>
                        </a:rPr>
                        <m:t>𝑄</m:t>
                      </m:r>
                      <m:r>
                        <a:rPr lang="en-US" altLang="zh-CN" sz="2400" b="0" i="1" dirty="0" smtClean="0">
                          <a:solidFill>
                            <a:schemeClr val="tx1"/>
                          </a:solidFill>
                          <a:latin typeface="Cambria Math" panose="02040503050406030204" pitchFamily="18" charset="0"/>
                          <a:ea typeface="Cambria Math" panose="02040503050406030204" pitchFamily="18" charset="0"/>
                        </a:rPr>
                        <m:t>+</m:t>
                      </m:r>
                      <m:r>
                        <a:rPr lang="zh-CN" altLang="el-GR" sz="2400" b="0" i="1" dirty="0" smtClean="0">
                          <a:solidFill>
                            <a:schemeClr val="tx1"/>
                          </a:solidFill>
                          <a:latin typeface="Cambria Math" panose="02040503050406030204" pitchFamily="18" charset="0"/>
                          <a:ea typeface="Cambria Math" panose="02040503050406030204" pitchFamily="18" charset="0"/>
                        </a:rPr>
                        <m:t>𝜖</m:t>
                      </m:r>
                      <m:r>
                        <a:rPr lang="en-US" altLang="zh-CN" sz="2400" b="0" i="1" dirty="0" smtClean="0">
                          <a:solidFill>
                            <a:schemeClr val="tx1"/>
                          </a:solidFill>
                          <a:latin typeface="Cambria Math" panose="02040503050406030204" pitchFamily="18" charset="0"/>
                          <a:ea typeface="Cambria Math" panose="02040503050406030204" pitchFamily="18" charset="0"/>
                        </a:rPr>
                        <m:t>, </m:t>
                      </m:r>
                      <m:r>
                        <a:rPr lang="en-US" altLang="zh-CN" sz="2400" b="0" i="1" dirty="0" smtClean="0">
                          <a:solidFill>
                            <a:schemeClr val="tx1"/>
                          </a:solidFill>
                          <a:latin typeface="Cambria Math" panose="02040503050406030204" pitchFamily="18" charset="0"/>
                          <a:ea typeface="Cambria Math" panose="02040503050406030204" pitchFamily="18" charset="0"/>
                        </a:rPr>
                        <m:t>𝑉𝑎𝑟</m:t>
                      </m:r>
                      <m:d>
                        <m:dPr>
                          <m:ctrlPr>
                            <a:rPr lang="en-US" altLang="zh-CN" sz="2400" b="0" i="1" dirty="0" smtClean="0">
                              <a:solidFill>
                                <a:schemeClr val="tx1"/>
                              </a:solidFill>
                              <a:latin typeface="Cambria Math" panose="02040503050406030204" pitchFamily="18" charset="0"/>
                              <a:ea typeface="Cambria Math" panose="02040503050406030204" pitchFamily="18" charset="0"/>
                            </a:rPr>
                          </m:ctrlPr>
                        </m:dPr>
                        <m:e>
                          <m:r>
                            <a:rPr lang="zh-CN" altLang="el-GR" sz="2400" i="1" dirty="0">
                              <a:latin typeface="Cambria Math" panose="02040503050406030204" pitchFamily="18" charset="0"/>
                              <a:ea typeface="Cambria Math" panose="02040503050406030204" pitchFamily="18" charset="0"/>
                            </a:rPr>
                            <m:t>𝜖</m:t>
                          </m:r>
                        </m:e>
                      </m:d>
                      <m:r>
                        <a:rPr lang="en-US" altLang="zh-CN" sz="2400" b="0" i="1" dirty="0" smtClean="0">
                          <a:solidFill>
                            <a:schemeClr val="tx1"/>
                          </a:solidFill>
                          <a:latin typeface="Cambria Math" panose="02040503050406030204" pitchFamily="18" charset="0"/>
                          <a:ea typeface="Cambria Math" panose="02040503050406030204" pitchFamily="18" charset="0"/>
                        </a:rPr>
                        <m:t>=</m:t>
                      </m:r>
                      <m:r>
                        <m:rPr>
                          <m:sty m:val="p"/>
                        </m:rPr>
                        <a:rPr lang="el-GR" altLang="zh-CN" sz="2400" i="1" dirty="0">
                          <a:latin typeface="Cambria Math" panose="02040503050406030204" pitchFamily="18" charset="0"/>
                          <a:ea typeface="Cambria Math" panose="02040503050406030204" pitchFamily="18" charset="0"/>
                        </a:rPr>
                        <m:t>Ω</m:t>
                      </m:r>
                    </m:oMath>
                  </m:oMathPara>
                </a14:m>
                <a:endParaRPr lang="en-US" altLang="zh-CN" sz="2400" b="0" dirty="0">
                  <a:solidFill>
                    <a:schemeClr val="tx1"/>
                  </a:solidFill>
                  <a:ea typeface="Cambria Math" panose="02040503050406030204" pitchFamily="18" charset="0"/>
                </a:endParaRPr>
              </a:p>
              <a:p>
                <a:pPr lvl="1" algn="just">
                  <a:lnSpc>
                    <a:spcPct val="150000"/>
                  </a:lnSpc>
                </a:pPr>
                <a:r>
                  <a:rPr lang="en-US" altLang="zh-CN" sz="2000" dirty="0"/>
                  <a:t>P</a:t>
                </a:r>
                <a:r>
                  <a:rPr lang="zh-CN" altLang="en-US" sz="2000" dirty="0"/>
                  <a:t>为观点矩阵，每一行代表一个观点，</a:t>
                </a:r>
                <a:r>
                  <a:rPr lang="zh-CN" altLang="en-US" sz="2000" b="0" i="0" dirty="0">
                    <a:solidFill>
                      <a:srgbClr val="121212"/>
                    </a:solidFill>
                    <a:effectLst/>
                    <a:latin typeface="-apple-system"/>
                  </a:rPr>
                  <a:t>包括绝对观点（某一个资产的未来的收益率）和相对观点（某个资产未来的收益率相对另一个资产的变化）两种。 </a:t>
                </a:r>
                <a:r>
                  <a:rPr lang="en-US" altLang="zh-CN" sz="2000" b="0" i="0" dirty="0">
                    <a:solidFill>
                      <a:srgbClr val="121212"/>
                    </a:solidFill>
                    <a:effectLst/>
                    <a:latin typeface="-apple-system"/>
                  </a:rPr>
                  <a:t>Q</a:t>
                </a:r>
                <a:r>
                  <a:rPr lang="zh-CN" altLang="en-US" sz="2000" b="0" i="0" dirty="0">
                    <a:solidFill>
                      <a:srgbClr val="121212"/>
                    </a:solidFill>
                    <a:effectLst/>
                    <a:latin typeface="-apple-system"/>
                  </a:rPr>
                  <a:t>表示每种观点对应的期望收益率，每个观点预期收益率的存在误差</a:t>
                </a:r>
                <a14:m>
                  <m:oMath xmlns:m="http://schemas.openxmlformats.org/officeDocument/2006/math">
                    <m:r>
                      <a:rPr lang="zh-CN" altLang="el-GR" sz="2000" i="1" dirty="0">
                        <a:latin typeface="Cambria Math" panose="02040503050406030204" pitchFamily="18" charset="0"/>
                        <a:ea typeface="Cambria Math" panose="02040503050406030204" pitchFamily="18" charset="0"/>
                      </a:rPr>
                      <m:t>𝜖</m:t>
                    </m:r>
                  </m:oMath>
                </a14:m>
                <a:r>
                  <a:rPr lang="zh-CN" altLang="en-US" sz="2000" b="0" i="0" dirty="0">
                    <a:solidFill>
                      <a:srgbClr val="121212"/>
                    </a:solidFill>
                    <a:effectLst/>
                    <a:latin typeface="-apple-system"/>
                  </a:rPr>
                  <a:t>，其中</a:t>
                </a:r>
                <a14:m>
                  <m:oMath xmlns:m="http://schemas.openxmlformats.org/officeDocument/2006/math">
                    <m:r>
                      <a:rPr lang="en-US" altLang="zh-CN" sz="2000" i="1" dirty="0">
                        <a:latin typeface="Cambria Math" panose="02040503050406030204" pitchFamily="18" charset="0"/>
                        <a:ea typeface="Cambria Math" panose="02040503050406030204" pitchFamily="18" charset="0"/>
                      </a:rPr>
                      <m:t>𝑉𝑎𝑟</m:t>
                    </m:r>
                    <m:d>
                      <m:dPr>
                        <m:ctrlPr>
                          <a:rPr lang="en-US" altLang="zh-CN" sz="2000" i="1" dirty="0">
                            <a:latin typeface="Cambria Math" panose="02040503050406030204" pitchFamily="18" charset="0"/>
                            <a:ea typeface="Cambria Math" panose="02040503050406030204" pitchFamily="18" charset="0"/>
                          </a:rPr>
                        </m:ctrlPr>
                      </m:dPr>
                      <m:e>
                        <m:r>
                          <a:rPr lang="zh-CN" altLang="el-GR" sz="2000" i="1" dirty="0">
                            <a:latin typeface="Cambria Math" panose="02040503050406030204" pitchFamily="18" charset="0"/>
                            <a:ea typeface="Cambria Math" panose="02040503050406030204" pitchFamily="18" charset="0"/>
                          </a:rPr>
                          <m:t>𝜖</m:t>
                        </m:r>
                      </m:e>
                    </m:d>
                    <m:r>
                      <a:rPr lang="en-US" altLang="zh-CN" sz="2000" i="1" dirty="0">
                        <a:latin typeface="Cambria Math" panose="02040503050406030204" pitchFamily="18" charset="0"/>
                        <a:ea typeface="Cambria Math" panose="02040503050406030204" pitchFamily="18" charset="0"/>
                      </a:rPr>
                      <m:t>=</m:t>
                    </m:r>
                    <m:r>
                      <m:rPr>
                        <m:sty m:val="p"/>
                      </m:rPr>
                      <a:rPr lang="el-GR" altLang="zh-CN" sz="2000" i="1" dirty="0">
                        <a:latin typeface="Cambria Math" panose="02040503050406030204" pitchFamily="18" charset="0"/>
                        <a:ea typeface="Cambria Math" panose="02040503050406030204" pitchFamily="18" charset="0"/>
                      </a:rPr>
                      <m:t>Ω</m:t>
                    </m:r>
                  </m:oMath>
                </a14:m>
                <a:r>
                  <a:rPr lang="zh-CN" altLang="en-US" sz="2000" dirty="0"/>
                  <a:t>，它的本质是以</a:t>
                </a:r>
                <a:r>
                  <a:rPr lang="en-US" altLang="zh-CN" sz="2000" dirty="0"/>
                  <a:t>P</a:t>
                </a:r>
                <a:r>
                  <a:rPr lang="zh-CN" altLang="en-US" sz="2000" dirty="0"/>
                  <a:t>为权重的资产组合收益率</a:t>
                </a:r>
                <a14:m>
                  <m:oMath xmlns:m="http://schemas.openxmlformats.org/officeDocument/2006/math">
                    <m:r>
                      <a:rPr lang="zh-CN" altLang="en-US" sz="2000" i="1" dirty="0">
                        <a:latin typeface="Cambria Math" panose="02040503050406030204" pitchFamily="18" charset="0"/>
                        <a:ea typeface="Cambria Math" panose="02040503050406030204" pitchFamily="18" charset="0"/>
                      </a:rPr>
                      <m:t>𝜇</m:t>
                    </m:r>
                  </m:oMath>
                </a14:m>
                <a:r>
                  <a:rPr lang="zh-CN" altLang="en-US" sz="2000" dirty="0">
                    <a:solidFill>
                      <a:schemeClr val="tx1"/>
                    </a:solidFill>
                  </a:rPr>
                  <a:t>的方差，</a:t>
                </a:r>
                <a:r>
                  <a:rPr lang="el-GR" altLang="zh-CN" sz="2000" dirty="0">
                    <a:ea typeface="Cambria Math" panose="02040503050406030204" pitchFamily="18" charset="0"/>
                  </a:rPr>
                  <a:t> </a:t>
                </a:r>
                <a14:m>
                  <m:oMath xmlns:m="http://schemas.openxmlformats.org/officeDocument/2006/math">
                    <m:r>
                      <m:rPr>
                        <m:sty m:val="p"/>
                      </m:rPr>
                      <a:rPr lang="el-GR" altLang="zh-CN" sz="2000" i="1" dirty="0">
                        <a:latin typeface="Cambria Math" panose="02040503050406030204" pitchFamily="18" charset="0"/>
                        <a:ea typeface="Cambria Math" panose="02040503050406030204" pitchFamily="18" charset="0"/>
                      </a:rPr>
                      <m:t>Ω</m:t>
                    </m:r>
                    <m:r>
                      <a:rPr lang="en-US" altLang="zh-CN" sz="2000" i="1" dirty="0" smtClean="0">
                        <a:latin typeface="Cambria Math" panose="02040503050406030204" pitchFamily="18" charset="0"/>
                        <a:ea typeface="Cambria Math" panose="02040503050406030204" pitchFamily="18" charset="0"/>
                      </a:rPr>
                      <m:t>=</m:t>
                    </m:r>
                    <m:r>
                      <a:rPr lang="en-US" altLang="zh-CN" sz="2000" b="0" i="1" dirty="0" smtClean="0">
                        <a:latin typeface="Cambria Math" panose="02040503050406030204" pitchFamily="18" charset="0"/>
                        <a:ea typeface="Cambria Math" panose="02040503050406030204" pitchFamily="18" charset="0"/>
                      </a:rPr>
                      <m:t>𝑑𝑟𝑎𝑔</m:t>
                    </m:r>
                    <m:r>
                      <a:rPr lang="en-US" altLang="zh-CN" sz="2000" b="0" i="1" dirty="0" smtClean="0">
                        <a:latin typeface="Cambria Math" panose="02040503050406030204" pitchFamily="18" charset="0"/>
                        <a:ea typeface="Cambria Math" panose="02040503050406030204" pitchFamily="18" charset="0"/>
                      </a:rPr>
                      <m:t>(</m:t>
                    </m:r>
                    <m:r>
                      <a:rPr lang="en-US" altLang="zh-CN" sz="2000" i="1" dirty="0">
                        <a:latin typeface="Cambria Math" panose="02040503050406030204" pitchFamily="18" charset="0"/>
                        <a:ea typeface="Cambria Math" panose="02040503050406030204" pitchFamily="18" charset="0"/>
                      </a:rPr>
                      <m:t>𝑃</m:t>
                    </m:r>
                    <m:r>
                      <a:rPr lang="zh-CN" altLang="en-US" sz="2000" i="1" dirty="0" smtClean="0">
                        <a:latin typeface="Cambria Math" panose="02040503050406030204" pitchFamily="18" charset="0"/>
                        <a:ea typeface="Cambria Math" panose="02040503050406030204" pitchFamily="18" charset="0"/>
                      </a:rPr>
                      <m:t>𝜏</m:t>
                    </m:r>
                    <m:r>
                      <m:rPr>
                        <m:sty m:val="p"/>
                      </m:rPr>
                      <a:rPr lang="el-GR" altLang="zh-CN" sz="2000" i="1" dirty="0" smtClean="0">
                        <a:latin typeface="Cambria Math" panose="02040503050406030204" pitchFamily="18" charset="0"/>
                        <a:ea typeface="Cambria Math" panose="02040503050406030204" pitchFamily="18" charset="0"/>
                      </a:rPr>
                      <m:t>Σ</m:t>
                    </m:r>
                    <m:sSup>
                      <m:sSupPr>
                        <m:ctrlPr>
                          <a:rPr lang="el-GR" altLang="zh-CN" sz="2000" i="1" dirty="0" smtClean="0">
                            <a:latin typeface="Cambria Math" panose="02040503050406030204" pitchFamily="18" charset="0"/>
                            <a:ea typeface="Cambria Math" panose="02040503050406030204" pitchFamily="18" charset="0"/>
                          </a:rPr>
                        </m:ctrlPr>
                      </m:sSupPr>
                      <m:e>
                        <m:r>
                          <a:rPr lang="en-US" altLang="zh-CN" sz="2000" b="0" i="1" dirty="0" smtClean="0">
                            <a:latin typeface="Cambria Math" panose="02040503050406030204" pitchFamily="18" charset="0"/>
                            <a:ea typeface="Cambria Math" panose="02040503050406030204" pitchFamily="18" charset="0"/>
                          </a:rPr>
                          <m:t>𝑃</m:t>
                        </m:r>
                      </m:e>
                      <m:sup>
                        <m:r>
                          <a:rPr lang="en-US" altLang="zh-CN" sz="2000" b="0" i="1" dirty="0" smtClean="0">
                            <a:latin typeface="Cambria Math" panose="02040503050406030204" pitchFamily="18" charset="0"/>
                            <a:ea typeface="Cambria Math" panose="02040503050406030204" pitchFamily="18" charset="0"/>
                          </a:rPr>
                          <m:t>′</m:t>
                        </m:r>
                      </m:sup>
                    </m:sSup>
                    <m:r>
                      <a:rPr lang="en-US" altLang="zh-CN" sz="2000" b="0" i="1" dirty="0" smtClean="0">
                        <a:latin typeface="Cambria Math" panose="02040503050406030204" pitchFamily="18" charset="0"/>
                        <a:ea typeface="Cambria Math" panose="02040503050406030204" pitchFamily="18" charset="0"/>
                      </a:rPr>
                      <m:t>)</m:t>
                    </m:r>
                  </m:oMath>
                </a14:m>
                <a:endParaRPr lang="en-US" altLang="zh-CN" sz="2000" dirty="0"/>
              </a:p>
              <a:p>
                <a:pPr lvl="1" algn="just">
                  <a:lnSpc>
                    <a:spcPct val="150000"/>
                  </a:lnSpc>
                </a:pPr>
                <a:endParaRPr lang="en-US" altLang="zh-CN" sz="2000" dirty="0"/>
              </a:p>
              <a:p>
                <a:pPr marL="342900" indent="-342900" algn="just">
                  <a:lnSpc>
                    <a:spcPct val="150000"/>
                  </a:lnSpc>
                  <a:buFont typeface="Wingdings" panose="05000000000000000000" pitchFamily="2" charset="2"/>
                  <a:buChar char="p"/>
                </a:pPr>
                <a:r>
                  <a:rPr lang="zh-CN" altLang="en-US" sz="2000" b="0" dirty="0">
                    <a:latin typeface="+mn-ea"/>
                  </a:rPr>
                  <a:t>投资者观点对资产的预期收益率</a:t>
                </a:r>
                <a14:m>
                  <m:oMath xmlns:m="http://schemas.openxmlformats.org/officeDocument/2006/math">
                    <m:sSub>
                      <m:sSubPr>
                        <m:ctrlPr>
                          <a:rPr lang="en-US" altLang="zh-CN" sz="2000" b="0" i="1" dirty="0" smtClean="0">
                            <a:latin typeface="Cambria Math" panose="02040503050406030204" pitchFamily="18" charset="0"/>
                            <a:ea typeface="Cambria Math" panose="02040503050406030204" pitchFamily="18" charset="0"/>
                          </a:rPr>
                        </m:ctrlPr>
                      </m:sSubPr>
                      <m:e>
                        <m:r>
                          <a:rPr lang="en-US" altLang="zh-CN" sz="2000" i="1" dirty="0">
                            <a:latin typeface="Cambria Math" panose="02040503050406030204" pitchFamily="18" charset="0"/>
                            <a:ea typeface="Cambria Math" panose="02040503050406030204" pitchFamily="18" charset="0"/>
                          </a:rPr>
                          <m:t>𝑃</m:t>
                        </m:r>
                        <m:r>
                          <a:rPr lang="en-US" altLang="zh-CN" sz="2000" i="1" dirty="0">
                            <a:latin typeface="Cambria Math" panose="02040503050406030204" pitchFamily="18" charset="0"/>
                            <a:ea typeface="Cambria Math" panose="02040503050406030204" pitchFamily="18" charset="0"/>
                          </a:rPr>
                          <m:t>(</m:t>
                        </m:r>
                        <m:r>
                          <a:rPr lang="en-US" altLang="zh-CN" sz="2000" b="0" i="1" dirty="0" smtClean="0">
                            <a:latin typeface="Cambria Math" panose="02040503050406030204" pitchFamily="18" charset="0"/>
                            <a:ea typeface="Cambria Math" panose="02040503050406030204" pitchFamily="18" charset="0"/>
                          </a:rPr>
                          <m:t>𝐵</m:t>
                        </m:r>
                        <m:r>
                          <a:rPr lang="en-US" altLang="zh-CN" sz="2000" i="1" dirty="0">
                            <a:latin typeface="Cambria Math" panose="02040503050406030204" pitchFamily="18" charset="0"/>
                            <a:ea typeface="Cambria Math" panose="02040503050406030204" pitchFamily="18" charset="0"/>
                          </a:rPr>
                          <m:t>|</m:t>
                        </m:r>
                        <m:r>
                          <a:rPr lang="en-US" altLang="zh-CN" sz="2000" b="0" i="1" dirty="0" smtClean="0">
                            <a:latin typeface="Cambria Math" panose="02040503050406030204" pitchFamily="18" charset="0"/>
                            <a:ea typeface="Cambria Math" panose="02040503050406030204" pitchFamily="18" charset="0"/>
                          </a:rPr>
                          <m:t>𝐴</m:t>
                        </m:r>
                        <m:r>
                          <a:rPr lang="en-US" altLang="zh-CN" sz="2000" i="1" dirty="0">
                            <a:latin typeface="Cambria Math" panose="02040503050406030204" pitchFamily="18" charset="0"/>
                            <a:ea typeface="Cambria Math" panose="02040503050406030204" pitchFamily="18" charset="0"/>
                          </a:rPr>
                          <m:t>)</m:t>
                        </m:r>
                      </m:e>
                      <m:sub>
                        <m:r>
                          <a:rPr lang="en-US" altLang="zh-CN" sz="2000" b="0" i="1" dirty="0" smtClean="0">
                            <a:latin typeface="Cambria Math" panose="02040503050406030204" pitchFamily="18" charset="0"/>
                            <a:ea typeface="Cambria Math" panose="02040503050406030204" pitchFamily="18" charset="0"/>
                          </a:rPr>
                          <m:t>𝑎𝑠𝑠𝑒𝑡𝑠</m:t>
                        </m:r>
                      </m:sub>
                    </m:sSub>
                    <m:r>
                      <a:rPr lang="en-US" altLang="zh-CN" sz="2000" b="0" i="1" dirty="0" smtClean="0">
                        <a:latin typeface="Cambria Math" panose="02040503050406030204" pitchFamily="18" charset="0"/>
                        <a:ea typeface="Cambria Math" panose="02040503050406030204" pitchFamily="18" charset="0"/>
                      </a:rPr>
                      <m:t>∼</m:t>
                    </m:r>
                    <m:r>
                      <a:rPr lang="en-US" altLang="zh-CN" sz="2000" b="0" i="1" dirty="0" smtClean="0">
                        <a:latin typeface="Cambria Math" panose="02040503050406030204" pitchFamily="18" charset="0"/>
                        <a:ea typeface="Cambria Math" panose="02040503050406030204" pitchFamily="18" charset="0"/>
                      </a:rPr>
                      <m:t>𝑁</m:t>
                    </m:r>
                    <m:r>
                      <a:rPr lang="en-US" altLang="zh-CN" sz="2000" b="0" i="1" dirty="0" smtClean="0">
                        <a:latin typeface="Cambria Math" panose="02040503050406030204" pitchFamily="18" charset="0"/>
                        <a:ea typeface="Cambria Math" panose="02040503050406030204" pitchFamily="18" charset="0"/>
                      </a:rPr>
                      <m:t>(</m:t>
                    </m:r>
                    <m:sSup>
                      <m:sSupPr>
                        <m:ctrlPr>
                          <a:rPr lang="en-US" altLang="zh-CN" sz="2000" b="0" i="1" dirty="0" smtClean="0">
                            <a:latin typeface="Cambria Math" panose="02040503050406030204" pitchFamily="18" charset="0"/>
                            <a:ea typeface="Cambria Math" panose="02040503050406030204" pitchFamily="18" charset="0"/>
                          </a:rPr>
                        </m:ctrlPr>
                      </m:sSupPr>
                      <m:e>
                        <m:r>
                          <a:rPr lang="en-US" altLang="zh-CN" sz="2000" b="0" i="1" dirty="0" smtClean="0">
                            <a:latin typeface="Cambria Math" panose="02040503050406030204" pitchFamily="18" charset="0"/>
                            <a:ea typeface="Cambria Math" panose="02040503050406030204" pitchFamily="18" charset="0"/>
                          </a:rPr>
                          <m:t>𝑃</m:t>
                        </m:r>
                      </m:e>
                      <m:sup>
                        <m:r>
                          <a:rPr lang="en-US" altLang="zh-CN" sz="2000" b="0" i="1" dirty="0" smtClean="0">
                            <a:latin typeface="Cambria Math" panose="02040503050406030204" pitchFamily="18" charset="0"/>
                            <a:ea typeface="Cambria Math" panose="02040503050406030204" pitchFamily="18" charset="0"/>
                          </a:rPr>
                          <m:t>−1</m:t>
                        </m:r>
                      </m:sup>
                    </m:sSup>
                    <m:r>
                      <a:rPr lang="en-US" altLang="zh-CN" sz="2000" b="0" i="1" dirty="0" smtClean="0">
                        <a:latin typeface="Cambria Math" panose="02040503050406030204" pitchFamily="18" charset="0"/>
                        <a:ea typeface="Cambria Math" panose="02040503050406030204" pitchFamily="18" charset="0"/>
                      </a:rPr>
                      <m:t>𝑄</m:t>
                    </m:r>
                    <m:r>
                      <a:rPr lang="en-US" altLang="zh-CN" sz="2000" b="0" i="1" dirty="0" smtClean="0">
                        <a:latin typeface="Cambria Math" panose="02040503050406030204" pitchFamily="18" charset="0"/>
                        <a:ea typeface="Cambria Math" panose="02040503050406030204" pitchFamily="18" charset="0"/>
                      </a:rPr>
                      <m:t>,</m:t>
                    </m:r>
                    <m:sSup>
                      <m:sSupPr>
                        <m:ctrlPr>
                          <a:rPr lang="en-US" altLang="zh-CN" sz="2000" b="0" i="1" dirty="0" smtClean="0">
                            <a:latin typeface="Cambria Math" panose="02040503050406030204" pitchFamily="18" charset="0"/>
                            <a:ea typeface="Cambria Math" panose="02040503050406030204" pitchFamily="18" charset="0"/>
                          </a:rPr>
                        </m:ctrlPr>
                      </m:sSupPr>
                      <m:e>
                        <m:r>
                          <a:rPr lang="en-US" altLang="zh-CN" sz="2000" b="0" i="1" dirty="0" smtClean="0">
                            <a:latin typeface="Cambria Math" panose="02040503050406030204" pitchFamily="18" charset="0"/>
                            <a:ea typeface="Cambria Math" panose="02040503050406030204" pitchFamily="18" charset="0"/>
                          </a:rPr>
                          <m:t>(</m:t>
                        </m:r>
                        <m:sSup>
                          <m:sSupPr>
                            <m:ctrlPr>
                              <a:rPr lang="en-US" altLang="zh-CN" sz="2000" b="0" i="1" dirty="0" smtClean="0">
                                <a:latin typeface="Cambria Math" panose="02040503050406030204" pitchFamily="18" charset="0"/>
                                <a:ea typeface="Cambria Math" panose="02040503050406030204" pitchFamily="18" charset="0"/>
                              </a:rPr>
                            </m:ctrlPr>
                          </m:sSupPr>
                          <m:e>
                            <m:sSup>
                              <m:sSupPr>
                                <m:ctrlPr>
                                  <a:rPr lang="el-GR" altLang="zh-CN" sz="2000" i="1" dirty="0">
                                    <a:latin typeface="Cambria Math" panose="02040503050406030204" pitchFamily="18" charset="0"/>
                                    <a:ea typeface="Cambria Math" panose="02040503050406030204" pitchFamily="18" charset="0"/>
                                  </a:rPr>
                                </m:ctrlPr>
                              </m:sSupPr>
                              <m:e>
                                <m:r>
                                  <a:rPr lang="en-US" altLang="zh-CN" sz="2000" i="1" dirty="0">
                                    <a:latin typeface="Cambria Math" panose="02040503050406030204" pitchFamily="18" charset="0"/>
                                    <a:ea typeface="Cambria Math" panose="02040503050406030204" pitchFamily="18" charset="0"/>
                                  </a:rPr>
                                  <m:t>𝑃</m:t>
                                </m:r>
                              </m:e>
                              <m:sup>
                                <m:r>
                                  <a:rPr lang="en-US" altLang="zh-CN" sz="2000" i="1" dirty="0">
                                    <a:latin typeface="Cambria Math" panose="02040503050406030204" pitchFamily="18" charset="0"/>
                                    <a:ea typeface="Cambria Math" panose="02040503050406030204" pitchFamily="18" charset="0"/>
                                  </a:rPr>
                                  <m:t>′</m:t>
                                </m:r>
                              </m:sup>
                            </m:sSup>
                            <m:r>
                              <m:rPr>
                                <m:sty m:val="p"/>
                              </m:rPr>
                              <a:rPr lang="el-GR" altLang="zh-CN" sz="2000" i="1" dirty="0">
                                <a:latin typeface="Cambria Math" panose="02040503050406030204" pitchFamily="18" charset="0"/>
                                <a:ea typeface="Cambria Math" panose="02040503050406030204" pitchFamily="18" charset="0"/>
                              </a:rPr>
                              <m:t>Ω</m:t>
                            </m:r>
                          </m:e>
                          <m:sup>
                            <m:r>
                              <a:rPr lang="en-US" altLang="zh-CN" sz="2000" b="0" i="1" dirty="0" smtClean="0">
                                <a:latin typeface="Cambria Math" panose="02040503050406030204" pitchFamily="18" charset="0"/>
                                <a:ea typeface="Cambria Math" panose="02040503050406030204" pitchFamily="18" charset="0"/>
                              </a:rPr>
                              <m:t>−1</m:t>
                            </m:r>
                          </m:sup>
                        </m:sSup>
                        <m:r>
                          <a:rPr lang="en-US" altLang="zh-CN" sz="2000" b="0" i="1" dirty="0" smtClean="0">
                            <a:latin typeface="Cambria Math" panose="02040503050406030204" pitchFamily="18" charset="0"/>
                            <a:ea typeface="Cambria Math" panose="02040503050406030204" pitchFamily="18" charset="0"/>
                          </a:rPr>
                          <m:t>𝑃</m:t>
                        </m:r>
                        <m:r>
                          <a:rPr lang="en-US" altLang="zh-CN" sz="2000" b="0" i="1" dirty="0" smtClean="0">
                            <a:latin typeface="Cambria Math" panose="02040503050406030204" pitchFamily="18" charset="0"/>
                            <a:ea typeface="Cambria Math" panose="02040503050406030204" pitchFamily="18" charset="0"/>
                          </a:rPr>
                          <m:t>)</m:t>
                        </m:r>
                      </m:e>
                      <m:sup>
                        <m:r>
                          <a:rPr lang="en-US" altLang="zh-CN" sz="2000" b="0" i="1" dirty="0" smtClean="0">
                            <a:latin typeface="Cambria Math" panose="02040503050406030204" pitchFamily="18" charset="0"/>
                            <a:ea typeface="Cambria Math" panose="02040503050406030204" pitchFamily="18" charset="0"/>
                          </a:rPr>
                          <m:t>−1</m:t>
                        </m:r>
                      </m:sup>
                    </m:sSup>
                    <m:r>
                      <a:rPr lang="en-US" altLang="zh-CN" sz="2000" b="0" i="1" dirty="0" smtClean="0">
                        <a:latin typeface="Cambria Math" panose="02040503050406030204" pitchFamily="18" charset="0"/>
                        <a:ea typeface="Cambria Math" panose="02040503050406030204" pitchFamily="18" charset="0"/>
                      </a:rPr>
                      <m:t>)</m:t>
                    </m:r>
                  </m:oMath>
                </a14:m>
                <a:endParaRPr lang="en-US" altLang="zh-CN" sz="2000" b="0" dirty="0">
                  <a:latin typeface="+mn-ea"/>
                </a:endParaRPr>
              </a:p>
            </p:txBody>
          </p:sp>
        </mc:Choice>
        <mc:Fallback xmlns="">
          <p:sp>
            <p:nvSpPr>
              <p:cNvPr id="4" name="文本框 3">
                <a:extLst>
                  <a:ext uri="{FF2B5EF4-FFF2-40B4-BE49-F238E27FC236}">
                    <a16:creationId xmlns:a16="http://schemas.microsoft.com/office/drawing/2014/main" id="{ED130D50-8373-41D8-8142-E6163E844681}"/>
                  </a:ext>
                </a:extLst>
              </p:cNvPr>
              <p:cNvSpPr txBox="1">
                <a:spLocks noRot="1" noChangeAspect="1" noMove="1" noResize="1" noEditPoints="1" noAdjustHandles="1" noChangeArrowheads="1" noChangeShapeType="1" noTextEdit="1"/>
              </p:cNvSpPr>
              <p:nvPr/>
            </p:nvSpPr>
            <p:spPr>
              <a:xfrm>
                <a:off x="978800" y="1548260"/>
                <a:ext cx="10061377" cy="3817135"/>
              </a:xfrm>
              <a:prstGeom prst="rect">
                <a:avLst/>
              </a:prstGeom>
              <a:blipFill>
                <a:blip r:embed="rId3"/>
                <a:stretch>
                  <a:fillRect l="-484" r="-484" b="-1272"/>
                </a:stretch>
              </a:blipFill>
              <a:ln w="19050">
                <a:solidFill>
                  <a:srgbClr val="972022"/>
                </a:solidFill>
                <a:prstDash val="sysDash"/>
              </a:ln>
            </p:spPr>
            <p:txBody>
              <a:bodyPr/>
              <a:lstStyle/>
              <a:p>
                <a:r>
                  <a:rPr lang="zh-CN" altLang="en-US">
                    <a:noFill/>
                  </a:rPr>
                  <a:t> </a:t>
                </a:r>
              </a:p>
            </p:txBody>
          </p:sp>
        </mc:Fallback>
      </mc:AlternateContent>
      <p:sp>
        <p:nvSpPr>
          <p:cNvPr id="5" name="文本框 4">
            <a:extLst>
              <a:ext uri="{FF2B5EF4-FFF2-40B4-BE49-F238E27FC236}">
                <a16:creationId xmlns:a16="http://schemas.microsoft.com/office/drawing/2014/main" xmlns="" id="{3EC57064-E957-42E2-99C6-9D9CDF46A199}"/>
              </a:ext>
            </a:extLst>
          </p:cNvPr>
          <p:cNvSpPr txBox="1"/>
          <p:nvPr/>
        </p:nvSpPr>
        <p:spPr>
          <a:xfrm>
            <a:off x="969175" y="1148150"/>
            <a:ext cx="1394537" cy="400110"/>
          </a:xfrm>
          <a:prstGeom prst="rect">
            <a:avLst/>
          </a:prstGeom>
          <a:solidFill>
            <a:srgbClr val="9C0308"/>
          </a:solidFill>
        </p:spPr>
        <p:txBody>
          <a:bodyPr wrap="square" rtlCol="0">
            <a:spAutoFit/>
          </a:bodyPr>
          <a:lstStyle/>
          <a:p>
            <a:pPr algn="ctr"/>
            <a:r>
              <a:rPr lang="zh-CN" altLang="en-US" sz="2000" b="1" dirty="0">
                <a:solidFill>
                  <a:schemeClr val="bg1"/>
                </a:solidFill>
              </a:rPr>
              <a:t>主观观点</a:t>
            </a:r>
          </a:p>
        </p:txBody>
      </p:sp>
    </p:spTree>
    <p:extLst>
      <p:ext uri="{BB962C8B-B14F-4D97-AF65-F5344CB8AC3E}">
        <p14:creationId xmlns:p14="http://schemas.microsoft.com/office/powerpoint/2010/main" val="21067997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9F941637-4F36-491F-9BF4-D357F162F2C7}"/>
              </a:ext>
            </a:extLst>
          </p:cNvPr>
          <p:cNvSpPr>
            <a:spLocks noGrp="1"/>
          </p:cNvSpPr>
          <p:nvPr>
            <p:ph type="title"/>
          </p:nvPr>
        </p:nvSpPr>
        <p:spPr>
          <a:xfrm>
            <a:off x="493130" y="147415"/>
            <a:ext cx="8189954" cy="745844"/>
          </a:xfrm>
        </p:spPr>
        <p:txBody>
          <a:bodyPr>
            <a:normAutofit/>
          </a:bodyPr>
          <a:lstStyle/>
          <a:p>
            <a:r>
              <a:rPr lang="zh-CN" altLang="en-US" sz="2400" b="1" dirty="0">
                <a:solidFill>
                  <a:srgbClr val="000000"/>
                </a:solidFill>
                <a:latin typeface="CMBX12"/>
              </a:rPr>
              <a:t>基本步骤</a:t>
            </a:r>
            <a:endParaRPr lang="zh-CN" altLang="en-US" sz="3600" dirty="0"/>
          </a:p>
        </p:txBody>
      </p:sp>
      <p:sp>
        <p:nvSpPr>
          <p:cNvPr id="3" name="灯片编号占位符 2">
            <a:extLst>
              <a:ext uri="{FF2B5EF4-FFF2-40B4-BE49-F238E27FC236}">
                <a16:creationId xmlns:a16="http://schemas.microsoft.com/office/drawing/2014/main" xmlns="" id="{90FDA2AC-0468-4DDD-9D48-8F6BD2554DA5}"/>
              </a:ext>
            </a:extLst>
          </p:cNvPr>
          <p:cNvSpPr>
            <a:spLocks noGrp="1"/>
          </p:cNvSpPr>
          <p:nvPr>
            <p:ph type="sldNum" sz="quarter" idx="12"/>
          </p:nvPr>
        </p:nvSpPr>
        <p:spPr/>
        <p:txBody>
          <a:bodyPr/>
          <a:lstStyle/>
          <a:p>
            <a:fld id="{1827CD8D-0C45-4313-8514-3276C2338651}" type="slidenum">
              <a:rPr lang="zh-CN" altLang="en-US" smtClean="0"/>
              <a:pPr/>
              <a:t>7</a:t>
            </a:fld>
            <a:endParaRPr lang="zh-CN" altLang="en-US" dirty="0"/>
          </a:p>
        </p:txBody>
      </p:sp>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xmlns="" id="{ED130D50-8373-41D8-8142-E6163E844681}"/>
                  </a:ext>
                </a:extLst>
              </p:cNvPr>
              <p:cNvSpPr txBox="1"/>
              <p:nvPr/>
            </p:nvSpPr>
            <p:spPr>
              <a:xfrm>
                <a:off x="978800" y="1548260"/>
                <a:ext cx="10061377" cy="4168577"/>
              </a:xfrm>
              <a:prstGeom prst="rect">
                <a:avLst/>
              </a:prstGeom>
              <a:noFill/>
              <a:ln w="19050">
                <a:solidFill>
                  <a:srgbClr val="972022"/>
                </a:solidFill>
                <a:prstDash val="sysDash"/>
              </a:ln>
            </p:spPr>
            <p:txBody>
              <a:bodyPr wrap="square" rtlCol="0">
                <a:spAutoFit/>
              </a:bodyPr>
              <a:lstStyle/>
              <a:p>
                <a:pPr marL="342900" indent="-342900">
                  <a:lnSpc>
                    <a:spcPct val="120000"/>
                  </a:lnSpc>
                  <a:buFont typeface="Wingdings" panose="05000000000000000000" pitchFamily="2" charset="2"/>
                  <a:buChar char="p"/>
                </a:pPr>
                <a:r>
                  <a:rPr lang="zh-CN" altLang="en-US" sz="2000" b="0" i="0" dirty="0">
                    <a:solidFill>
                      <a:schemeClr val="tx1"/>
                    </a:solidFill>
                    <a:effectLst/>
                    <a:latin typeface="-apple-system"/>
                  </a:rPr>
                  <a:t>基于投资者主观观点的预期收益率</a:t>
                </a:r>
                <a14:m>
                  <m:oMath xmlns:m="http://schemas.openxmlformats.org/officeDocument/2006/math">
                    <m:sSub>
                      <m:sSubPr>
                        <m:ctrlPr>
                          <a:rPr lang="en-US" altLang="zh-CN" sz="2000" b="0" i="1" dirty="0" smtClean="0">
                            <a:latin typeface="Cambria Math" panose="02040503050406030204" pitchFamily="18" charset="0"/>
                            <a:ea typeface="Cambria Math" panose="02040503050406030204" pitchFamily="18" charset="0"/>
                          </a:rPr>
                        </m:ctrlPr>
                      </m:sSubPr>
                      <m:e>
                        <m:r>
                          <a:rPr lang="en-US" altLang="zh-CN" sz="2000" i="1" dirty="0">
                            <a:latin typeface="Cambria Math" panose="02040503050406030204" pitchFamily="18" charset="0"/>
                            <a:ea typeface="Cambria Math" panose="02040503050406030204" pitchFamily="18" charset="0"/>
                          </a:rPr>
                          <m:t>𝑃</m:t>
                        </m:r>
                        <m:r>
                          <a:rPr lang="en-US" altLang="zh-CN" sz="2000" i="1" dirty="0">
                            <a:latin typeface="Cambria Math" panose="02040503050406030204" pitchFamily="18" charset="0"/>
                            <a:ea typeface="Cambria Math" panose="02040503050406030204" pitchFamily="18" charset="0"/>
                          </a:rPr>
                          <m:t>(</m:t>
                        </m:r>
                        <m:r>
                          <a:rPr lang="en-US" altLang="zh-CN" sz="2000" i="1" dirty="0">
                            <a:latin typeface="Cambria Math" panose="02040503050406030204" pitchFamily="18" charset="0"/>
                            <a:ea typeface="Cambria Math" panose="02040503050406030204" pitchFamily="18" charset="0"/>
                          </a:rPr>
                          <m:t>𝐴</m:t>
                        </m:r>
                        <m:r>
                          <a:rPr lang="en-US" altLang="zh-CN" sz="2000" i="1" dirty="0">
                            <a:latin typeface="Cambria Math" panose="02040503050406030204" pitchFamily="18" charset="0"/>
                            <a:ea typeface="Cambria Math" panose="02040503050406030204" pitchFamily="18" charset="0"/>
                          </a:rPr>
                          <m:t>|</m:t>
                        </m:r>
                        <m:r>
                          <a:rPr lang="en-US" altLang="zh-CN" sz="2000" i="1" dirty="0">
                            <a:latin typeface="Cambria Math" panose="02040503050406030204" pitchFamily="18" charset="0"/>
                            <a:ea typeface="Cambria Math" panose="02040503050406030204" pitchFamily="18" charset="0"/>
                          </a:rPr>
                          <m:t>𝐵</m:t>
                        </m:r>
                        <m:r>
                          <a:rPr lang="en-US" altLang="zh-CN" sz="2000" i="1" dirty="0">
                            <a:latin typeface="Cambria Math" panose="02040503050406030204" pitchFamily="18" charset="0"/>
                            <a:ea typeface="Cambria Math" panose="02040503050406030204" pitchFamily="18" charset="0"/>
                          </a:rPr>
                          <m:t>)</m:t>
                        </m:r>
                      </m:e>
                      <m:sub>
                        <m:r>
                          <a:rPr lang="en-US" altLang="zh-CN" sz="2000" b="0" i="1" dirty="0" smtClean="0">
                            <a:latin typeface="Cambria Math" panose="02040503050406030204" pitchFamily="18" charset="0"/>
                            <a:ea typeface="Cambria Math" panose="02040503050406030204" pitchFamily="18" charset="0"/>
                          </a:rPr>
                          <m:t>𝑟𝑒𝑡𝑢𝑟𝑛</m:t>
                        </m:r>
                      </m:sub>
                    </m:sSub>
                  </m:oMath>
                </a14:m>
                <a:endParaRPr lang="en-US" altLang="zh-CN" sz="2000" b="0" i="0" dirty="0">
                  <a:solidFill>
                    <a:schemeClr val="tx1"/>
                  </a:solidFill>
                  <a:effectLst/>
                  <a:latin typeface="-apple-system"/>
                </a:endParaRPr>
              </a:p>
              <a:p>
                <a:pPr>
                  <a:lnSpc>
                    <a:spcPct val="120000"/>
                  </a:lnSpc>
                </a:pPr>
                <a14:m>
                  <m:oMathPara xmlns:m="http://schemas.openxmlformats.org/officeDocument/2006/math">
                    <m:oMathParaPr>
                      <m:jc m:val="centerGroup"/>
                    </m:oMathParaPr>
                    <m:oMath xmlns:m="http://schemas.openxmlformats.org/officeDocument/2006/math">
                      <m:d>
                        <m:dPr>
                          <m:begChr m:val="{"/>
                          <m:endChr m:val=""/>
                          <m:ctrlPr>
                            <a:rPr lang="en-US" altLang="zh-CN" sz="2000" b="0" i="1" smtClean="0">
                              <a:solidFill>
                                <a:schemeClr val="tx1"/>
                              </a:solidFill>
                              <a:effectLst/>
                              <a:latin typeface="Cambria Math" panose="02040503050406030204" pitchFamily="18" charset="0"/>
                            </a:rPr>
                          </m:ctrlPr>
                        </m:dPr>
                        <m:e>
                          <m:m>
                            <m:mPr>
                              <m:mcs>
                                <m:mc>
                                  <m:mcPr>
                                    <m:count m:val="1"/>
                                    <m:mcJc m:val="center"/>
                                  </m:mcPr>
                                </m:mc>
                              </m:mcs>
                              <m:ctrlPr>
                                <a:rPr lang="en-US" altLang="zh-CN" sz="2000" b="0" i="1" smtClean="0">
                                  <a:solidFill>
                                    <a:schemeClr val="tx1"/>
                                  </a:solidFill>
                                  <a:effectLst/>
                                  <a:latin typeface="Cambria Math" panose="02040503050406030204" pitchFamily="18" charset="0"/>
                                </a:rPr>
                              </m:ctrlPr>
                            </m:mPr>
                            <m:mr>
                              <m:e>
                                <m:r>
                                  <a:rPr lang="zh-CN" altLang="en-US" sz="2000" i="1" dirty="0">
                                    <a:latin typeface="Cambria Math" panose="02040503050406030204" pitchFamily="18" charset="0"/>
                                    <a:ea typeface="Cambria Math" panose="02040503050406030204" pitchFamily="18" charset="0"/>
                                  </a:rPr>
                                  <m:t>𝜇</m:t>
                                </m:r>
                                <m:r>
                                  <a:rPr lang="en-US" altLang="zh-CN" sz="2000" i="1" dirty="0" smtClean="0">
                                    <a:latin typeface="Cambria Math" panose="02040503050406030204" pitchFamily="18" charset="0"/>
                                    <a:ea typeface="Cambria Math" panose="02040503050406030204" pitchFamily="18" charset="0"/>
                                  </a:rPr>
                                  <m:t>=</m:t>
                                </m:r>
                                <m:r>
                                  <m:rPr>
                                    <m:sty m:val="p"/>
                                  </m:rPr>
                                  <a:rPr lang="el-GR" altLang="zh-CN" sz="2000" i="1" dirty="0" smtClean="0">
                                    <a:latin typeface="Cambria Math" panose="02040503050406030204" pitchFamily="18" charset="0"/>
                                    <a:ea typeface="Cambria Math" panose="02040503050406030204" pitchFamily="18" charset="0"/>
                                  </a:rPr>
                                  <m:t>Π</m:t>
                                </m:r>
                                <m:r>
                                  <a:rPr lang="en-US" altLang="zh-CN" sz="2000" i="1" dirty="0">
                                    <a:latin typeface="Cambria Math" panose="02040503050406030204" pitchFamily="18" charset="0"/>
                                    <a:ea typeface="Cambria Math" panose="02040503050406030204" pitchFamily="18" charset="0"/>
                                  </a:rPr>
                                  <m:t>+</m:t>
                                </m:r>
                                <m:sSub>
                                  <m:sSubPr>
                                    <m:ctrlPr>
                                      <a:rPr lang="en-US" altLang="zh-CN" sz="2000" i="1" dirty="0">
                                        <a:latin typeface="Cambria Math" panose="02040503050406030204" pitchFamily="18" charset="0"/>
                                        <a:ea typeface="Cambria Math" panose="02040503050406030204" pitchFamily="18" charset="0"/>
                                      </a:rPr>
                                    </m:ctrlPr>
                                  </m:sSubPr>
                                  <m:e>
                                    <m:r>
                                      <a:rPr lang="zh-CN" altLang="en-US" sz="2000" i="1" dirty="0">
                                        <a:latin typeface="Cambria Math" panose="02040503050406030204" pitchFamily="18" charset="0"/>
                                        <a:ea typeface="Cambria Math" panose="02040503050406030204" pitchFamily="18" charset="0"/>
                                      </a:rPr>
                                      <m:t>𝜖</m:t>
                                    </m:r>
                                  </m:e>
                                  <m:sub>
                                    <m:r>
                                      <a:rPr lang="en-US" altLang="zh-CN" sz="2000" i="1" dirty="0">
                                        <a:latin typeface="Cambria Math" panose="02040503050406030204" pitchFamily="18" charset="0"/>
                                        <a:ea typeface="Cambria Math" panose="02040503050406030204" pitchFamily="18" charset="0"/>
                                      </a:rPr>
                                      <m:t>0</m:t>
                                    </m:r>
                                  </m:sub>
                                </m:sSub>
                                <m:r>
                                  <a:rPr lang="en-US" altLang="zh-CN" sz="2000" b="0" i="1" dirty="0" smtClean="0">
                                    <a:latin typeface="Cambria Math" panose="02040503050406030204" pitchFamily="18" charset="0"/>
                                    <a:ea typeface="Cambria Math" panose="02040503050406030204" pitchFamily="18" charset="0"/>
                                  </a:rPr>
                                  <m:t>, </m:t>
                                </m:r>
                                <m:r>
                                  <a:rPr lang="en-US" altLang="zh-CN" sz="2000" b="0" i="1" dirty="0" smtClean="0">
                                    <a:latin typeface="Cambria Math" panose="02040503050406030204" pitchFamily="18" charset="0"/>
                                    <a:ea typeface="Cambria Math" panose="02040503050406030204" pitchFamily="18" charset="0"/>
                                  </a:rPr>
                                  <m:t>𝑉𝑎𝑟</m:t>
                                </m:r>
                                <m:d>
                                  <m:dPr>
                                    <m:ctrlPr>
                                      <a:rPr lang="en-US" altLang="zh-CN" sz="2000" b="0" i="1" dirty="0" smtClean="0">
                                        <a:latin typeface="Cambria Math" panose="02040503050406030204" pitchFamily="18" charset="0"/>
                                        <a:ea typeface="Cambria Math" panose="02040503050406030204" pitchFamily="18" charset="0"/>
                                      </a:rPr>
                                    </m:ctrlPr>
                                  </m:dPr>
                                  <m:e>
                                    <m:sSub>
                                      <m:sSubPr>
                                        <m:ctrlPr>
                                          <a:rPr lang="en-US" altLang="zh-CN" sz="2000" i="1" dirty="0">
                                            <a:latin typeface="Cambria Math" panose="02040503050406030204" pitchFamily="18" charset="0"/>
                                            <a:ea typeface="Cambria Math" panose="02040503050406030204" pitchFamily="18" charset="0"/>
                                          </a:rPr>
                                        </m:ctrlPr>
                                      </m:sSubPr>
                                      <m:e>
                                        <m:r>
                                          <a:rPr lang="zh-CN" altLang="en-US" sz="2000" i="1" dirty="0">
                                            <a:latin typeface="Cambria Math" panose="02040503050406030204" pitchFamily="18" charset="0"/>
                                            <a:ea typeface="Cambria Math" panose="02040503050406030204" pitchFamily="18" charset="0"/>
                                          </a:rPr>
                                          <m:t>𝜖</m:t>
                                        </m:r>
                                      </m:e>
                                      <m:sub>
                                        <m:r>
                                          <a:rPr lang="en-US" altLang="zh-CN" sz="2000" i="1" dirty="0">
                                            <a:latin typeface="Cambria Math" panose="02040503050406030204" pitchFamily="18" charset="0"/>
                                            <a:ea typeface="Cambria Math" panose="02040503050406030204" pitchFamily="18" charset="0"/>
                                          </a:rPr>
                                          <m:t>0</m:t>
                                        </m:r>
                                      </m:sub>
                                    </m:sSub>
                                  </m:e>
                                </m:d>
                                <m:r>
                                  <a:rPr lang="en-US" altLang="zh-CN" sz="2000" b="0" i="1" dirty="0" smtClean="0">
                                    <a:latin typeface="Cambria Math" panose="02040503050406030204" pitchFamily="18" charset="0"/>
                                    <a:ea typeface="Cambria Math" panose="02040503050406030204" pitchFamily="18" charset="0"/>
                                  </a:rPr>
                                  <m:t>=</m:t>
                                </m:r>
                                <m:r>
                                  <a:rPr lang="zh-CN" altLang="en-US" sz="2000" b="0" i="1" dirty="0" smtClean="0">
                                    <a:latin typeface="Cambria Math" panose="02040503050406030204" pitchFamily="18" charset="0"/>
                                    <a:ea typeface="Cambria Math" panose="02040503050406030204" pitchFamily="18" charset="0"/>
                                  </a:rPr>
                                  <m:t>𝜏</m:t>
                                </m:r>
                                <m:r>
                                  <m:rPr>
                                    <m:sty m:val="p"/>
                                  </m:rPr>
                                  <a:rPr lang="el-GR" altLang="zh-CN" sz="2000" b="0" i="1" dirty="0" smtClean="0">
                                    <a:latin typeface="Cambria Math" panose="02040503050406030204" pitchFamily="18" charset="0"/>
                                    <a:ea typeface="Cambria Math" panose="02040503050406030204" pitchFamily="18" charset="0"/>
                                  </a:rPr>
                                  <m:t>Σ</m:t>
                                </m:r>
                                <m:r>
                                  <a:rPr lang="en-US" altLang="zh-CN" sz="2000" b="0" i="1" dirty="0" smtClean="0">
                                    <a:latin typeface="Cambria Math" panose="02040503050406030204" pitchFamily="18" charset="0"/>
                                    <a:ea typeface="Cambria Math" panose="02040503050406030204" pitchFamily="18" charset="0"/>
                                  </a:rPr>
                                  <m:t> (1)</m:t>
                                </m:r>
                              </m:e>
                            </m:mr>
                            <m:mr>
                              <m:e>
                                <m:r>
                                  <a:rPr lang="en-US" altLang="zh-CN" sz="2000" i="1" dirty="0">
                                    <a:latin typeface="Cambria Math" panose="02040503050406030204" pitchFamily="18" charset="0"/>
                                    <a:ea typeface="Cambria Math" panose="02040503050406030204" pitchFamily="18" charset="0"/>
                                  </a:rPr>
                                  <m:t>𝑃</m:t>
                                </m:r>
                                <m:r>
                                  <a:rPr lang="zh-CN" altLang="en-US" sz="2000" i="1" dirty="0">
                                    <a:latin typeface="Cambria Math" panose="02040503050406030204" pitchFamily="18" charset="0"/>
                                    <a:ea typeface="Cambria Math" panose="02040503050406030204" pitchFamily="18" charset="0"/>
                                  </a:rPr>
                                  <m:t>𝜇</m:t>
                                </m:r>
                                <m:r>
                                  <a:rPr lang="en-US" altLang="zh-CN" sz="2000" i="1" dirty="0">
                                    <a:latin typeface="Cambria Math" panose="02040503050406030204" pitchFamily="18" charset="0"/>
                                    <a:ea typeface="Cambria Math" panose="02040503050406030204" pitchFamily="18" charset="0"/>
                                  </a:rPr>
                                  <m:t>=</m:t>
                                </m:r>
                                <m:r>
                                  <a:rPr lang="en-US" altLang="zh-CN" sz="2000" i="1" dirty="0">
                                    <a:latin typeface="Cambria Math" panose="02040503050406030204" pitchFamily="18" charset="0"/>
                                    <a:ea typeface="Cambria Math" panose="02040503050406030204" pitchFamily="18" charset="0"/>
                                  </a:rPr>
                                  <m:t>𝑄</m:t>
                                </m:r>
                                <m:r>
                                  <a:rPr lang="en-US" altLang="zh-CN" sz="2000" i="1" dirty="0">
                                    <a:latin typeface="Cambria Math" panose="02040503050406030204" pitchFamily="18" charset="0"/>
                                    <a:ea typeface="Cambria Math" panose="02040503050406030204" pitchFamily="18" charset="0"/>
                                  </a:rPr>
                                  <m:t>+</m:t>
                                </m:r>
                                <m:r>
                                  <a:rPr lang="zh-CN" altLang="el-GR" sz="2000" i="1" dirty="0">
                                    <a:latin typeface="Cambria Math" panose="02040503050406030204" pitchFamily="18" charset="0"/>
                                    <a:ea typeface="Cambria Math" panose="02040503050406030204" pitchFamily="18" charset="0"/>
                                  </a:rPr>
                                  <m:t>𝜖</m:t>
                                </m:r>
                                <m:r>
                                  <a:rPr lang="en-US" altLang="zh-CN" sz="2000" b="0" i="1" dirty="0" smtClean="0">
                                    <a:latin typeface="Cambria Math" panose="02040503050406030204" pitchFamily="18" charset="0"/>
                                    <a:ea typeface="Cambria Math" panose="02040503050406030204" pitchFamily="18" charset="0"/>
                                  </a:rPr>
                                  <m:t>,</m:t>
                                </m:r>
                                <m:r>
                                  <a:rPr lang="en-US" altLang="zh-CN" sz="2000" i="1" dirty="0">
                                    <a:latin typeface="Cambria Math" panose="02040503050406030204" pitchFamily="18" charset="0"/>
                                    <a:ea typeface="Cambria Math" panose="02040503050406030204" pitchFamily="18" charset="0"/>
                                  </a:rPr>
                                  <m:t>𝑉𝑎𝑟</m:t>
                                </m:r>
                                <m:d>
                                  <m:dPr>
                                    <m:ctrlPr>
                                      <a:rPr lang="en-US" altLang="zh-CN" sz="2000" i="1" dirty="0">
                                        <a:latin typeface="Cambria Math" panose="02040503050406030204" pitchFamily="18" charset="0"/>
                                        <a:ea typeface="Cambria Math" panose="02040503050406030204" pitchFamily="18" charset="0"/>
                                      </a:rPr>
                                    </m:ctrlPr>
                                  </m:dPr>
                                  <m:e>
                                    <m:r>
                                      <a:rPr lang="zh-CN" altLang="el-GR" sz="2000" i="1" dirty="0">
                                        <a:latin typeface="Cambria Math" panose="02040503050406030204" pitchFamily="18" charset="0"/>
                                        <a:ea typeface="Cambria Math" panose="02040503050406030204" pitchFamily="18" charset="0"/>
                                      </a:rPr>
                                      <m:t>𝜖</m:t>
                                    </m:r>
                                  </m:e>
                                </m:d>
                                <m:r>
                                  <a:rPr lang="en-US" altLang="zh-CN" sz="2000" i="1" dirty="0">
                                    <a:latin typeface="Cambria Math" panose="02040503050406030204" pitchFamily="18" charset="0"/>
                                    <a:ea typeface="Cambria Math" panose="02040503050406030204" pitchFamily="18" charset="0"/>
                                  </a:rPr>
                                  <m:t>=</m:t>
                                </m:r>
                                <m:r>
                                  <m:rPr>
                                    <m:sty m:val="p"/>
                                  </m:rPr>
                                  <a:rPr lang="el-GR" altLang="zh-CN" sz="2000" i="1" dirty="0">
                                    <a:latin typeface="Cambria Math" panose="02040503050406030204" pitchFamily="18" charset="0"/>
                                    <a:ea typeface="Cambria Math" panose="02040503050406030204" pitchFamily="18" charset="0"/>
                                  </a:rPr>
                                  <m:t>Ω</m:t>
                                </m:r>
                                <m:r>
                                  <a:rPr lang="en-US" altLang="zh-CN" sz="2000" b="0" i="1" dirty="0" smtClean="0">
                                    <a:latin typeface="Cambria Math" panose="02040503050406030204" pitchFamily="18" charset="0"/>
                                    <a:ea typeface="Cambria Math" panose="02040503050406030204" pitchFamily="18" charset="0"/>
                                  </a:rPr>
                                  <m:t>   </m:t>
                                </m:r>
                                <m:r>
                                  <a:rPr lang="en-US" altLang="zh-CN" sz="2000" i="1" dirty="0">
                                    <a:latin typeface="Cambria Math" panose="02040503050406030204" pitchFamily="18" charset="0"/>
                                    <a:ea typeface="Cambria Math" panose="02040503050406030204" pitchFamily="18" charset="0"/>
                                  </a:rPr>
                                  <m:t>(</m:t>
                                </m:r>
                                <m:r>
                                  <a:rPr lang="en-US" altLang="zh-CN" sz="2000" b="0" i="1" dirty="0" smtClean="0">
                                    <a:latin typeface="Cambria Math" panose="02040503050406030204" pitchFamily="18" charset="0"/>
                                    <a:ea typeface="Cambria Math" panose="02040503050406030204" pitchFamily="18" charset="0"/>
                                  </a:rPr>
                                  <m:t>2</m:t>
                                </m:r>
                                <m:r>
                                  <a:rPr lang="en-US" altLang="zh-CN" sz="2000" i="1" dirty="0">
                                    <a:latin typeface="Cambria Math" panose="02040503050406030204" pitchFamily="18" charset="0"/>
                                    <a:ea typeface="Cambria Math" panose="02040503050406030204" pitchFamily="18" charset="0"/>
                                  </a:rPr>
                                  <m:t>)</m:t>
                                </m:r>
                              </m:e>
                            </m:mr>
                          </m:m>
                        </m:e>
                      </m:d>
                    </m:oMath>
                  </m:oMathPara>
                </a14:m>
                <a:endParaRPr lang="en-US" altLang="zh-CN" sz="2000" b="0" i="0" dirty="0">
                  <a:solidFill>
                    <a:schemeClr val="tx1"/>
                  </a:solidFill>
                  <a:effectLst/>
                  <a:latin typeface="-apple-system"/>
                </a:endParaRPr>
              </a:p>
              <a:p>
                <a:pPr>
                  <a:lnSpc>
                    <a:spcPct val="120000"/>
                  </a:lnSpc>
                </a:pPr>
                <a:r>
                  <a:rPr lang="en-US" altLang="zh-CN" sz="2000" dirty="0">
                    <a:latin typeface="-apple-system"/>
                  </a:rPr>
                  <a:t>       </a:t>
                </a:r>
                <a:r>
                  <a:rPr lang="zh-CN" altLang="en-US" sz="2000" dirty="0">
                    <a:latin typeface="-apple-system"/>
                  </a:rPr>
                  <a:t>根据</a:t>
                </a:r>
                <a:r>
                  <a:rPr lang="en-US" altLang="zh-CN" sz="2000" dirty="0">
                    <a:latin typeface="-apple-system"/>
                  </a:rPr>
                  <a:t>(1)</a:t>
                </a:r>
                <a:r>
                  <a:rPr lang="zh-CN" altLang="en-US" sz="2000" dirty="0">
                    <a:latin typeface="-apple-system"/>
                  </a:rPr>
                  <a:t>、</a:t>
                </a:r>
                <a:r>
                  <a:rPr lang="en-US" altLang="zh-CN" sz="2000" dirty="0">
                    <a:latin typeface="-apple-system"/>
                  </a:rPr>
                  <a:t>(2)</a:t>
                </a:r>
                <a:r>
                  <a:rPr lang="zh-CN" altLang="en-US" sz="2000" dirty="0">
                    <a:latin typeface="-apple-system"/>
                  </a:rPr>
                  <a:t>可得，</a:t>
                </a:r>
                <a14:m>
                  <m:oMath xmlns:m="http://schemas.openxmlformats.org/officeDocument/2006/math">
                    <m:r>
                      <m:rPr>
                        <m:sty m:val="p"/>
                      </m:rPr>
                      <a:rPr lang="en-US" altLang="zh-CN" sz="2000" i="1" dirty="0" smtClean="0">
                        <a:latin typeface="Cambria Math" panose="02040503050406030204" pitchFamily="18" charset="0"/>
                        <a:ea typeface="Cambria Math" panose="02040503050406030204" pitchFamily="18" charset="0"/>
                      </a:rPr>
                      <m:t>E</m:t>
                    </m:r>
                    <m:d>
                      <m:dPr>
                        <m:ctrlPr>
                          <a:rPr lang="en-US" altLang="zh-CN" sz="2000" b="0" i="1" dirty="0" smtClean="0">
                            <a:latin typeface="Cambria Math" panose="02040503050406030204" pitchFamily="18" charset="0"/>
                            <a:ea typeface="Cambria Math" panose="02040503050406030204" pitchFamily="18" charset="0"/>
                          </a:rPr>
                        </m:ctrlPr>
                      </m:dPr>
                      <m:e>
                        <m:r>
                          <a:rPr lang="zh-CN" altLang="en-US" sz="2000" b="0" i="1" dirty="0" smtClean="0">
                            <a:latin typeface="Cambria Math" panose="02040503050406030204" pitchFamily="18" charset="0"/>
                            <a:ea typeface="Cambria Math" panose="02040503050406030204" pitchFamily="18" charset="0"/>
                          </a:rPr>
                          <m:t>𝜇</m:t>
                        </m:r>
                      </m:e>
                    </m:d>
                    <m:r>
                      <a:rPr lang="en-US" altLang="zh-CN" sz="2000" b="0" i="1" dirty="0" smtClean="0">
                        <a:latin typeface="Cambria Math" panose="02040503050406030204" pitchFamily="18" charset="0"/>
                        <a:ea typeface="Cambria Math" panose="02040503050406030204" pitchFamily="18" charset="0"/>
                      </a:rPr>
                      <m:t>=</m:t>
                    </m:r>
                    <m:sSub>
                      <m:sSubPr>
                        <m:ctrlPr>
                          <a:rPr lang="el-GR" altLang="zh-CN" sz="2000" i="1" dirty="0">
                            <a:latin typeface="Cambria Math" panose="02040503050406030204" pitchFamily="18" charset="0"/>
                            <a:ea typeface="Cambria Math" panose="02040503050406030204" pitchFamily="18" charset="0"/>
                          </a:rPr>
                        </m:ctrlPr>
                      </m:sSubPr>
                      <m:e>
                        <m:r>
                          <m:rPr>
                            <m:sty m:val="p"/>
                          </m:rPr>
                          <a:rPr lang="el-GR" altLang="zh-CN" sz="2000" i="1" dirty="0">
                            <a:latin typeface="Cambria Math" panose="02040503050406030204" pitchFamily="18" charset="0"/>
                            <a:ea typeface="Cambria Math" panose="02040503050406030204" pitchFamily="18" charset="0"/>
                          </a:rPr>
                          <m:t>Π</m:t>
                        </m:r>
                      </m:e>
                      <m:sub>
                        <m:r>
                          <a:rPr lang="en-US" altLang="zh-CN" sz="2000" b="0" i="1" dirty="0" smtClean="0">
                            <a:latin typeface="Cambria Math" panose="02040503050406030204" pitchFamily="18" charset="0"/>
                            <a:ea typeface="Cambria Math" panose="02040503050406030204" pitchFamily="18" charset="0"/>
                          </a:rPr>
                          <m:t>𝑝𝑜𝑠𝑡</m:t>
                        </m:r>
                      </m:sub>
                    </m:sSub>
                    <m:r>
                      <a:rPr lang="en-US" altLang="zh-CN" sz="2000" b="0" i="1" dirty="0" smtClean="0">
                        <a:latin typeface="Cambria Math" panose="02040503050406030204" pitchFamily="18" charset="0"/>
                        <a:ea typeface="Cambria Math" panose="02040503050406030204" pitchFamily="18" charset="0"/>
                      </a:rPr>
                      <m:t>=</m:t>
                    </m:r>
                    <m:sSup>
                      <m:sSupPr>
                        <m:ctrlPr>
                          <a:rPr lang="en-US" altLang="zh-CN" sz="2000" b="0" i="1" dirty="0" smtClean="0">
                            <a:latin typeface="Cambria Math" panose="02040503050406030204" pitchFamily="18" charset="0"/>
                            <a:ea typeface="Cambria Math" panose="02040503050406030204" pitchFamily="18" charset="0"/>
                          </a:rPr>
                        </m:ctrlPr>
                      </m:sSupPr>
                      <m:e>
                        <m:sSup>
                          <m:sSupPr>
                            <m:ctrlPr>
                              <a:rPr lang="en-US" altLang="zh-CN" sz="2000" i="1" dirty="0">
                                <a:latin typeface="Cambria Math" panose="02040503050406030204" pitchFamily="18" charset="0"/>
                                <a:ea typeface="Cambria Math" panose="02040503050406030204" pitchFamily="18" charset="0"/>
                              </a:rPr>
                            </m:ctrlPr>
                          </m:sSupPr>
                          <m:e>
                            <m:r>
                              <a:rPr lang="en-US" altLang="zh-CN" sz="2000" b="0" i="1" dirty="0" smtClean="0">
                                <a:latin typeface="Cambria Math" panose="02040503050406030204" pitchFamily="18" charset="0"/>
                                <a:ea typeface="Cambria Math" panose="02040503050406030204" pitchFamily="18" charset="0"/>
                              </a:rPr>
                              <m:t>(</m:t>
                            </m:r>
                            <m:r>
                              <a:rPr lang="en-US" altLang="zh-CN" sz="2000" i="1" dirty="0">
                                <a:latin typeface="Cambria Math" panose="02040503050406030204" pitchFamily="18" charset="0"/>
                                <a:ea typeface="Cambria Math" panose="02040503050406030204" pitchFamily="18" charset="0"/>
                              </a:rPr>
                              <m:t>(</m:t>
                            </m:r>
                            <m:r>
                              <a:rPr lang="zh-CN" altLang="en-US" sz="2000" i="1" dirty="0">
                                <a:latin typeface="Cambria Math" panose="02040503050406030204" pitchFamily="18" charset="0"/>
                                <a:ea typeface="Cambria Math" panose="02040503050406030204" pitchFamily="18" charset="0"/>
                              </a:rPr>
                              <m:t>𝜏</m:t>
                            </m:r>
                            <m:r>
                              <m:rPr>
                                <m:sty m:val="p"/>
                              </m:rPr>
                              <a:rPr lang="el-GR" altLang="zh-CN" sz="2000" i="0" dirty="0">
                                <a:latin typeface="Cambria Math" panose="02040503050406030204" pitchFamily="18" charset="0"/>
                                <a:ea typeface="Cambria Math" panose="02040503050406030204" pitchFamily="18" charset="0"/>
                              </a:rPr>
                              <m:t>Σ</m:t>
                            </m:r>
                            <m:r>
                              <a:rPr lang="en-US" altLang="zh-CN" sz="2000" i="1" dirty="0">
                                <a:latin typeface="Cambria Math" panose="02040503050406030204" pitchFamily="18" charset="0"/>
                                <a:ea typeface="Cambria Math" panose="02040503050406030204" pitchFamily="18" charset="0"/>
                              </a:rPr>
                              <m:t>)</m:t>
                            </m:r>
                          </m:e>
                          <m:sup>
                            <m:r>
                              <a:rPr lang="en-US" altLang="zh-CN" sz="2000" i="1" dirty="0">
                                <a:latin typeface="Cambria Math" panose="02040503050406030204" pitchFamily="18" charset="0"/>
                                <a:ea typeface="Cambria Math" panose="02040503050406030204" pitchFamily="18" charset="0"/>
                              </a:rPr>
                              <m:t>−1</m:t>
                            </m:r>
                          </m:sup>
                        </m:sSup>
                        <m:r>
                          <a:rPr lang="en-US" altLang="zh-CN" sz="2000" i="1" dirty="0">
                            <a:latin typeface="Cambria Math" panose="02040503050406030204" pitchFamily="18" charset="0"/>
                            <a:ea typeface="Cambria Math" panose="02040503050406030204" pitchFamily="18" charset="0"/>
                          </a:rPr>
                          <m:t>+</m:t>
                        </m:r>
                        <m:sSup>
                          <m:sSupPr>
                            <m:ctrlPr>
                              <a:rPr lang="en-US" altLang="zh-CN" sz="2000" i="1" dirty="0">
                                <a:latin typeface="Cambria Math" panose="02040503050406030204" pitchFamily="18" charset="0"/>
                                <a:ea typeface="Cambria Math" panose="02040503050406030204" pitchFamily="18" charset="0"/>
                              </a:rPr>
                            </m:ctrlPr>
                          </m:sSupPr>
                          <m:e>
                            <m:d>
                              <m:dPr>
                                <m:ctrlPr>
                                  <a:rPr lang="en-US" altLang="zh-CN" sz="2000" i="1" dirty="0">
                                    <a:latin typeface="Cambria Math" panose="02040503050406030204" pitchFamily="18" charset="0"/>
                                    <a:ea typeface="Cambria Math" panose="02040503050406030204" pitchFamily="18" charset="0"/>
                                  </a:rPr>
                                </m:ctrlPr>
                              </m:dPr>
                              <m:e>
                                <m:sSup>
                                  <m:sSupPr>
                                    <m:ctrlPr>
                                      <a:rPr lang="en-US" altLang="zh-CN" sz="2000" i="1" dirty="0">
                                        <a:latin typeface="Cambria Math" panose="02040503050406030204" pitchFamily="18" charset="0"/>
                                        <a:ea typeface="Cambria Math" panose="02040503050406030204" pitchFamily="18" charset="0"/>
                                      </a:rPr>
                                    </m:ctrlPr>
                                  </m:sSupPr>
                                  <m:e>
                                    <m:sSup>
                                      <m:sSupPr>
                                        <m:ctrlPr>
                                          <a:rPr lang="el-GR" altLang="zh-CN" sz="2000" i="1" dirty="0">
                                            <a:latin typeface="Cambria Math" panose="02040503050406030204" pitchFamily="18" charset="0"/>
                                            <a:ea typeface="Cambria Math" panose="02040503050406030204" pitchFamily="18" charset="0"/>
                                          </a:rPr>
                                        </m:ctrlPr>
                                      </m:sSupPr>
                                      <m:e>
                                        <m:r>
                                          <a:rPr lang="en-US" altLang="zh-CN" sz="2000" i="1" dirty="0">
                                            <a:latin typeface="Cambria Math" panose="02040503050406030204" pitchFamily="18" charset="0"/>
                                            <a:ea typeface="Cambria Math" panose="02040503050406030204" pitchFamily="18" charset="0"/>
                                          </a:rPr>
                                          <m:t>𝑃</m:t>
                                        </m:r>
                                      </m:e>
                                      <m:sup>
                                        <m:r>
                                          <a:rPr lang="en-US" altLang="zh-CN" sz="2000" i="1" dirty="0">
                                            <a:latin typeface="Cambria Math" panose="02040503050406030204" pitchFamily="18" charset="0"/>
                                            <a:ea typeface="Cambria Math" panose="02040503050406030204" pitchFamily="18" charset="0"/>
                                          </a:rPr>
                                          <m:t>′</m:t>
                                        </m:r>
                                      </m:sup>
                                    </m:sSup>
                                    <m:r>
                                      <m:rPr>
                                        <m:sty m:val="p"/>
                                      </m:rPr>
                                      <a:rPr lang="el-GR" altLang="zh-CN" sz="2000" i="1" dirty="0">
                                        <a:latin typeface="Cambria Math" panose="02040503050406030204" pitchFamily="18" charset="0"/>
                                        <a:ea typeface="Cambria Math" panose="02040503050406030204" pitchFamily="18" charset="0"/>
                                      </a:rPr>
                                      <m:t>Ω</m:t>
                                    </m:r>
                                  </m:e>
                                  <m:sup>
                                    <m:r>
                                      <a:rPr lang="en-US" altLang="zh-CN" sz="2000" i="1" dirty="0">
                                        <a:latin typeface="Cambria Math" panose="02040503050406030204" pitchFamily="18" charset="0"/>
                                        <a:ea typeface="Cambria Math" panose="02040503050406030204" pitchFamily="18" charset="0"/>
                                      </a:rPr>
                                      <m:t>−1</m:t>
                                    </m:r>
                                  </m:sup>
                                </m:sSup>
                                <m:r>
                                  <a:rPr lang="en-US" altLang="zh-CN" sz="2000" i="1" dirty="0">
                                    <a:latin typeface="Cambria Math" panose="02040503050406030204" pitchFamily="18" charset="0"/>
                                    <a:ea typeface="Cambria Math" panose="02040503050406030204" pitchFamily="18" charset="0"/>
                                  </a:rPr>
                                  <m:t>𝑃</m:t>
                                </m:r>
                              </m:e>
                            </m:d>
                          </m:e>
                          <m:sup>
                            <m:r>
                              <a:rPr lang="en-US" altLang="zh-CN" sz="2000" i="1" dirty="0">
                                <a:latin typeface="Cambria Math" panose="02040503050406030204" pitchFamily="18" charset="0"/>
                                <a:ea typeface="Cambria Math" panose="02040503050406030204" pitchFamily="18" charset="0"/>
                              </a:rPr>
                              <m:t>−1</m:t>
                            </m:r>
                          </m:sup>
                        </m:sSup>
                        <m:r>
                          <a:rPr lang="en-US" altLang="zh-CN" sz="2000" b="0" i="1" dirty="0" smtClean="0">
                            <a:latin typeface="Cambria Math" panose="02040503050406030204" pitchFamily="18" charset="0"/>
                            <a:ea typeface="Cambria Math" panose="02040503050406030204" pitchFamily="18" charset="0"/>
                          </a:rPr>
                          <m:t>)</m:t>
                        </m:r>
                      </m:e>
                      <m:sup>
                        <m:r>
                          <a:rPr lang="en-US" altLang="zh-CN" sz="2000" b="0" i="1" dirty="0" smtClean="0">
                            <a:latin typeface="Cambria Math" panose="02040503050406030204" pitchFamily="18" charset="0"/>
                            <a:ea typeface="Cambria Math" panose="02040503050406030204" pitchFamily="18" charset="0"/>
                          </a:rPr>
                          <m:t>−1</m:t>
                        </m:r>
                      </m:sup>
                    </m:sSup>
                    <m:r>
                      <a:rPr lang="en-US" altLang="zh-CN" sz="2000" b="0" i="1" dirty="0" smtClean="0">
                        <a:latin typeface="Cambria Math" panose="02040503050406030204" pitchFamily="18" charset="0"/>
                        <a:ea typeface="Cambria Math" panose="02040503050406030204" pitchFamily="18" charset="0"/>
                      </a:rPr>
                      <m:t>(</m:t>
                    </m:r>
                    <m:sSup>
                      <m:sSupPr>
                        <m:ctrlPr>
                          <a:rPr lang="en-US" altLang="zh-CN" sz="2000" b="0" i="1" dirty="0" smtClean="0">
                            <a:latin typeface="Cambria Math" panose="02040503050406030204" pitchFamily="18" charset="0"/>
                            <a:ea typeface="Cambria Math" panose="02040503050406030204" pitchFamily="18" charset="0"/>
                          </a:rPr>
                        </m:ctrlPr>
                      </m:sSupPr>
                      <m:e>
                        <m:d>
                          <m:dPr>
                            <m:ctrlPr>
                              <a:rPr lang="en-US" altLang="zh-CN" sz="2000" b="0" i="1" dirty="0" smtClean="0">
                                <a:latin typeface="Cambria Math" panose="02040503050406030204" pitchFamily="18" charset="0"/>
                                <a:ea typeface="Cambria Math" panose="02040503050406030204" pitchFamily="18" charset="0"/>
                              </a:rPr>
                            </m:ctrlPr>
                          </m:dPr>
                          <m:e>
                            <m:r>
                              <a:rPr lang="zh-CN" altLang="en-US" sz="2000" i="1" dirty="0">
                                <a:latin typeface="Cambria Math" panose="02040503050406030204" pitchFamily="18" charset="0"/>
                                <a:ea typeface="Cambria Math" panose="02040503050406030204" pitchFamily="18" charset="0"/>
                              </a:rPr>
                              <m:t>𝜏</m:t>
                            </m:r>
                            <m:r>
                              <m:rPr>
                                <m:sty m:val="p"/>
                              </m:rPr>
                              <a:rPr lang="el-GR" altLang="zh-CN" sz="2000" i="0" dirty="0">
                                <a:latin typeface="Cambria Math" panose="02040503050406030204" pitchFamily="18" charset="0"/>
                                <a:ea typeface="Cambria Math" panose="02040503050406030204" pitchFamily="18" charset="0"/>
                              </a:rPr>
                              <m:t>Σ</m:t>
                            </m:r>
                          </m:e>
                        </m:d>
                      </m:e>
                      <m:sup>
                        <m:r>
                          <a:rPr lang="en-US" altLang="zh-CN" sz="2000" b="0" i="1" dirty="0" smtClean="0">
                            <a:latin typeface="Cambria Math" panose="02040503050406030204" pitchFamily="18" charset="0"/>
                            <a:ea typeface="Cambria Math" panose="02040503050406030204" pitchFamily="18" charset="0"/>
                          </a:rPr>
                          <m:t>−1</m:t>
                        </m:r>
                      </m:sup>
                    </m:sSup>
                    <m:r>
                      <m:rPr>
                        <m:sty m:val="p"/>
                      </m:rPr>
                      <a:rPr lang="el-GR" altLang="zh-CN" sz="2000" b="0" i="1" dirty="0" smtClean="0">
                        <a:latin typeface="Cambria Math" panose="02040503050406030204" pitchFamily="18" charset="0"/>
                        <a:ea typeface="Cambria Math" panose="02040503050406030204" pitchFamily="18" charset="0"/>
                      </a:rPr>
                      <m:t>Π</m:t>
                    </m:r>
                    <m:r>
                      <a:rPr lang="en-US" altLang="zh-CN" sz="2000" b="0" i="1" dirty="0" smtClean="0">
                        <a:latin typeface="Cambria Math" panose="02040503050406030204" pitchFamily="18" charset="0"/>
                        <a:ea typeface="Cambria Math" panose="02040503050406030204" pitchFamily="18" charset="0"/>
                      </a:rPr>
                      <m:t>+</m:t>
                    </m:r>
                    <m:sSup>
                      <m:sSupPr>
                        <m:ctrlPr>
                          <a:rPr lang="en-US" altLang="zh-CN" sz="2000" i="1" dirty="0">
                            <a:latin typeface="Cambria Math" panose="02040503050406030204" pitchFamily="18" charset="0"/>
                            <a:ea typeface="Cambria Math" panose="02040503050406030204" pitchFamily="18" charset="0"/>
                          </a:rPr>
                        </m:ctrlPr>
                      </m:sSupPr>
                      <m:e>
                        <m:sSup>
                          <m:sSupPr>
                            <m:ctrlPr>
                              <a:rPr lang="el-GR" altLang="zh-CN" sz="2000" i="1" dirty="0">
                                <a:latin typeface="Cambria Math" panose="02040503050406030204" pitchFamily="18" charset="0"/>
                                <a:ea typeface="Cambria Math" panose="02040503050406030204" pitchFamily="18" charset="0"/>
                              </a:rPr>
                            </m:ctrlPr>
                          </m:sSupPr>
                          <m:e>
                            <m:r>
                              <a:rPr lang="en-US" altLang="zh-CN" sz="2000" i="1" dirty="0">
                                <a:latin typeface="Cambria Math" panose="02040503050406030204" pitchFamily="18" charset="0"/>
                                <a:ea typeface="Cambria Math" panose="02040503050406030204" pitchFamily="18" charset="0"/>
                              </a:rPr>
                              <m:t>𝑃</m:t>
                            </m:r>
                          </m:e>
                          <m:sup>
                            <m:r>
                              <a:rPr lang="en-US" altLang="zh-CN" sz="2000" i="1" dirty="0">
                                <a:latin typeface="Cambria Math" panose="02040503050406030204" pitchFamily="18" charset="0"/>
                                <a:ea typeface="Cambria Math" panose="02040503050406030204" pitchFamily="18" charset="0"/>
                              </a:rPr>
                              <m:t>′</m:t>
                            </m:r>
                          </m:sup>
                        </m:sSup>
                        <m:r>
                          <m:rPr>
                            <m:sty m:val="p"/>
                          </m:rPr>
                          <a:rPr lang="el-GR" altLang="zh-CN" sz="2000" i="1" dirty="0">
                            <a:latin typeface="Cambria Math" panose="02040503050406030204" pitchFamily="18" charset="0"/>
                            <a:ea typeface="Cambria Math" panose="02040503050406030204" pitchFamily="18" charset="0"/>
                          </a:rPr>
                          <m:t>Ω</m:t>
                        </m:r>
                      </m:e>
                      <m:sup>
                        <m:r>
                          <a:rPr lang="en-US" altLang="zh-CN" sz="2000" i="1" dirty="0">
                            <a:latin typeface="Cambria Math" panose="02040503050406030204" pitchFamily="18" charset="0"/>
                            <a:ea typeface="Cambria Math" panose="02040503050406030204" pitchFamily="18" charset="0"/>
                          </a:rPr>
                          <m:t>−1</m:t>
                        </m:r>
                      </m:sup>
                    </m:sSup>
                    <m:r>
                      <a:rPr lang="en-US" altLang="zh-CN" sz="2000" b="0" i="1" dirty="0" smtClean="0">
                        <a:latin typeface="Cambria Math" panose="02040503050406030204" pitchFamily="18" charset="0"/>
                        <a:ea typeface="Cambria Math" panose="02040503050406030204" pitchFamily="18" charset="0"/>
                      </a:rPr>
                      <m:t>𝑄</m:t>
                    </m:r>
                    <m:r>
                      <a:rPr lang="en-US" altLang="zh-CN" sz="2000" b="0" i="1" dirty="0" smtClean="0">
                        <a:latin typeface="Cambria Math" panose="02040503050406030204" pitchFamily="18" charset="0"/>
                        <a:ea typeface="Cambria Math" panose="02040503050406030204" pitchFamily="18" charset="0"/>
                      </a:rPr>
                      <m:t>)</m:t>
                    </m:r>
                  </m:oMath>
                </a14:m>
                <a:r>
                  <a:rPr lang="en-US" altLang="zh-CN" sz="2000" dirty="0">
                    <a:solidFill>
                      <a:schemeClr val="tx1"/>
                    </a:solidFill>
                  </a:rPr>
                  <a:t>, </a:t>
                </a:r>
              </a:p>
              <a:p>
                <a:pPr>
                  <a:lnSpc>
                    <a:spcPct val="120000"/>
                  </a:lnSpc>
                </a:pPr>
                <a14:m>
                  <m:oMath xmlns:m="http://schemas.openxmlformats.org/officeDocument/2006/math">
                    <m:r>
                      <a:rPr lang="en-US" altLang="zh-CN" sz="2000" b="0" i="1" dirty="0" smtClean="0">
                        <a:latin typeface="Cambria Math" panose="02040503050406030204" pitchFamily="18" charset="0"/>
                        <a:ea typeface="Cambria Math" panose="02040503050406030204" pitchFamily="18" charset="0"/>
                      </a:rPr>
                      <m:t>                                             </m:t>
                    </m:r>
                    <m:r>
                      <m:rPr>
                        <m:sty m:val="p"/>
                      </m:rPr>
                      <a:rPr lang="en-US" altLang="zh-CN" sz="2000" i="1" dirty="0" smtClean="0">
                        <a:latin typeface="Cambria Math" panose="02040503050406030204" pitchFamily="18" charset="0"/>
                        <a:ea typeface="Cambria Math" panose="02040503050406030204" pitchFamily="18" charset="0"/>
                      </a:rPr>
                      <m:t>V</m:t>
                    </m:r>
                    <m:r>
                      <a:rPr lang="en-US" altLang="zh-CN" sz="2000" b="0" i="1" dirty="0" smtClean="0">
                        <a:latin typeface="Cambria Math" panose="02040503050406030204" pitchFamily="18" charset="0"/>
                        <a:ea typeface="Cambria Math" panose="02040503050406030204" pitchFamily="18" charset="0"/>
                      </a:rPr>
                      <m:t>𝑎𝑟</m:t>
                    </m:r>
                    <m:d>
                      <m:dPr>
                        <m:ctrlPr>
                          <a:rPr lang="en-US" altLang="zh-CN" sz="2000" i="1" dirty="0">
                            <a:latin typeface="Cambria Math" panose="02040503050406030204" pitchFamily="18" charset="0"/>
                            <a:ea typeface="Cambria Math" panose="02040503050406030204" pitchFamily="18" charset="0"/>
                          </a:rPr>
                        </m:ctrlPr>
                      </m:dPr>
                      <m:e>
                        <m:r>
                          <a:rPr lang="zh-CN" altLang="en-US" sz="2000" i="1" dirty="0">
                            <a:latin typeface="Cambria Math" panose="02040503050406030204" pitchFamily="18" charset="0"/>
                            <a:ea typeface="Cambria Math" panose="02040503050406030204" pitchFamily="18" charset="0"/>
                          </a:rPr>
                          <m:t>𝜇</m:t>
                        </m:r>
                      </m:e>
                    </m:d>
                    <m:r>
                      <a:rPr lang="en-US" altLang="zh-CN" sz="2000" b="0" i="1" dirty="0" smtClean="0">
                        <a:latin typeface="Cambria Math" panose="02040503050406030204" pitchFamily="18" charset="0"/>
                        <a:ea typeface="Cambria Math" panose="02040503050406030204" pitchFamily="18" charset="0"/>
                      </a:rPr>
                      <m:t>=</m:t>
                    </m:r>
                    <m:sSub>
                      <m:sSubPr>
                        <m:ctrlPr>
                          <a:rPr lang="el-GR" altLang="zh-CN" sz="2000" i="1" dirty="0">
                            <a:latin typeface="Cambria Math" panose="02040503050406030204" pitchFamily="18" charset="0"/>
                            <a:ea typeface="Cambria Math" panose="02040503050406030204" pitchFamily="18" charset="0"/>
                          </a:rPr>
                        </m:ctrlPr>
                      </m:sSubPr>
                      <m:e>
                        <m:r>
                          <m:rPr>
                            <m:sty m:val="p"/>
                          </m:rPr>
                          <a:rPr lang="el-GR" altLang="zh-CN" sz="2000" dirty="0">
                            <a:latin typeface="Cambria Math" panose="02040503050406030204" pitchFamily="18" charset="0"/>
                            <a:ea typeface="Cambria Math" panose="02040503050406030204" pitchFamily="18" charset="0"/>
                          </a:rPr>
                          <m:t>Σ</m:t>
                        </m:r>
                      </m:e>
                      <m:sub>
                        <m:r>
                          <a:rPr lang="en-US" altLang="zh-CN" sz="2000" i="1" dirty="0">
                            <a:latin typeface="Cambria Math" panose="02040503050406030204" pitchFamily="18" charset="0"/>
                            <a:ea typeface="Cambria Math" panose="02040503050406030204" pitchFamily="18" charset="0"/>
                          </a:rPr>
                          <m:t>𝑝𝑜𝑠𝑡</m:t>
                        </m:r>
                      </m:sub>
                    </m:sSub>
                    <m:r>
                      <a:rPr lang="en-US" altLang="zh-CN" sz="2000" i="1" dirty="0">
                        <a:latin typeface="Cambria Math" panose="02040503050406030204" pitchFamily="18" charset="0"/>
                        <a:ea typeface="Cambria Math" panose="02040503050406030204" pitchFamily="18" charset="0"/>
                      </a:rPr>
                      <m:t>=</m:t>
                    </m:r>
                  </m:oMath>
                </a14:m>
                <a:r>
                  <a:rPr lang="en-US" altLang="zh-CN" sz="2000" dirty="0">
                    <a:ea typeface="Cambria Math" panose="02040503050406030204" pitchFamily="18" charset="0"/>
                  </a:rPr>
                  <a:t> </a:t>
                </a:r>
                <a14:m>
                  <m:oMath xmlns:m="http://schemas.openxmlformats.org/officeDocument/2006/math">
                    <m:sSup>
                      <m:sSupPr>
                        <m:ctrlPr>
                          <a:rPr lang="en-US" altLang="zh-CN" sz="2000" i="1" dirty="0">
                            <a:latin typeface="Cambria Math" panose="02040503050406030204" pitchFamily="18" charset="0"/>
                            <a:ea typeface="Cambria Math" panose="02040503050406030204" pitchFamily="18" charset="0"/>
                          </a:rPr>
                        </m:ctrlPr>
                      </m:sSupPr>
                      <m:e>
                        <m:sSup>
                          <m:sSupPr>
                            <m:ctrlPr>
                              <a:rPr lang="en-US" altLang="zh-CN" sz="2000" i="1" dirty="0">
                                <a:latin typeface="Cambria Math" panose="02040503050406030204" pitchFamily="18" charset="0"/>
                                <a:ea typeface="Cambria Math" panose="02040503050406030204" pitchFamily="18" charset="0"/>
                              </a:rPr>
                            </m:ctrlPr>
                          </m:sSupPr>
                          <m:e>
                            <m:r>
                              <a:rPr lang="en-US" altLang="zh-CN" sz="2000" i="1" dirty="0">
                                <a:latin typeface="Cambria Math" panose="02040503050406030204" pitchFamily="18" charset="0"/>
                                <a:ea typeface="Cambria Math" panose="02040503050406030204" pitchFamily="18" charset="0"/>
                              </a:rPr>
                              <m:t>((</m:t>
                            </m:r>
                            <m:r>
                              <a:rPr lang="zh-CN" altLang="en-US" sz="2000" i="1" dirty="0">
                                <a:latin typeface="Cambria Math" panose="02040503050406030204" pitchFamily="18" charset="0"/>
                                <a:ea typeface="Cambria Math" panose="02040503050406030204" pitchFamily="18" charset="0"/>
                              </a:rPr>
                              <m:t>𝜏</m:t>
                            </m:r>
                            <m:r>
                              <m:rPr>
                                <m:sty m:val="p"/>
                              </m:rPr>
                              <a:rPr lang="el-GR" altLang="zh-CN" sz="2000" dirty="0">
                                <a:latin typeface="Cambria Math" panose="02040503050406030204" pitchFamily="18" charset="0"/>
                                <a:ea typeface="Cambria Math" panose="02040503050406030204" pitchFamily="18" charset="0"/>
                              </a:rPr>
                              <m:t>Σ</m:t>
                            </m:r>
                            <m:r>
                              <a:rPr lang="en-US" altLang="zh-CN" sz="2000" i="1" dirty="0">
                                <a:latin typeface="Cambria Math" panose="02040503050406030204" pitchFamily="18" charset="0"/>
                                <a:ea typeface="Cambria Math" panose="02040503050406030204" pitchFamily="18" charset="0"/>
                              </a:rPr>
                              <m:t>)</m:t>
                            </m:r>
                          </m:e>
                          <m:sup>
                            <m:r>
                              <a:rPr lang="en-US" altLang="zh-CN" sz="2000" i="1" dirty="0">
                                <a:latin typeface="Cambria Math" panose="02040503050406030204" pitchFamily="18" charset="0"/>
                                <a:ea typeface="Cambria Math" panose="02040503050406030204" pitchFamily="18" charset="0"/>
                              </a:rPr>
                              <m:t>−1</m:t>
                            </m:r>
                          </m:sup>
                        </m:sSup>
                        <m:r>
                          <a:rPr lang="en-US" altLang="zh-CN" sz="2000" i="1" dirty="0">
                            <a:latin typeface="Cambria Math" panose="02040503050406030204" pitchFamily="18" charset="0"/>
                            <a:ea typeface="Cambria Math" panose="02040503050406030204" pitchFamily="18" charset="0"/>
                          </a:rPr>
                          <m:t>+</m:t>
                        </m:r>
                        <m:sSup>
                          <m:sSupPr>
                            <m:ctrlPr>
                              <a:rPr lang="en-US" altLang="zh-CN" sz="2000" i="1" dirty="0">
                                <a:latin typeface="Cambria Math" panose="02040503050406030204" pitchFamily="18" charset="0"/>
                                <a:ea typeface="Cambria Math" panose="02040503050406030204" pitchFamily="18" charset="0"/>
                              </a:rPr>
                            </m:ctrlPr>
                          </m:sSupPr>
                          <m:e>
                            <m:sSup>
                              <m:sSupPr>
                                <m:ctrlPr>
                                  <a:rPr lang="el-GR" altLang="zh-CN" sz="2000" i="1" dirty="0">
                                    <a:latin typeface="Cambria Math" panose="02040503050406030204" pitchFamily="18" charset="0"/>
                                    <a:ea typeface="Cambria Math" panose="02040503050406030204" pitchFamily="18" charset="0"/>
                                  </a:rPr>
                                </m:ctrlPr>
                              </m:sSupPr>
                              <m:e>
                                <m:r>
                                  <a:rPr lang="en-US" altLang="zh-CN" sz="2000" i="1" dirty="0">
                                    <a:latin typeface="Cambria Math" panose="02040503050406030204" pitchFamily="18" charset="0"/>
                                    <a:ea typeface="Cambria Math" panose="02040503050406030204" pitchFamily="18" charset="0"/>
                                  </a:rPr>
                                  <m:t>𝑃</m:t>
                                </m:r>
                              </m:e>
                              <m:sup>
                                <m:r>
                                  <a:rPr lang="en-US" altLang="zh-CN" sz="2000" i="1" dirty="0">
                                    <a:latin typeface="Cambria Math" panose="02040503050406030204" pitchFamily="18" charset="0"/>
                                    <a:ea typeface="Cambria Math" panose="02040503050406030204" pitchFamily="18" charset="0"/>
                                  </a:rPr>
                                  <m:t>′</m:t>
                                </m:r>
                              </m:sup>
                            </m:sSup>
                            <m:r>
                              <m:rPr>
                                <m:sty m:val="p"/>
                              </m:rPr>
                              <a:rPr lang="el-GR" altLang="zh-CN" sz="2000" i="1" dirty="0">
                                <a:latin typeface="Cambria Math" panose="02040503050406030204" pitchFamily="18" charset="0"/>
                                <a:ea typeface="Cambria Math" panose="02040503050406030204" pitchFamily="18" charset="0"/>
                              </a:rPr>
                              <m:t>Ω</m:t>
                            </m:r>
                          </m:e>
                          <m:sup>
                            <m:r>
                              <a:rPr lang="en-US" altLang="zh-CN" sz="2000" i="1" dirty="0">
                                <a:latin typeface="Cambria Math" panose="02040503050406030204" pitchFamily="18" charset="0"/>
                                <a:ea typeface="Cambria Math" panose="02040503050406030204" pitchFamily="18" charset="0"/>
                              </a:rPr>
                              <m:t>−1</m:t>
                            </m:r>
                          </m:sup>
                        </m:sSup>
                        <m:r>
                          <a:rPr lang="en-US" altLang="zh-CN" sz="2000" b="0" i="1" dirty="0" smtClean="0">
                            <a:latin typeface="Cambria Math" panose="02040503050406030204" pitchFamily="18" charset="0"/>
                            <a:ea typeface="Cambria Math" panose="02040503050406030204" pitchFamily="18" charset="0"/>
                          </a:rPr>
                          <m:t>𝑃</m:t>
                        </m:r>
                        <m:r>
                          <a:rPr lang="en-US" altLang="zh-CN" sz="2000" i="1" dirty="0">
                            <a:latin typeface="Cambria Math" panose="02040503050406030204" pitchFamily="18" charset="0"/>
                            <a:ea typeface="Cambria Math" panose="02040503050406030204" pitchFamily="18" charset="0"/>
                          </a:rPr>
                          <m:t>)</m:t>
                        </m:r>
                      </m:e>
                      <m:sup>
                        <m:r>
                          <a:rPr lang="en-US" altLang="zh-CN" sz="2000" i="1" dirty="0">
                            <a:latin typeface="Cambria Math" panose="02040503050406030204" pitchFamily="18" charset="0"/>
                            <a:ea typeface="Cambria Math" panose="02040503050406030204" pitchFamily="18" charset="0"/>
                          </a:rPr>
                          <m:t>−1</m:t>
                        </m:r>
                      </m:sup>
                    </m:sSup>
                  </m:oMath>
                </a14:m>
                <a:endParaRPr lang="en-US" altLang="zh-CN" sz="2000" dirty="0">
                  <a:solidFill>
                    <a:schemeClr val="tx1"/>
                  </a:solidFill>
                </a:endParaRPr>
              </a:p>
              <a:p>
                <a:pPr>
                  <a:lnSpc>
                    <a:spcPct val="120000"/>
                  </a:lnSpc>
                </a:pPr>
                <a14:m>
                  <m:oMathPara xmlns:m="http://schemas.openxmlformats.org/officeDocument/2006/math">
                    <m:oMathParaPr>
                      <m:jc m:val="centerGroup"/>
                    </m:oMathParaPr>
                    <m:oMath xmlns:m="http://schemas.openxmlformats.org/officeDocument/2006/math">
                      <m:sSub>
                        <m:sSubPr>
                          <m:ctrlPr>
                            <a:rPr lang="en-US" altLang="zh-CN" sz="2000" i="1" dirty="0">
                              <a:latin typeface="Cambria Math" panose="02040503050406030204" pitchFamily="18" charset="0"/>
                              <a:ea typeface="Cambria Math" panose="02040503050406030204" pitchFamily="18" charset="0"/>
                            </a:rPr>
                          </m:ctrlPr>
                        </m:sSubPr>
                        <m:e>
                          <m:r>
                            <a:rPr lang="en-US" altLang="zh-CN" sz="2000" i="1" dirty="0">
                              <a:latin typeface="Cambria Math" panose="02040503050406030204" pitchFamily="18" charset="0"/>
                              <a:ea typeface="Cambria Math" panose="02040503050406030204" pitchFamily="18" charset="0"/>
                            </a:rPr>
                            <m:t>𝑃</m:t>
                          </m:r>
                          <m:r>
                            <a:rPr lang="en-US" altLang="zh-CN" sz="2000" i="1" dirty="0">
                              <a:latin typeface="Cambria Math" panose="02040503050406030204" pitchFamily="18" charset="0"/>
                              <a:ea typeface="Cambria Math" panose="02040503050406030204" pitchFamily="18" charset="0"/>
                            </a:rPr>
                            <m:t>(</m:t>
                          </m:r>
                          <m:r>
                            <a:rPr lang="en-US" altLang="zh-CN" sz="2000" i="1" dirty="0">
                              <a:latin typeface="Cambria Math" panose="02040503050406030204" pitchFamily="18" charset="0"/>
                              <a:ea typeface="Cambria Math" panose="02040503050406030204" pitchFamily="18" charset="0"/>
                            </a:rPr>
                            <m:t>𝐴</m:t>
                          </m:r>
                          <m:r>
                            <a:rPr lang="en-US" altLang="zh-CN" sz="2000" i="1" dirty="0">
                              <a:latin typeface="Cambria Math" panose="02040503050406030204" pitchFamily="18" charset="0"/>
                              <a:ea typeface="Cambria Math" panose="02040503050406030204" pitchFamily="18" charset="0"/>
                            </a:rPr>
                            <m:t>|</m:t>
                          </m:r>
                          <m:r>
                            <a:rPr lang="en-US" altLang="zh-CN" sz="2000" i="1" dirty="0">
                              <a:latin typeface="Cambria Math" panose="02040503050406030204" pitchFamily="18" charset="0"/>
                              <a:ea typeface="Cambria Math" panose="02040503050406030204" pitchFamily="18" charset="0"/>
                            </a:rPr>
                            <m:t>𝐵</m:t>
                          </m:r>
                          <m:r>
                            <a:rPr lang="en-US" altLang="zh-CN" sz="2000" i="1" dirty="0">
                              <a:latin typeface="Cambria Math" panose="02040503050406030204" pitchFamily="18" charset="0"/>
                              <a:ea typeface="Cambria Math" panose="02040503050406030204" pitchFamily="18" charset="0"/>
                            </a:rPr>
                            <m:t>)</m:t>
                          </m:r>
                        </m:e>
                        <m:sub>
                          <m:r>
                            <a:rPr lang="en-US" altLang="zh-CN" sz="2000" i="1" dirty="0">
                              <a:latin typeface="Cambria Math" panose="02040503050406030204" pitchFamily="18" charset="0"/>
                              <a:ea typeface="Cambria Math" panose="02040503050406030204" pitchFamily="18" charset="0"/>
                            </a:rPr>
                            <m:t>𝑟𝑒𝑡𝑢𝑟𝑛</m:t>
                          </m:r>
                        </m:sub>
                      </m:sSub>
                      <m:r>
                        <a:rPr lang="en-US" altLang="zh-CN" sz="2000" i="1" dirty="0">
                          <a:solidFill>
                            <a:schemeClr val="tx1"/>
                          </a:solidFill>
                          <a:latin typeface="Cambria Math" panose="02040503050406030204" pitchFamily="18" charset="0"/>
                          <a:ea typeface="Cambria Math" panose="02040503050406030204" pitchFamily="18" charset="0"/>
                        </a:rPr>
                        <m:t>∽</m:t>
                      </m:r>
                      <m:r>
                        <a:rPr lang="en-US" altLang="zh-CN" sz="2000" b="0" i="1" dirty="0" smtClean="0">
                          <a:solidFill>
                            <a:schemeClr val="tx1"/>
                          </a:solidFill>
                          <a:latin typeface="Cambria Math" panose="02040503050406030204" pitchFamily="18" charset="0"/>
                          <a:ea typeface="Cambria Math" panose="02040503050406030204" pitchFamily="18" charset="0"/>
                        </a:rPr>
                        <m:t>𝑁</m:t>
                      </m:r>
                      <m:d>
                        <m:dPr>
                          <m:ctrlPr>
                            <a:rPr lang="en-US" altLang="zh-CN" sz="2000" b="0" i="1" dirty="0" smtClean="0">
                              <a:solidFill>
                                <a:schemeClr val="tx1"/>
                              </a:solidFill>
                              <a:latin typeface="Cambria Math" panose="02040503050406030204" pitchFamily="18" charset="0"/>
                              <a:ea typeface="Cambria Math" panose="02040503050406030204" pitchFamily="18" charset="0"/>
                            </a:rPr>
                          </m:ctrlPr>
                        </m:dPr>
                        <m:e>
                          <m:sSup>
                            <m:sSupPr>
                              <m:ctrlPr>
                                <a:rPr lang="en-US" altLang="zh-CN" sz="2000" i="1" dirty="0">
                                  <a:latin typeface="Cambria Math" panose="02040503050406030204" pitchFamily="18" charset="0"/>
                                  <a:ea typeface="Cambria Math" panose="02040503050406030204" pitchFamily="18" charset="0"/>
                                </a:rPr>
                              </m:ctrlPr>
                            </m:sSupPr>
                            <m:e>
                              <m:sSup>
                                <m:sSupPr>
                                  <m:ctrlPr>
                                    <a:rPr lang="en-US" altLang="zh-CN" sz="2000" i="1" dirty="0">
                                      <a:latin typeface="Cambria Math" panose="02040503050406030204" pitchFamily="18" charset="0"/>
                                      <a:ea typeface="Cambria Math" panose="02040503050406030204" pitchFamily="18" charset="0"/>
                                    </a:rPr>
                                  </m:ctrlPr>
                                </m:sSupPr>
                                <m:e>
                                  <m:r>
                                    <a:rPr lang="en-US" altLang="zh-CN" sz="2000" i="1" dirty="0">
                                      <a:latin typeface="Cambria Math" panose="02040503050406030204" pitchFamily="18" charset="0"/>
                                      <a:ea typeface="Cambria Math" panose="02040503050406030204" pitchFamily="18" charset="0"/>
                                    </a:rPr>
                                    <m:t>((</m:t>
                                  </m:r>
                                  <m:r>
                                    <a:rPr lang="zh-CN" altLang="en-US" sz="2000" i="1" dirty="0">
                                      <a:latin typeface="Cambria Math" panose="02040503050406030204" pitchFamily="18" charset="0"/>
                                      <a:ea typeface="Cambria Math" panose="02040503050406030204" pitchFamily="18" charset="0"/>
                                    </a:rPr>
                                    <m:t>𝜏</m:t>
                                  </m:r>
                                  <m:r>
                                    <m:rPr>
                                      <m:sty m:val="p"/>
                                    </m:rPr>
                                    <a:rPr lang="el-GR" altLang="zh-CN" sz="2000" dirty="0">
                                      <a:latin typeface="Cambria Math" panose="02040503050406030204" pitchFamily="18" charset="0"/>
                                      <a:ea typeface="Cambria Math" panose="02040503050406030204" pitchFamily="18" charset="0"/>
                                    </a:rPr>
                                    <m:t>Σ</m:t>
                                  </m:r>
                                  <m:r>
                                    <a:rPr lang="en-US" altLang="zh-CN" sz="2000" i="1" dirty="0">
                                      <a:latin typeface="Cambria Math" panose="02040503050406030204" pitchFamily="18" charset="0"/>
                                      <a:ea typeface="Cambria Math" panose="02040503050406030204" pitchFamily="18" charset="0"/>
                                    </a:rPr>
                                    <m:t>)</m:t>
                                  </m:r>
                                </m:e>
                                <m:sup>
                                  <m:r>
                                    <a:rPr lang="en-US" altLang="zh-CN" sz="2000" i="1" dirty="0">
                                      <a:latin typeface="Cambria Math" panose="02040503050406030204" pitchFamily="18" charset="0"/>
                                      <a:ea typeface="Cambria Math" panose="02040503050406030204" pitchFamily="18" charset="0"/>
                                    </a:rPr>
                                    <m:t>−1</m:t>
                                  </m:r>
                                </m:sup>
                              </m:sSup>
                              <m:r>
                                <a:rPr lang="en-US" altLang="zh-CN" sz="2000" i="1" dirty="0">
                                  <a:latin typeface="Cambria Math" panose="02040503050406030204" pitchFamily="18" charset="0"/>
                                  <a:ea typeface="Cambria Math" panose="02040503050406030204" pitchFamily="18" charset="0"/>
                                </a:rPr>
                                <m:t>+</m:t>
                              </m:r>
                              <m:sSup>
                                <m:sSupPr>
                                  <m:ctrlPr>
                                    <a:rPr lang="en-US" altLang="zh-CN" sz="2000" i="1" dirty="0">
                                      <a:latin typeface="Cambria Math" panose="02040503050406030204" pitchFamily="18" charset="0"/>
                                      <a:ea typeface="Cambria Math" panose="02040503050406030204" pitchFamily="18" charset="0"/>
                                    </a:rPr>
                                  </m:ctrlPr>
                                </m:sSupPr>
                                <m:e>
                                  <m:d>
                                    <m:dPr>
                                      <m:ctrlPr>
                                        <a:rPr lang="en-US" altLang="zh-CN" sz="2000" i="1" dirty="0">
                                          <a:latin typeface="Cambria Math" panose="02040503050406030204" pitchFamily="18" charset="0"/>
                                          <a:ea typeface="Cambria Math" panose="02040503050406030204" pitchFamily="18" charset="0"/>
                                        </a:rPr>
                                      </m:ctrlPr>
                                    </m:dPr>
                                    <m:e>
                                      <m:sSup>
                                        <m:sSupPr>
                                          <m:ctrlPr>
                                            <a:rPr lang="en-US" altLang="zh-CN" sz="2000" i="1" dirty="0">
                                              <a:latin typeface="Cambria Math" panose="02040503050406030204" pitchFamily="18" charset="0"/>
                                              <a:ea typeface="Cambria Math" panose="02040503050406030204" pitchFamily="18" charset="0"/>
                                            </a:rPr>
                                          </m:ctrlPr>
                                        </m:sSupPr>
                                        <m:e>
                                          <m:sSup>
                                            <m:sSupPr>
                                              <m:ctrlPr>
                                                <a:rPr lang="el-GR" altLang="zh-CN" sz="2000" i="1" dirty="0">
                                                  <a:latin typeface="Cambria Math" panose="02040503050406030204" pitchFamily="18" charset="0"/>
                                                  <a:ea typeface="Cambria Math" panose="02040503050406030204" pitchFamily="18" charset="0"/>
                                                </a:rPr>
                                              </m:ctrlPr>
                                            </m:sSupPr>
                                            <m:e>
                                              <m:r>
                                                <a:rPr lang="en-US" altLang="zh-CN" sz="2000" i="1" dirty="0">
                                                  <a:latin typeface="Cambria Math" panose="02040503050406030204" pitchFamily="18" charset="0"/>
                                                  <a:ea typeface="Cambria Math" panose="02040503050406030204" pitchFamily="18" charset="0"/>
                                                </a:rPr>
                                                <m:t>𝑃</m:t>
                                              </m:r>
                                            </m:e>
                                            <m:sup>
                                              <m:r>
                                                <a:rPr lang="en-US" altLang="zh-CN" sz="2000" i="1" dirty="0">
                                                  <a:latin typeface="Cambria Math" panose="02040503050406030204" pitchFamily="18" charset="0"/>
                                                  <a:ea typeface="Cambria Math" panose="02040503050406030204" pitchFamily="18" charset="0"/>
                                                </a:rPr>
                                                <m:t>′</m:t>
                                              </m:r>
                                            </m:sup>
                                          </m:sSup>
                                          <m:r>
                                            <m:rPr>
                                              <m:sty m:val="p"/>
                                            </m:rPr>
                                            <a:rPr lang="el-GR" altLang="zh-CN" sz="2000" i="1" dirty="0">
                                              <a:latin typeface="Cambria Math" panose="02040503050406030204" pitchFamily="18" charset="0"/>
                                              <a:ea typeface="Cambria Math" panose="02040503050406030204" pitchFamily="18" charset="0"/>
                                            </a:rPr>
                                            <m:t>Ω</m:t>
                                          </m:r>
                                        </m:e>
                                        <m:sup>
                                          <m:r>
                                            <a:rPr lang="en-US" altLang="zh-CN" sz="2000" i="1" dirty="0">
                                              <a:latin typeface="Cambria Math" panose="02040503050406030204" pitchFamily="18" charset="0"/>
                                              <a:ea typeface="Cambria Math" panose="02040503050406030204" pitchFamily="18" charset="0"/>
                                            </a:rPr>
                                            <m:t>−1</m:t>
                                          </m:r>
                                        </m:sup>
                                      </m:sSup>
                                      <m:r>
                                        <a:rPr lang="en-US" altLang="zh-CN" sz="2000" i="1" dirty="0">
                                          <a:latin typeface="Cambria Math" panose="02040503050406030204" pitchFamily="18" charset="0"/>
                                          <a:ea typeface="Cambria Math" panose="02040503050406030204" pitchFamily="18" charset="0"/>
                                        </a:rPr>
                                        <m:t>𝑃</m:t>
                                      </m:r>
                                    </m:e>
                                  </m:d>
                                </m:e>
                                <m:sup>
                                  <m:r>
                                    <a:rPr lang="en-US" altLang="zh-CN" sz="2000" i="1" dirty="0">
                                      <a:latin typeface="Cambria Math" panose="02040503050406030204" pitchFamily="18" charset="0"/>
                                      <a:ea typeface="Cambria Math" panose="02040503050406030204" pitchFamily="18" charset="0"/>
                                    </a:rPr>
                                    <m:t>−1</m:t>
                                  </m:r>
                                </m:sup>
                              </m:sSup>
                              <m:r>
                                <a:rPr lang="en-US" altLang="zh-CN" sz="2000" i="1" dirty="0">
                                  <a:latin typeface="Cambria Math" panose="02040503050406030204" pitchFamily="18" charset="0"/>
                                  <a:ea typeface="Cambria Math" panose="02040503050406030204" pitchFamily="18" charset="0"/>
                                </a:rPr>
                                <m:t>)</m:t>
                              </m:r>
                            </m:e>
                            <m:sup>
                              <m:r>
                                <a:rPr lang="en-US" altLang="zh-CN" sz="2000" i="1" dirty="0">
                                  <a:latin typeface="Cambria Math" panose="02040503050406030204" pitchFamily="18" charset="0"/>
                                  <a:ea typeface="Cambria Math" panose="02040503050406030204" pitchFamily="18" charset="0"/>
                                </a:rPr>
                                <m:t>−1</m:t>
                              </m:r>
                            </m:sup>
                          </m:sSup>
                          <m:r>
                            <a:rPr lang="en-US" altLang="zh-CN" sz="2000" i="1" dirty="0">
                              <a:latin typeface="Cambria Math" panose="02040503050406030204" pitchFamily="18" charset="0"/>
                              <a:ea typeface="Cambria Math" panose="02040503050406030204" pitchFamily="18" charset="0"/>
                            </a:rPr>
                            <m:t>(</m:t>
                          </m:r>
                          <m:sSup>
                            <m:sSupPr>
                              <m:ctrlPr>
                                <a:rPr lang="en-US" altLang="zh-CN" sz="2000" i="1" dirty="0">
                                  <a:latin typeface="Cambria Math" panose="02040503050406030204" pitchFamily="18" charset="0"/>
                                  <a:ea typeface="Cambria Math" panose="02040503050406030204" pitchFamily="18" charset="0"/>
                                </a:rPr>
                              </m:ctrlPr>
                            </m:sSupPr>
                            <m:e>
                              <m:d>
                                <m:dPr>
                                  <m:ctrlPr>
                                    <a:rPr lang="en-US" altLang="zh-CN" sz="2000" i="1" dirty="0">
                                      <a:latin typeface="Cambria Math" panose="02040503050406030204" pitchFamily="18" charset="0"/>
                                      <a:ea typeface="Cambria Math" panose="02040503050406030204" pitchFamily="18" charset="0"/>
                                    </a:rPr>
                                  </m:ctrlPr>
                                </m:dPr>
                                <m:e>
                                  <m:r>
                                    <a:rPr lang="zh-CN" altLang="en-US" sz="2000" i="1" dirty="0">
                                      <a:latin typeface="Cambria Math" panose="02040503050406030204" pitchFamily="18" charset="0"/>
                                      <a:ea typeface="Cambria Math" panose="02040503050406030204" pitchFamily="18" charset="0"/>
                                    </a:rPr>
                                    <m:t>𝜏</m:t>
                                  </m:r>
                                  <m:r>
                                    <m:rPr>
                                      <m:sty m:val="p"/>
                                    </m:rPr>
                                    <a:rPr lang="el-GR" altLang="zh-CN" sz="2000" dirty="0">
                                      <a:latin typeface="Cambria Math" panose="02040503050406030204" pitchFamily="18" charset="0"/>
                                      <a:ea typeface="Cambria Math" panose="02040503050406030204" pitchFamily="18" charset="0"/>
                                    </a:rPr>
                                    <m:t>Σ</m:t>
                                  </m:r>
                                </m:e>
                              </m:d>
                            </m:e>
                            <m:sup>
                              <m:r>
                                <a:rPr lang="en-US" altLang="zh-CN" sz="2000" i="1" dirty="0">
                                  <a:latin typeface="Cambria Math" panose="02040503050406030204" pitchFamily="18" charset="0"/>
                                  <a:ea typeface="Cambria Math" panose="02040503050406030204" pitchFamily="18" charset="0"/>
                                </a:rPr>
                                <m:t>−1</m:t>
                              </m:r>
                            </m:sup>
                          </m:sSup>
                          <m:r>
                            <m:rPr>
                              <m:sty m:val="p"/>
                            </m:rPr>
                            <a:rPr lang="el-GR" altLang="zh-CN" sz="2000" i="1" dirty="0">
                              <a:latin typeface="Cambria Math" panose="02040503050406030204" pitchFamily="18" charset="0"/>
                              <a:ea typeface="Cambria Math" panose="02040503050406030204" pitchFamily="18" charset="0"/>
                            </a:rPr>
                            <m:t>Π</m:t>
                          </m:r>
                          <m:r>
                            <a:rPr lang="en-US" altLang="zh-CN" sz="2000" i="1" dirty="0">
                              <a:latin typeface="Cambria Math" panose="02040503050406030204" pitchFamily="18" charset="0"/>
                              <a:ea typeface="Cambria Math" panose="02040503050406030204" pitchFamily="18" charset="0"/>
                            </a:rPr>
                            <m:t>+</m:t>
                          </m:r>
                          <m:sSup>
                            <m:sSupPr>
                              <m:ctrlPr>
                                <a:rPr lang="en-US" altLang="zh-CN" sz="2000" i="1" dirty="0">
                                  <a:latin typeface="Cambria Math" panose="02040503050406030204" pitchFamily="18" charset="0"/>
                                  <a:ea typeface="Cambria Math" panose="02040503050406030204" pitchFamily="18" charset="0"/>
                                </a:rPr>
                              </m:ctrlPr>
                            </m:sSupPr>
                            <m:e>
                              <m:sSup>
                                <m:sSupPr>
                                  <m:ctrlPr>
                                    <a:rPr lang="el-GR" altLang="zh-CN" sz="2000" i="1" dirty="0">
                                      <a:latin typeface="Cambria Math" panose="02040503050406030204" pitchFamily="18" charset="0"/>
                                      <a:ea typeface="Cambria Math" panose="02040503050406030204" pitchFamily="18" charset="0"/>
                                    </a:rPr>
                                  </m:ctrlPr>
                                </m:sSupPr>
                                <m:e>
                                  <m:r>
                                    <a:rPr lang="en-US" altLang="zh-CN" sz="2000" i="1" dirty="0">
                                      <a:latin typeface="Cambria Math" panose="02040503050406030204" pitchFamily="18" charset="0"/>
                                      <a:ea typeface="Cambria Math" panose="02040503050406030204" pitchFamily="18" charset="0"/>
                                    </a:rPr>
                                    <m:t>𝑃</m:t>
                                  </m:r>
                                </m:e>
                                <m:sup>
                                  <m:r>
                                    <a:rPr lang="en-US" altLang="zh-CN" sz="2000" i="1" dirty="0">
                                      <a:latin typeface="Cambria Math" panose="02040503050406030204" pitchFamily="18" charset="0"/>
                                      <a:ea typeface="Cambria Math" panose="02040503050406030204" pitchFamily="18" charset="0"/>
                                    </a:rPr>
                                    <m:t>′</m:t>
                                  </m:r>
                                </m:sup>
                              </m:sSup>
                              <m:r>
                                <m:rPr>
                                  <m:sty m:val="p"/>
                                </m:rPr>
                                <a:rPr lang="el-GR" altLang="zh-CN" sz="2000" i="1" dirty="0">
                                  <a:latin typeface="Cambria Math" panose="02040503050406030204" pitchFamily="18" charset="0"/>
                                  <a:ea typeface="Cambria Math" panose="02040503050406030204" pitchFamily="18" charset="0"/>
                                </a:rPr>
                                <m:t>Ω</m:t>
                              </m:r>
                            </m:e>
                            <m:sup>
                              <m:r>
                                <a:rPr lang="en-US" altLang="zh-CN" sz="2000" i="1" dirty="0">
                                  <a:latin typeface="Cambria Math" panose="02040503050406030204" pitchFamily="18" charset="0"/>
                                  <a:ea typeface="Cambria Math" panose="02040503050406030204" pitchFamily="18" charset="0"/>
                                </a:rPr>
                                <m:t>−1</m:t>
                              </m:r>
                            </m:sup>
                          </m:sSup>
                          <m:r>
                            <a:rPr lang="en-US" altLang="zh-CN" sz="2000" i="1" dirty="0">
                              <a:latin typeface="Cambria Math" panose="02040503050406030204" pitchFamily="18" charset="0"/>
                              <a:ea typeface="Cambria Math" panose="02040503050406030204" pitchFamily="18" charset="0"/>
                            </a:rPr>
                            <m:t>𝑄</m:t>
                          </m:r>
                          <m:r>
                            <a:rPr lang="en-US" altLang="zh-CN" sz="2000" i="1" dirty="0">
                              <a:latin typeface="Cambria Math" panose="02040503050406030204" pitchFamily="18" charset="0"/>
                              <a:ea typeface="Cambria Math" panose="02040503050406030204" pitchFamily="18" charset="0"/>
                            </a:rPr>
                            <m:t>),</m:t>
                          </m:r>
                          <m:sSup>
                            <m:sSupPr>
                              <m:ctrlPr>
                                <a:rPr lang="en-US" altLang="zh-CN" sz="2000" i="1" dirty="0">
                                  <a:latin typeface="Cambria Math" panose="02040503050406030204" pitchFamily="18" charset="0"/>
                                  <a:ea typeface="Cambria Math" panose="02040503050406030204" pitchFamily="18" charset="0"/>
                                </a:rPr>
                              </m:ctrlPr>
                            </m:sSupPr>
                            <m:e>
                              <m:sSup>
                                <m:sSupPr>
                                  <m:ctrlPr>
                                    <a:rPr lang="en-US" altLang="zh-CN" sz="2000" i="1" dirty="0">
                                      <a:latin typeface="Cambria Math" panose="02040503050406030204" pitchFamily="18" charset="0"/>
                                      <a:ea typeface="Cambria Math" panose="02040503050406030204" pitchFamily="18" charset="0"/>
                                    </a:rPr>
                                  </m:ctrlPr>
                                </m:sSupPr>
                                <m:e>
                                  <m:r>
                                    <a:rPr lang="en-US" altLang="zh-CN" sz="2000" i="1" dirty="0">
                                      <a:latin typeface="Cambria Math" panose="02040503050406030204" pitchFamily="18" charset="0"/>
                                      <a:ea typeface="Cambria Math" panose="02040503050406030204" pitchFamily="18" charset="0"/>
                                    </a:rPr>
                                    <m:t>((</m:t>
                                  </m:r>
                                  <m:r>
                                    <a:rPr lang="zh-CN" altLang="en-US" sz="2000" i="1" dirty="0">
                                      <a:latin typeface="Cambria Math" panose="02040503050406030204" pitchFamily="18" charset="0"/>
                                      <a:ea typeface="Cambria Math" panose="02040503050406030204" pitchFamily="18" charset="0"/>
                                    </a:rPr>
                                    <m:t>𝜏</m:t>
                                  </m:r>
                                  <m:r>
                                    <m:rPr>
                                      <m:sty m:val="p"/>
                                    </m:rPr>
                                    <a:rPr lang="el-GR" altLang="zh-CN" sz="2000" dirty="0">
                                      <a:latin typeface="Cambria Math" panose="02040503050406030204" pitchFamily="18" charset="0"/>
                                      <a:ea typeface="Cambria Math" panose="02040503050406030204" pitchFamily="18" charset="0"/>
                                    </a:rPr>
                                    <m:t>Σ</m:t>
                                  </m:r>
                                  <m:r>
                                    <a:rPr lang="en-US" altLang="zh-CN" sz="2000" i="1" dirty="0">
                                      <a:latin typeface="Cambria Math" panose="02040503050406030204" pitchFamily="18" charset="0"/>
                                      <a:ea typeface="Cambria Math" panose="02040503050406030204" pitchFamily="18" charset="0"/>
                                    </a:rPr>
                                    <m:t>)</m:t>
                                  </m:r>
                                </m:e>
                                <m:sup>
                                  <m:r>
                                    <a:rPr lang="en-US" altLang="zh-CN" sz="2000" i="1" dirty="0">
                                      <a:latin typeface="Cambria Math" panose="02040503050406030204" pitchFamily="18" charset="0"/>
                                      <a:ea typeface="Cambria Math" panose="02040503050406030204" pitchFamily="18" charset="0"/>
                                    </a:rPr>
                                    <m:t>−1</m:t>
                                  </m:r>
                                </m:sup>
                              </m:sSup>
                              <m:r>
                                <a:rPr lang="en-US" altLang="zh-CN" sz="2000" i="1" dirty="0">
                                  <a:latin typeface="Cambria Math" panose="02040503050406030204" pitchFamily="18" charset="0"/>
                                  <a:ea typeface="Cambria Math" panose="02040503050406030204" pitchFamily="18" charset="0"/>
                                </a:rPr>
                                <m:t>+</m:t>
                              </m:r>
                              <m:sSup>
                                <m:sSupPr>
                                  <m:ctrlPr>
                                    <a:rPr lang="en-US" altLang="zh-CN" sz="2000" i="1" dirty="0">
                                      <a:latin typeface="Cambria Math" panose="02040503050406030204" pitchFamily="18" charset="0"/>
                                      <a:ea typeface="Cambria Math" panose="02040503050406030204" pitchFamily="18" charset="0"/>
                                    </a:rPr>
                                  </m:ctrlPr>
                                </m:sSupPr>
                                <m:e>
                                  <m:sSup>
                                    <m:sSupPr>
                                      <m:ctrlPr>
                                        <a:rPr lang="el-GR" altLang="zh-CN" sz="2000" i="1" dirty="0">
                                          <a:latin typeface="Cambria Math" panose="02040503050406030204" pitchFamily="18" charset="0"/>
                                          <a:ea typeface="Cambria Math" panose="02040503050406030204" pitchFamily="18" charset="0"/>
                                        </a:rPr>
                                      </m:ctrlPr>
                                    </m:sSupPr>
                                    <m:e>
                                      <m:r>
                                        <a:rPr lang="en-US" altLang="zh-CN" sz="2000" i="1" dirty="0">
                                          <a:latin typeface="Cambria Math" panose="02040503050406030204" pitchFamily="18" charset="0"/>
                                          <a:ea typeface="Cambria Math" panose="02040503050406030204" pitchFamily="18" charset="0"/>
                                        </a:rPr>
                                        <m:t>𝑃</m:t>
                                      </m:r>
                                    </m:e>
                                    <m:sup>
                                      <m:r>
                                        <a:rPr lang="en-US" altLang="zh-CN" sz="2000" i="1" dirty="0">
                                          <a:latin typeface="Cambria Math" panose="02040503050406030204" pitchFamily="18" charset="0"/>
                                          <a:ea typeface="Cambria Math" panose="02040503050406030204" pitchFamily="18" charset="0"/>
                                        </a:rPr>
                                        <m:t>′</m:t>
                                      </m:r>
                                    </m:sup>
                                  </m:sSup>
                                  <m:r>
                                    <m:rPr>
                                      <m:sty m:val="p"/>
                                    </m:rPr>
                                    <a:rPr lang="el-GR" altLang="zh-CN" sz="2000" i="1" dirty="0">
                                      <a:latin typeface="Cambria Math" panose="02040503050406030204" pitchFamily="18" charset="0"/>
                                      <a:ea typeface="Cambria Math" panose="02040503050406030204" pitchFamily="18" charset="0"/>
                                    </a:rPr>
                                    <m:t>Ω</m:t>
                                  </m:r>
                                </m:e>
                                <m:sup>
                                  <m:r>
                                    <a:rPr lang="en-US" altLang="zh-CN" sz="2000" i="1" dirty="0">
                                      <a:latin typeface="Cambria Math" panose="02040503050406030204" pitchFamily="18" charset="0"/>
                                      <a:ea typeface="Cambria Math" panose="02040503050406030204" pitchFamily="18" charset="0"/>
                                    </a:rPr>
                                    <m:t>−1</m:t>
                                  </m:r>
                                </m:sup>
                              </m:sSup>
                              <m:r>
                                <a:rPr lang="en-US" altLang="zh-CN" sz="2000" i="1" dirty="0">
                                  <a:latin typeface="Cambria Math" panose="02040503050406030204" pitchFamily="18" charset="0"/>
                                  <a:ea typeface="Cambria Math" panose="02040503050406030204" pitchFamily="18" charset="0"/>
                                </a:rPr>
                                <m:t>𝑃</m:t>
                              </m:r>
                              <m:r>
                                <a:rPr lang="en-US" altLang="zh-CN" sz="2000" i="1" dirty="0">
                                  <a:latin typeface="Cambria Math" panose="02040503050406030204" pitchFamily="18" charset="0"/>
                                  <a:ea typeface="Cambria Math" panose="02040503050406030204" pitchFamily="18" charset="0"/>
                                </a:rPr>
                                <m:t>)</m:t>
                              </m:r>
                            </m:e>
                            <m:sup>
                              <m:r>
                                <a:rPr lang="en-US" altLang="zh-CN" sz="2000" i="1" dirty="0">
                                  <a:latin typeface="Cambria Math" panose="02040503050406030204" pitchFamily="18" charset="0"/>
                                  <a:ea typeface="Cambria Math" panose="02040503050406030204" pitchFamily="18" charset="0"/>
                                </a:rPr>
                                <m:t>−1</m:t>
                              </m:r>
                            </m:sup>
                          </m:sSup>
                        </m:e>
                      </m:d>
                    </m:oMath>
                  </m:oMathPara>
                </a14:m>
                <a:endParaRPr lang="en-US" altLang="zh-CN" sz="2000" dirty="0">
                  <a:solidFill>
                    <a:schemeClr val="tx1"/>
                  </a:solidFill>
                </a:endParaRPr>
              </a:p>
              <a:p>
                <a:pPr>
                  <a:lnSpc>
                    <a:spcPct val="120000"/>
                  </a:lnSpc>
                </a:pPr>
                <a:endParaRPr lang="en-US" altLang="zh-CN" sz="2000" dirty="0">
                  <a:solidFill>
                    <a:schemeClr val="tx1"/>
                  </a:solidFill>
                </a:endParaRPr>
              </a:p>
              <a:p>
                <a:pPr marL="342900" indent="-342900">
                  <a:lnSpc>
                    <a:spcPct val="120000"/>
                  </a:lnSpc>
                  <a:buFont typeface="Wingdings" panose="05000000000000000000" pitchFamily="2" charset="2"/>
                  <a:buChar char="p"/>
                </a:pPr>
                <a:r>
                  <a:rPr lang="zh-CN" altLang="en-US" sz="2000" b="0" i="0" dirty="0">
                    <a:solidFill>
                      <a:schemeClr val="tx1"/>
                    </a:solidFill>
                    <a:effectLst/>
                    <a:latin typeface="-apple-system"/>
                  </a:rPr>
                  <a:t>基于投资者主观观点的</a:t>
                </a:r>
                <a:r>
                  <a:rPr lang="zh-CN" altLang="en-US" sz="2000" dirty="0">
                    <a:latin typeface="-apple-system"/>
                  </a:rPr>
                  <a:t>资产</a:t>
                </a:r>
                <a14:m>
                  <m:oMath xmlns:m="http://schemas.openxmlformats.org/officeDocument/2006/math">
                    <m:r>
                      <a:rPr lang="zh-CN" altLang="en-US" sz="2000" b="0" i="1" dirty="0" smtClean="0">
                        <a:latin typeface="Cambria Math" panose="02040503050406030204" pitchFamily="18" charset="0"/>
                        <a:ea typeface="Cambria Math" panose="02040503050406030204" pitchFamily="18" charset="0"/>
                      </a:rPr>
                      <m:t>配置</m:t>
                    </m:r>
                    <m:r>
                      <a:rPr lang="zh-CN" altLang="en-US" sz="2000" i="1" dirty="0">
                        <a:latin typeface="Cambria Math" panose="02040503050406030204" pitchFamily="18" charset="0"/>
                        <a:ea typeface="Cambria Math" panose="02040503050406030204" pitchFamily="18" charset="0"/>
                      </a:rPr>
                      <m:t>权重</m:t>
                    </m:r>
                    <m:sSub>
                      <m:sSubPr>
                        <m:ctrlPr>
                          <a:rPr lang="en-US" altLang="zh-CN" sz="2000" b="0" i="1" dirty="0" smtClean="0">
                            <a:latin typeface="Cambria Math" panose="02040503050406030204" pitchFamily="18" charset="0"/>
                            <a:ea typeface="Cambria Math" panose="02040503050406030204" pitchFamily="18" charset="0"/>
                          </a:rPr>
                        </m:ctrlPr>
                      </m:sSubPr>
                      <m:e>
                        <m:r>
                          <a:rPr lang="en-US" altLang="zh-CN" sz="2000" i="1" dirty="0">
                            <a:latin typeface="Cambria Math" panose="02040503050406030204" pitchFamily="18" charset="0"/>
                            <a:ea typeface="Cambria Math" panose="02040503050406030204" pitchFamily="18" charset="0"/>
                          </a:rPr>
                          <m:t>𝑃</m:t>
                        </m:r>
                        <m:r>
                          <a:rPr lang="en-US" altLang="zh-CN" sz="2000" i="1" dirty="0">
                            <a:latin typeface="Cambria Math" panose="02040503050406030204" pitchFamily="18" charset="0"/>
                            <a:ea typeface="Cambria Math" panose="02040503050406030204" pitchFamily="18" charset="0"/>
                          </a:rPr>
                          <m:t>(</m:t>
                        </m:r>
                        <m:r>
                          <a:rPr lang="en-US" altLang="zh-CN" sz="2000" i="1" dirty="0">
                            <a:latin typeface="Cambria Math" panose="02040503050406030204" pitchFamily="18" charset="0"/>
                            <a:ea typeface="Cambria Math" panose="02040503050406030204" pitchFamily="18" charset="0"/>
                          </a:rPr>
                          <m:t>𝐴</m:t>
                        </m:r>
                        <m:r>
                          <a:rPr lang="en-US" altLang="zh-CN" sz="2000" i="1" dirty="0">
                            <a:latin typeface="Cambria Math" panose="02040503050406030204" pitchFamily="18" charset="0"/>
                            <a:ea typeface="Cambria Math" panose="02040503050406030204" pitchFamily="18" charset="0"/>
                          </a:rPr>
                          <m:t>|</m:t>
                        </m:r>
                        <m:r>
                          <a:rPr lang="en-US" altLang="zh-CN" sz="2000" i="1" dirty="0">
                            <a:latin typeface="Cambria Math" panose="02040503050406030204" pitchFamily="18" charset="0"/>
                            <a:ea typeface="Cambria Math" panose="02040503050406030204" pitchFamily="18" charset="0"/>
                          </a:rPr>
                          <m:t>𝐵</m:t>
                        </m:r>
                        <m:r>
                          <a:rPr lang="en-US" altLang="zh-CN" sz="2000" i="1" dirty="0">
                            <a:latin typeface="Cambria Math" panose="02040503050406030204" pitchFamily="18" charset="0"/>
                            <a:ea typeface="Cambria Math" panose="02040503050406030204" pitchFamily="18" charset="0"/>
                          </a:rPr>
                          <m:t>)</m:t>
                        </m:r>
                      </m:e>
                      <m:sub>
                        <m:r>
                          <m:rPr>
                            <m:sty m:val="p"/>
                          </m:rPr>
                          <a:rPr lang="en-US" altLang="zh-CN" sz="2000" i="1" dirty="0">
                            <a:latin typeface="Cambria Math" panose="02040503050406030204" pitchFamily="18" charset="0"/>
                            <a:ea typeface="Cambria Math" panose="02040503050406030204" pitchFamily="18" charset="0"/>
                          </a:rPr>
                          <m:t>weight</m:t>
                        </m:r>
                      </m:sub>
                    </m:sSub>
                  </m:oMath>
                </a14:m>
                <a:endParaRPr lang="en-US" altLang="zh-CN" sz="2000" dirty="0">
                  <a:solidFill>
                    <a:schemeClr val="tx1"/>
                  </a:solidFill>
                </a:endParaRPr>
              </a:p>
              <a:p>
                <a:pPr algn="ctr">
                  <a:lnSpc>
                    <a:spcPct val="120000"/>
                  </a:lnSpc>
                </a:pPr>
                <a:r>
                  <a:rPr lang="zh-CN" altLang="en-US" sz="2000" dirty="0">
                    <a:solidFill>
                      <a:schemeClr val="tx1"/>
                    </a:solidFill>
                  </a:rPr>
                  <a:t>最大化效用</a:t>
                </a:r>
                <a:r>
                  <a:rPr lang="zh-CN" altLang="en-US" sz="2000" dirty="0"/>
                  <a:t>：</a:t>
                </a:r>
                <a14:m>
                  <m:oMath xmlns:m="http://schemas.openxmlformats.org/officeDocument/2006/math">
                    <m:r>
                      <a:rPr lang="en-US" altLang="zh-CN" sz="2000" i="1" dirty="0">
                        <a:solidFill>
                          <a:schemeClr val="tx1"/>
                        </a:solidFill>
                        <a:latin typeface="Cambria Math" panose="02040503050406030204" pitchFamily="18" charset="0"/>
                      </a:rPr>
                      <m:t>𝑚𝑎𝑥</m:t>
                    </m:r>
                    <m:r>
                      <a:rPr lang="en-US" altLang="zh-CN" sz="2000" b="0" i="1" dirty="0" smtClean="0">
                        <a:solidFill>
                          <a:schemeClr val="tx1"/>
                        </a:solidFill>
                        <a:latin typeface="Cambria Math" panose="02040503050406030204" pitchFamily="18" charset="0"/>
                      </a:rPr>
                      <m:t>𝑈</m:t>
                    </m:r>
                    <m:r>
                      <a:rPr lang="en-US" altLang="zh-CN" sz="2000" b="0" i="0" dirty="0" smtClean="0">
                        <a:solidFill>
                          <a:schemeClr val="tx1"/>
                        </a:solidFill>
                        <a:latin typeface="Cambria Math" panose="02040503050406030204" pitchFamily="18" charset="0"/>
                      </a:rPr>
                      <m:t>=</m:t>
                    </m:r>
                    <m:r>
                      <a:rPr lang="en-US" altLang="zh-CN" sz="2000" b="0" i="1" dirty="0" smtClean="0">
                        <a:solidFill>
                          <a:schemeClr val="tx1"/>
                        </a:solidFill>
                        <a:latin typeface="Cambria Math" panose="02040503050406030204" pitchFamily="18" charset="0"/>
                      </a:rPr>
                      <m:t>𝑚𝑎𝑥</m:t>
                    </m:r>
                    <m:d>
                      <m:dPr>
                        <m:ctrlPr>
                          <a:rPr lang="en-US" altLang="zh-CN" sz="2000" b="0" i="1" dirty="0" smtClean="0">
                            <a:solidFill>
                              <a:schemeClr val="tx1"/>
                            </a:solidFill>
                            <a:latin typeface="Cambria Math" panose="02040503050406030204" pitchFamily="18" charset="0"/>
                            <a:ea typeface="Cambria Math" panose="02040503050406030204" pitchFamily="18" charset="0"/>
                          </a:rPr>
                        </m:ctrlPr>
                      </m:dPr>
                      <m:e>
                        <m:sSup>
                          <m:sSupPr>
                            <m:ctrlPr>
                              <a:rPr lang="en-US" altLang="zh-CN" sz="2000" b="0" i="1" dirty="0" smtClean="0">
                                <a:solidFill>
                                  <a:schemeClr val="tx1"/>
                                </a:solidFill>
                                <a:latin typeface="Cambria Math" panose="02040503050406030204" pitchFamily="18" charset="0"/>
                                <a:ea typeface="Cambria Math" panose="02040503050406030204" pitchFamily="18" charset="0"/>
                              </a:rPr>
                            </m:ctrlPr>
                          </m:sSupPr>
                          <m:e>
                            <m:r>
                              <a:rPr lang="en-US" altLang="zh-CN" sz="2000" b="0" i="1" dirty="0" smtClean="0">
                                <a:solidFill>
                                  <a:schemeClr val="tx1"/>
                                </a:solidFill>
                                <a:latin typeface="Cambria Math" panose="02040503050406030204" pitchFamily="18" charset="0"/>
                                <a:ea typeface="Cambria Math" panose="02040503050406030204" pitchFamily="18" charset="0"/>
                              </a:rPr>
                              <m:t>𝑤</m:t>
                            </m:r>
                          </m:e>
                          <m:sup>
                            <m:r>
                              <a:rPr lang="en-US" altLang="zh-CN" sz="2000" b="0" i="1" dirty="0" smtClean="0">
                                <a:solidFill>
                                  <a:schemeClr val="tx1"/>
                                </a:solidFill>
                                <a:latin typeface="Cambria Math" panose="02040503050406030204" pitchFamily="18" charset="0"/>
                                <a:ea typeface="Cambria Math" panose="02040503050406030204" pitchFamily="18" charset="0"/>
                              </a:rPr>
                              <m:t>′</m:t>
                            </m:r>
                          </m:sup>
                        </m:sSup>
                        <m:sSub>
                          <m:sSubPr>
                            <m:ctrlPr>
                              <a:rPr lang="el-GR" altLang="zh-CN" sz="2000" i="1" dirty="0">
                                <a:latin typeface="Cambria Math" panose="02040503050406030204" pitchFamily="18" charset="0"/>
                                <a:ea typeface="Cambria Math" panose="02040503050406030204" pitchFamily="18" charset="0"/>
                              </a:rPr>
                            </m:ctrlPr>
                          </m:sSubPr>
                          <m:e>
                            <m:r>
                              <m:rPr>
                                <m:sty m:val="p"/>
                              </m:rPr>
                              <a:rPr lang="el-GR" altLang="zh-CN" sz="2000" i="1" dirty="0">
                                <a:latin typeface="Cambria Math" panose="02040503050406030204" pitchFamily="18" charset="0"/>
                                <a:ea typeface="Cambria Math" panose="02040503050406030204" pitchFamily="18" charset="0"/>
                              </a:rPr>
                              <m:t>Π</m:t>
                            </m:r>
                          </m:e>
                          <m:sub>
                            <m:r>
                              <a:rPr lang="en-US" altLang="zh-CN" sz="2000" i="1" dirty="0">
                                <a:latin typeface="Cambria Math" panose="02040503050406030204" pitchFamily="18" charset="0"/>
                                <a:ea typeface="Cambria Math" panose="02040503050406030204" pitchFamily="18" charset="0"/>
                              </a:rPr>
                              <m:t>𝑝𝑜𝑠𝑡</m:t>
                            </m:r>
                          </m:sub>
                        </m:sSub>
                        <m:r>
                          <a:rPr lang="en-US" altLang="zh-CN" sz="2000" i="1" dirty="0" smtClean="0">
                            <a:solidFill>
                              <a:schemeClr val="tx1"/>
                            </a:solidFill>
                            <a:latin typeface="Cambria Math" panose="02040503050406030204" pitchFamily="18" charset="0"/>
                            <a:ea typeface="Cambria Math" panose="02040503050406030204" pitchFamily="18" charset="0"/>
                          </a:rPr>
                          <m:t>−</m:t>
                        </m:r>
                        <m:r>
                          <a:rPr lang="zh-CN" altLang="en-US" sz="2000" i="1" dirty="0" smtClean="0">
                            <a:solidFill>
                              <a:schemeClr val="tx1"/>
                            </a:solidFill>
                            <a:latin typeface="Cambria Math" panose="02040503050406030204" pitchFamily="18" charset="0"/>
                            <a:ea typeface="Cambria Math" panose="02040503050406030204" pitchFamily="18" charset="0"/>
                          </a:rPr>
                          <m:t>𝛿</m:t>
                        </m:r>
                        <m:r>
                          <a:rPr lang="en-US" altLang="zh-CN" sz="2000" b="0" i="1" dirty="0" smtClean="0">
                            <a:solidFill>
                              <a:schemeClr val="tx1"/>
                            </a:solidFill>
                            <a:latin typeface="Cambria Math" panose="02040503050406030204" pitchFamily="18" charset="0"/>
                            <a:ea typeface="Cambria Math" panose="02040503050406030204" pitchFamily="18" charset="0"/>
                          </a:rPr>
                          <m:t>/2</m:t>
                        </m:r>
                        <m:sSup>
                          <m:sSupPr>
                            <m:ctrlPr>
                              <a:rPr lang="en-US" altLang="zh-CN" sz="2000" i="1" dirty="0">
                                <a:latin typeface="Cambria Math" panose="02040503050406030204" pitchFamily="18" charset="0"/>
                                <a:ea typeface="Cambria Math" panose="02040503050406030204" pitchFamily="18" charset="0"/>
                              </a:rPr>
                            </m:ctrlPr>
                          </m:sSupPr>
                          <m:e>
                            <m:r>
                              <a:rPr lang="en-US" altLang="zh-CN" sz="2000" i="1" dirty="0">
                                <a:latin typeface="Cambria Math" panose="02040503050406030204" pitchFamily="18" charset="0"/>
                                <a:ea typeface="Cambria Math" panose="02040503050406030204" pitchFamily="18" charset="0"/>
                              </a:rPr>
                              <m:t>𝑤</m:t>
                            </m:r>
                          </m:e>
                          <m:sup>
                            <m:r>
                              <a:rPr lang="en-US" altLang="zh-CN" sz="2000" i="1" dirty="0">
                                <a:latin typeface="Cambria Math" panose="02040503050406030204" pitchFamily="18" charset="0"/>
                                <a:ea typeface="Cambria Math" panose="02040503050406030204" pitchFamily="18" charset="0"/>
                              </a:rPr>
                              <m:t>′</m:t>
                            </m:r>
                          </m:sup>
                        </m:sSup>
                        <m:sSub>
                          <m:sSubPr>
                            <m:ctrlPr>
                              <a:rPr lang="el-GR" altLang="zh-CN" sz="2000" i="1" dirty="0">
                                <a:latin typeface="Cambria Math" panose="02040503050406030204" pitchFamily="18" charset="0"/>
                                <a:ea typeface="Cambria Math" panose="02040503050406030204" pitchFamily="18" charset="0"/>
                              </a:rPr>
                            </m:ctrlPr>
                          </m:sSubPr>
                          <m:e>
                            <m:r>
                              <m:rPr>
                                <m:sty m:val="p"/>
                              </m:rPr>
                              <a:rPr lang="el-GR" altLang="zh-CN" sz="2000" dirty="0">
                                <a:latin typeface="Cambria Math" panose="02040503050406030204" pitchFamily="18" charset="0"/>
                                <a:ea typeface="Cambria Math" panose="02040503050406030204" pitchFamily="18" charset="0"/>
                              </a:rPr>
                              <m:t>Σ</m:t>
                            </m:r>
                          </m:e>
                          <m:sub>
                            <m:r>
                              <a:rPr lang="en-US" altLang="zh-CN" sz="2000" i="1" dirty="0">
                                <a:latin typeface="Cambria Math" panose="02040503050406030204" pitchFamily="18" charset="0"/>
                                <a:ea typeface="Cambria Math" panose="02040503050406030204" pitchFamily="18" charset="0"/>
                              </a:rPr>
                              <m:t>𝑝𝑜𝑠𝑡</m:t>
                            </m:r>
                          </m:sub>
                        </m:sSub>
                        <m:r>
                          <a:rPr lang="en-US" altLang="zh-CN" sz="2000" b="0" i="1" dirty="0" smtClean="0">
                            <a:solidFill>
                              <a:schemeClr val="tx1"/>
                            </a:solidFill>
                            <a:latin typeface="Cambria Math" panose="02040503050406030204" pitchFamily="18" charset="0"/>
                            <a:ea typeface="Cambria Math" panose="02040503050406030204" pitchFamily="18" charset="0"/>
                          </a:rPr>
                          <m:t>𝑤</m:t>
                        </m:r>
                      </m:e>
                    </m:d>
                  </m:oMath>
                </a14:m>
                <a:endParaRPr lang="en-US" altLang="zh-CN" sz="2000" b="0" dirty="0">
                  <a:solidFill>
                    <a:schemeClr val="tx1"/>
                  </a:solidFill>
                  <a:ea typeface="Cambria Math" panose="02040503050406030204" pitchFamily="18" charset="0"/>
                </a:endParaRPr>
              </a:p>
              <a:p>
                <a:pPr algn="ctr">
                  <a:lnSpc>
                    <a:spcPct val="120000"/>
                  </a:lnSpc>
                </a:pPr>
                <a:r>
                  <a:rPr lang="en-US" altLang="zh-CN" sz="2000" dirty="0"/>
                  <a:t>FOC</a:t>
                </a:r>
                <a:r>
                  <a:rPr lang="zh-CN" altLang="en-US" sz="2000" dirty="0"/>
                  <a:t>：</a:t>
                </a:r>
                <a14:m>
                  <m:oMath xmlns:m="http://schemas.openxmlformats.org/officeDocument/2006/math">
                    <m:f>
                      <m:fPr>
                        <m:ctrlPr>
                          <a:rPr lang="en-US" altLang="zh-CN" sz="2000" b="0" i="1" dirty="0" smtClean="0">
                            <a:solidFill>
                              <a:schemeClr val="tx1"/>
                            </a:solidFill>
                            <a:latin typeface="Cambria Math" panose="02040503050406030204" pitchFamily="18" charset="0"/>
                          </a:rPr>
                        </m:ctrlPr>
                      </m:fPr>
                      <m:num>
                        <m:r>
                          <a:rPr lang="en-US" altLang="zh-CN" sz="2000" b="0" i="1" dirty="0" smtClean="0">
                            <a:solidFill>
                              <a:schemeClr val="tx1"/>
                            </a:solidFill>
                            <a:latin typeface="Cambria Math" panose="02040503050406030204" pitchFamily="18" charset="0"/>
                          </a:rPr>
                          <m:t>𝑑𝑈</m:t>
                        </m:r>
                      </m:num>
                      <m:den>
                        <m:r>
                          <a:rPr lang="en-US" altLang="zh-CN" sz="2000" b="0" i="1" dirty="0" smtClean="0">
                            <a:solidFill>
                              <a:schemeClr val="tx1"/>
                            </a:solidFill>
                            <a:latin typeface="Cambria Math" panose="02040503050406030204" pitchFamily="18" charset="0"/>
                          </a:rPr>
                          <m:t>𝑑</m:t>
                        </m:r>
                        <m:sSup>
                          <m:sSupPr>
                            <m:ctrlPr>
                              <a:rPr lang="en-US" altLang="zh-CN" sz="2000" i="1" dirty="0">
                                <a:latin typeface="Cambria Math" panose="02040503050406030204" pitchFamily="18" charset="0"/>
                                <a:ea typeface="Cambria Math" panose="02040503050406030204" pitchFamily="18" charset="0"/>
                              </a:rPr>
                            </m:ctrlPr>
                          </m:sSupPr>
                          <m:e>
                            <m:r>
                              <a:rPr lang="en-US" altLang="zh-CN" sz="2000" i="1" dirty="0">
                                <a:latin typeface="Cambria Math" panose="02040503050406030204" pitchFamily="18" charset="0"/>
                                <a:ea typeface="Cambria Math" panose="02040503050406030204" pitchFamily="18" charset="0"/>
                              </a:rPr>
                              <m:t>𝑤</m:t>
                            </m:r>
                          </m:e>
                          <m:sup>
                            <m:r>
                              <a:rPr lang="en-US" altLang="zh-CN" sz="2000" i="1" dirty="0">
                                <a:latin typeface="Cambria Math" panose="02040503050406030204" pitchFamily="18" charset="0"/>
                                <a:ea typeface="Cambria Math" panose="02040503050406030204" pitchFamily="18" charset="0"/>
                              </a:rPr>
                              <m:t>′</m:t>
                            </m:r>
                          </m:sup>
                        </m:sSup>
                      </m:den>
                    </m:f>
                    <m:r>
                      <a:rPr lang="en-US" altLang="zh-CN" sz="2000" b="0" i="0" dirty="0" smtClean="0">
                        <a:solidFill>
                          <a:schemeClr val="tx1"/>
                        </a:solidFill>
                        <a:latin typeface="Cambria Math" panose="02040503050406030204" pitchFamily="18" charset="0"/>
                      </a:rPr>
                      <m:t>=</m:t>
                    </m:r>
                    <m:sSub>
                      <m:sSubPr>
                        <m:ctrlPr>
                          <a:rPr lang="el-GR" altLang="zh-CN" sz="2000" i="1" dirty="0">
                            <a:latin typeface="Cambria Math" panose="02040503050406030204" pitchFamily="18" charset="0"/>
                            <a:ea typeface="Cambria Math" panose="02040503050406030204" pitchFamily="18" charset="0"/>
                          </a:rPr>
                        </m:ctrlPr>
                      </m:sSubPr>
                      <m:e>
                        <m:r>
                          <m:rPr>
                            <m:sty m:val="p"/>
                          </m:rPr>
                          <a:rPr lang="el-GR" altLang="zh-CN" sz="2000" i="1" dirty="0">
                            <a:latin typeface="Cambria Math" panose="02040503050406030204" pitchFamily="18" charset="0"/>
                            <a:ea typeface="Cambria Math" panose="02040503050406030204" pitchFamily="18" charset="0"/>
                          </a:rPr>
                          <m:t>Π</m:t>
                        </m:r>
                      </m:e>
                      <m:sub>
                        <m:r>
                          <a:rPr lang="en-US" altLang="zh-CN" sz="2000" i="1" dirty="0">
                            <a:latin typeface="Cambria Math" panose="02040503050406030204" pitchFamily="18" charset="0"/>
                            <a:ea typeface="Cambria Math" panose="02040503050406030204" pitchFamily="18" charset="0"/>
                          </a:rPr>
                          <m:t>𝑝𝑜𝑠𝑡</m:t>
                        </m:r>
                      </m:sub>
                    </m:sSub>
                    <m:r>
                      <a:rPr lang="en-US" altLang="zh-CN" sz="2000" b="0" i="1" dirty="0" smtClean="0">
                        <a:solidFill>
                          <a:schemeClr val="tx1"/>
                        </a:solidFill>
                        <a:latin typeface="Cambria Math" panose="02040503050406030204" pitchFamily="18" charset="0"/>
                        <a:ea typeface="Cambria Math" panose="02040503050406030204" pitchFamily="18" charset="0"/>
                      </a:rPr>
                      <m:t>−</m:t>
                    </m:r>
                    <m:r>
                      <a:rPr lang="zh-CN" altLang="en-US" sz="2000" i="1" dirty="0" smtClean="0">
                        <a:latin typeface="Cambria Math" panose="02040503050406030204" pitchFamily="18" charset="0"/>
                        <a:ea typeface="Cambria Math" panose="02040503050406030204" pitchFamily="18" charset="0"/>
                      </a:rPr>
                      <m:t>𝛿</m:t>
                    </m:r>
                    <m:sSub>
                      <m:sSubPr>
                        <m:ctrlPr>
                          <a:rPr lang="el-GR" altLang="zh-CN" sz="2000" i="1" dirty="0">
                            <a:latin typeface="Cambria Math" panose="02040503050406030204" pitchFamily="18" charset="0"/>
                            <a:ea typeface="Cambria Math" panose="02040503050406030204" pitchFamily="18" charset="0"/>
                          </a:rPr>
                        </m:ctrlPr>
                      </m:sSubPr>
                      <m:e>
                        <m:r>
                          <m:rPr>
                            <m:sty m:val="p"/>
                          </m:rPr>
                          <a:rPr lang="el-GR" altLang="zh-CN" sz="2000" dirty="0">
                            <a:latin typeface="Cambria Math" panose="02040503050406030204" pitchFamily="18" charset="0"/>
                            <a:ea typeface="Cambria Math" panose="02040503050406030204" pitchFamily="18" charset="0"/>
                          </a:rPr>
                          <m:t>Σ</m:t>
                        </m:r>
                      </m:e>
                      <m:sub>
                        <m:r>
                          <a:rPr lang="en-US" altLang="zh-CN" sz="2000" i="1" dirty="0">
                            <a:latin typeface="Cambria Math" panose="02040503050406030204" pitchFamily="18" charset="0"/>
                            <a:ea typeface="Cambria Math" panose="02040503050406030204" pitchFamily="18" charset="0"/>
                          </a:rPr>
                          <m:t>𝑝𝑜𝑠𝑡</m:t>
                        </m:r>
                      </m:sub>
                    </m:sSub>
                    <m:r>
                      <a:rPr lang="en-US" altLang="zh-CN" sz="2000" b="0" i="1" dirty="0" smtClean="0">
                        <a:latin typeface="Cambria Math" panose="02040503050406030204" pitchFamily="18" charset="0"/>
                        <a:ea typeface="Cambria Math" panose="02040503050406030204" pitchFamily="18" charset="0"/>
                      </a:rPr>
                      <m:t>𝑤</m:t>
                    </m:r>
                    <m:r>
                      <a:rPr lang="en-US" altLang="zh-CN" sz="2000" b="0" i="1" dirty="0" smtClean="0">
                        <a:latin typeface="Cambria Math" panose="02040503050406030204" pitchFamily="18" charset="0"/>
                        <a:ea typeface="Cambria Math" panose="02040503050406030204" pitchFamily="18" charset="0"/>
                      </a:rPr>
                      <m:t>=0</m:t>
                    </m:r>
                  </m:oMath>
                </a14:m>
                <a:r>
                  <a:rPr lang="en-US" altLang="zh-CN" sz="2000" dirty="0">
                    <a:solidFill>
                      <a:schemeClr val="tx1"/>
                    </a:solidFill>
                  </a:rPr>
                  <a:t>  ≫ </a:t>
                </a:r>
                <a14:m>
                  <m:oMath xmlns:m="http://schemas.openxmlformats.org/officeDocument/2006/math">
                    <m:sSub>
                      <m:sSubPr>
                        <m:ctrlPr>
                          <a:rPr lang="el-GR" altLang="zh-CN" sz="2000" i="1" dirty="0">
                            <a:latin typeface="Cambria Math" panose="02040503050406030204" pitchFamily="18" charset="0"/>
                            <a:ea typeface="Cambria Math" panose="02040503050406030204" pitchFamily="18" charset="0"/>
                          </a:rPr>
                        </m:ctrlPr>
                      </m:sSubPr>
                      <m:e>
                        <m:r>
                          <a:rPr lang="en-US" altLang="zh-CN" sz="2000" b="0" i="1" dirty="0" smtClean="0">
                            <a:latin typeface="Cambria Math" panose="02040503050406030204" pitchFamily="18" charset="0"/>
                            <a:ea typeface="Cambria Math" panose="02040503050406030204" pitchFamily="18" charset="0"/>
                          </a:rPr>
                          <m:t>𝑤</m:t>
                        </m:r>
                      </m:e>
                      <m:sub>
                        <m:r>
                          <a:rPr lang="en-US" altLang="zh-CN" sz="2000" i="1" dirty="0">
                            <a:latin typeface="Cambria Math" panose="02040503050406030204" pitchFamily="18" charset="0"/>
                            <a:ea typeface="Cambria Math" panose="02040503050406030204" pitchFamily="18" charset="0"/>
                          </a:rPr>
                          <m:t>𝑝𝑜𝑠𝑡</m:t>
                        </m:r>
                      </m:sub>
                    </m:sSub>
                    <m:r>
                      <a:rPr lang="en-US" altLang="zh-CN" sz="2000" b="0" i="1" dirty="0" smtClean="0">
                        <a:latin typeface="Cambria Math" panose="02040503050406030204" pitchFamily="18" charset="0"/>
                        <a:ea typeface="Cambria Math" panose="02040503050406030204" pitchFamily="18" charset="0"/>
                      </a:rPr>
                      <m:t>=</m:t>
                    </m:r>
                    <m:sSup>
                      <m:sSupPr>
                        <m:ctrlPr>
                          <a:rPr lang="en-US" altLang="zh-CN" sz="2000" b="0" i="1" dirty="0" smtClean="0">
                            <a:latin typeface="Cambria Math" panose="02040503050406030204" pitchFamily="18" charset="0"/>
                            <a:ea typeface="Cambria Math" panose="02040503050406030204" pitchFamily="18" charset="0"/>
                          </a:rPr>
                        </m:ctrlPr>
                      </m:sSupPr>
                      <m:e>
                        <m:r>
                          <a:rPr lang="en-US" altLang="zh-CN" sz="2000" b="0" i="1" dirty="0" smtClean="0">
                            <a:latin typeface="Cambria Math" panose="02040503050406030204" pitchFamily="18" charset="0"/>
                            <a:ea typeface="Cambria Math" panose="02040503050406030204" pitchFamily="18" charset="0"/>
                          </a:rPr>
                          <m:t>(</m:t>
                        </m:r>
                        <m:r>
                          <a:rPr lang="zh-CN" altLang="en-US" sz="2000" i="1" dirty="0">
                            <a:latin typeface="Cambria Math" panose="02040503050406030204" pitchFamily="18" charset="0"/>
                            <a:ea typeface="Cambria Math" panose="02040503050406030204" pitchFamily="18" charset="0"/>
                          </a:rPr>
                          <m:t>𝛿</m:t>
                        </m:r>
                        <m:sSub>
                          <m:sSubPr>
                            <m:ctrlPr>
                              <a:rPr lang="el-GR" altLang="zh-CN" sz="2000" i="1" dirty="0">
                                <a:latin typeface="Cambria Math" panose="02040503050406030204" pitchFamily="18" charset="0"/>
                                <a:ea typeface="Cambria Math" panose="02040503050406030204" pitchFamily="18" charset="0"/>
                              </a:rPr>
                            </m:ctrlPr>
                          </m:sSubPr>
                          <m:e>
                            <m:r>
                              <m:rPr>
                                <m:sty m:val="p"/>
                              </m:rPr>
                              <a:rPr lang="el-GR" altLang="zh-CN" sz="2000" dirty="0">
                                <a:latin typeface="Cambria Math" panose="02040503050406030204" pitchFamily="18" charset="0"/>
                                <a:ea typeface="Cambria Math" panose="02040503050406030204" pitchFamily="18" charset="0"/>
                              </a:rPr>
                              <m:t>Σ</m:t>
                            </m:r>
                          </m:e>
                          <m:sub>
                            <m:r>
                              <a:rPr lang="en-US" altLang="zh-CN" sz="2000" i="1" dirty="0">
                                <a:latin typeface="Cambria Math" panose="02040503050406030204" pitchFamily="18" charset="0"/>
                                <a:ea typeface="Cambria Math" panose="02040503050406030204" pitchFamily="18" charset="0"/>
                              </a:rPr>
                              <m:t>𝑝𝑜𝑠𝑡</m:t>
                            </m:r>
                          </m:sub>
                        </m:sSub>
                        <m:r>
                          <a:rPr lang="en-US" altLang="zh-CN" sz="2000" b="0" i="1" dirty="0" smtClean="0">
                            <a:latin typeface="Cambria Math" panose="02040503050406030204" pitchFamily="18" charset="0"/>
                            <a:ea typeface="Cambria Math" panose="02040503050406030204" pitchFamily="18" charset="0"/>
                          </a:rPr>
                          <m:t>)</m:t>
                        </m:r>
                      </m:e>
                      <m:sup>
                        <m:r>
                          <a:rPr lang="en-US" altLang="zh-CN" sz="2000" b="0" i="1" dirty="0" smtClean="0">
                            <a:latin typeface="Cambria Math" panose="02040503050406030204" pitchFamily="18" charset="0"/>
                            <a:ea typeface="Cambria Math" panose="02040503050406030204" pitchFamily="18" charset="0"/>
                          </a:rPr>
                          <m:t>−1</m:t>
                        </m:r>
                      </m:sup>
                    </m:sSup>
                    <m:sSub>
                      <m:sSubPr>
                        <m:ctrlPr>
                          <a:rPr lang="el-GR" altLang="zh-CN" sz="2000" i="1" dirty="0">
                            <a:latin typeface="Cambria Math" panose="02040503050406030204" pitchFamily="18" charset="0"/>
                            <a:ea typeface="Cambria Math" panose="02040503050406030204" pitchFamily="18" charset="0"/>
                          </a:rPr>
                        </m:ctrlPr>
                      </m:sSubPr>
                      <m:e>
                        <m:r>
                          <m:rPr>
                            <m:sty m:val="p"/>
                          </m:rPr>
                          <a:rPr lang="el-GR" altLang="zh-CN" sz="2000" i="1" dirty="0">
                            <a:latin typeface="Cambria Math" panose="02040503050406030204" pitchFamily="18" charset="0"/>
                            <a:ea typeface="Cambria Math" panose="02040503050406030204" pitchFamily="18" charset="0"/>
                          </a:rPr>
                          <m:t>Π</m:t>
                        </m:r>
                      </m:e>
                      <m:sub>
                        <m:r>
                          <a:rPr lang="en-US" altLang="zh-CN" sz="2000" i="1" dirty="0">
                            <a:latin typeface="Cambria Math" panose="02040503050406030204" pitchFamily="18" charset="0"/>
                            <a:ea typeface="Cambria Math" panose="02040503050406030204" pitchFamily="18" charset="0"/>
                          </a:rPr>
                          <m:t>𝑝𝑜𝑠𝑡</m:t>
                        </m:r>
                      </m:sub>
                    </m:sSub>
                  </m:oMath>
                </a14:m>
                <a:endParaRPr lang="en-US" altLang="zh-CN" sz="2000" dirty="0">
                  <a:solidFill>
                    <a:schemeClr val="tx1"/>
                  </a:solidFill>
                </a:endParaRPr>
              </a:p>
            </p:txBody>
          </p:sp>
        </mc:Choice>
        <mc:Fallback xmlns="">
          <p:sp>
            <p:nvSpPr>
              <p:cNvPr id="4" name="文本框 3">
                <a:extLst>
                  <a:ext uri="{FF2B5EF4-FFF2-40B4-BE49-F238E27FC236}">
                    <a16:creationId xmlns:a16="http://schemas.microsoft.com/office/drawing/2014/main" id="{ED130D50-8373-41D8-8142-E6163E844681}"/>
                  </a:ext>
                </a:extLst>
              </p:cNvPr>
              <p:cNvSpPr txBox="1">
                <a:spLocks noRot="1" noChangeAspect="1" noMove="1" noResize="1" noEditPoints="1" noAdjustHandles="1" noChangeArrowheads="1" noChangeShapeType="1" noTextEdit="1"/>
              </p:cNvSpPr>
              <p:nvPr/>
            </p:nvSpPr>
            <p:spPr>
              <a:xfrm>
                <a:off x="978800" y="1548260"/>
                <a:ext cx="10061377" cy="4168577"/>
              </a:xfrm>
              <a:prstGeom prst="rect">
                <a:avLst/>
              </a:prstGeom>
              <a:blipFill>
                <a:blip r:embed="rId3"/>
                <a:stretch>
                  <a:fillRect l="-484" t="-437"/>
                </a:stretch>
              </a:blipFill>
              <a:ln w="19050">
                <a:solidFill>
                  <a:srgbClr val="972022"/>
                </a:solidFill>
                <a:prstDash val="sysDash"/>
              </a:ln>
            </p:spPr>
            <p:txBody>
              <a:bodyPr/>
              <a:lstStyle/>
              <a:p>
                <a:r>
                  <a:rPr lang="zh-CN" altLang="en-US">
                    <a:noFill/>
                  </a:rPr>
                  <a:t> </a:t>
                </a:r>
              </a:p>
            </p:txBody>
          </p:sp>
        </mc:Fallback>
      </mc:AlternateContent>
      <p:sp>
        <p:nvSpPr>
          <p:cNvPr id="5" name="文本框 4">
            <a:extLst>
              <a:ext uri="{FF2B5EF4-FFF2-40B4-BE49-F238E27FC236}">
                <a16:creationId xmlns:a16="http://schemas.microsoft.com/office/drawing/2014/main" xmlns="" id="{3EC57064-E957-42E2-99C6-9D9CDF46A199}"/>
              </a:ext>
            </a:extLst>
          </p:cNvPr>
          <p:cNvSpPr txBox="1"/>
          <p:nvPr/>
        </p:nvSpPr>
        <p:spPr>
          <a:xfrm>
            <a:off x="969175" y="1148150"/>
            <a:ext cx="1394537" cy="400110"/>
          </a:xfrm>
          <a:prstGeom prst="rect">
            <a:avLst/>
          </a:prstGeom>
          <a:solidFill>
            <a:srgbClr val="9C0308"/>
          </a:solidFill>
        </p:spPr>
        <p:txBody>
          <a:bodyPr wrap="square" rtlCol="0">
            <a:spAutoFit/>
          </a:bodyPr>
          <a:lstStyle/>
          <a:p>
            <a:pPr algn="ctr"/>
            <a:r>
              <a:rPr lang="zh-CN" altLang="en-US" sz="2000" b="1" dirty="0">
                <a:solidFill>
                  <a:schemeClr val="bg1"/>
                </a:solidFill>
              </a:rPr>
              <a:t>后验分布</a:t>
            </a:r>
          </a:p>
        </p:txBody>
      </p:sp>
    </p:spTree>
    <p:extLst>
      <p:ext uri="{BB962C8B-B14F-4D97-AF65-F5344CB8AC3E}">
        <p14:creationId xmlns:p14="http://schemas.microsoft.com/office/powerpoint/2010/main" val="27756855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9F941637-4F36-491F-9BF4-D357F162F2C7}"/>
              </a:ext>
            </a:extLst>
          </p:cNvPr>
          <p:cNvSpPr>
            <a:spLocks noGrp="1"/>
          </p:cNvSpPr>
          <p:nvPr>
            <p:ph type="title"/>
          </p:nvPr>
        </p:nvSpPr>
        <p:spPr>
          <a:xfrm>
            <a:off x="493130" y="147415"/>
            <a:ext cx="8189954" cy="745844"/>
          </a:xfrm>
        </p:spPr>
        <p:txBody>
          <a:bodyPr>
            <a:normAutofit/>
          </a:bodyPr>
          <a:lstStyle/>
          <a:p>
            <a:r>
              <a:rPr lang="zh-CN" altLang="en-US" sz="2400" b="1" dirty="0">
                <a:solidFill>
                  <a:srgbClr val="000000"/>
                </a:solidFill>
                <a:latin typeface="CMBX12"/>
              </a:rPr>
              <a:t>应用：运用</a:t>
            </a:r>
            <a:r>
              <a:rPr lang="en-US" altLang="zh-CN" sz="2400" b="1" dirty="0">
                <a:solidFill>
                  <a:srgbClr val="000000"/>
                </a:solidFill>
                <a:latin typeface="CMBX12"/>
              </a:rPr>
              <a:t>BL</a:t>
            </a:r>
            <a:r>
              <a:rPr lang="zh-CN" altLang="en-US" sz="2400" b="1" dirty="0">
                <a:solidFill>
                  <a:srgbClr val="000000"/>
                </a:solidFill>
                <a:latin typeface="CMBX12"/>
              </a:rPr>
              <a:t>模型构造</a:t>
            </a:r>
            <a:r>
              <a:rPr lang="en-US" altLang="zh-CN" sz="2400" b="1" dirty="0" err="1">
                <a:solidFill>
                  <a:srgbClr val="000000"/>
                </a:solidFill>
                <a:latin typeface="CMBX12"/>
              </a:rPr>
              <a:t>FoF</a:t>
            </a:r>
            <a:endParaRPr lang="zh-CN" altLang="en-US" sz="3600" dirty="0"/>
          </a:p>
        </p:txBody>
      </p:sp>
      <p:sp>
        <p:nvSpPr>
          <p:cNvPr id="3" name="灯片编号占位符 2">
            <a:extLst>
              <a:ext uri="{FF2B5EF4-FFF2-40B4-BE49-F238E27FC236}">
                <a16:creationId xmlns:a16="http://schemas.microsoft.com/office/drawing/2014/main" xmlns="" id="{90FDA2AC-0468-4DDD-9D48-8F6BD2554DA5}"/>
              </a:ext>
            </a:extLst>
          </p:cNvPr>
          <p:cNvSpPr>
            <a:spLocks noGrp="1"/>
          </p:cNvSpPr>
          <p:nvPr>
            <p:ph type="sldNum" sz="quarter" idx="12"/>
          </p:nvPr>
        </p:nvSpPr>
        <p:spPr>
          <a:xfrm>
            <a:off x="9038769" y="6351368"/>
            <a:ext cx="2743200" cy="365125"/>
          </a:xfrm>
        </p:spPr>
        <p:txBody>
          <a:bodyPr/>
          <a:lstStyle/>
          <a:p>
            <a:fld id="{1827CD8D-0C45-4313-8514-3276C2338651}" type="slidenum">
              <a:rPr lang="zh-CN" altLang="en-US" smtClean="0"/>
              <a:pPr/>
              <a:t>8</a:t>
            </a:fld>
            <a:endParaRPr lang="zh-CN" altLang="en-US" dirty="0"/>
          </a:p>
        </p:txBody>
      </p:sp>
      <p:sp>
        <p:nvSpPr>
          <p:cNvPr id="4" name="文本框 3">
            <a:extLst>
              <a:ext uri="{FF2B5EF4-FFF2-40B4-BE49-F238E27FC236}">
                <a16:creationId xmlns:a16="http://schemas.microsoft.com/office/drawing/2014/main" xmlns="" id="{ED130D50-8373-41D8-8142-E6163E844681}"/>
              </a:ext>
            </a:extLst>
          </p:cNvPr>
          <p:cNvSpPr txBox="1"/>
          <p:nvPr/>
        </p:nvSpPr>
        <p:spPr>
          <a:xfrm>
            <a:off x="978800" y="1548260"/>
            <a:ext cx="10061377" cy="437043"/>
          </a:xfrm>
          <a:prstGeom prst="rect">
            <a:avLst/>
          </a:prstGeom>
          <a:noFill/>
          <a:ln w="19050">
            <a:solidFill>
              <a:srgbClr val="972022"/>
            </a:solidFill>
            <a:prstDash val="sysDash"/>
          </a:ln>
        </p:spPr>
        <p:txBody>
          <a:bodyPr wrap="square" rtlCol="0">
            <a:spAutoFit/>
          </a:bodyPr>
          <a:lstStyle/>
          <a:p>
            <a:pPr>
              <a:lnSpc>
                <a:spcPct val="120000"/>
              </a:lnSpc>
            </a:pPr>
            <a:r>
              <a:rPr lang="zh-CN" altLang="en-US" sz="2000" dirty="0">
                <a:solidFill>
                  <a:schemeClr val="tx1"/>
                </a:solidFill>
              </a:rPr>
              <a:t>通过最大化投资组合绝对收益来配置资产权重，其中资产收益率是由</a:t>
            </a:r>
            <a:r>
              <a:rPr lang="en-US" altLang="zh-CN" sz="2000" dirty="0">
                <a:solidFill>
                  <a:schemeClr val="tx1"/>
                </a:solidFill>
              </a:rPr>
              <a:t>BL</a:t>
            </a:r>
            <a:r>
              <a:rPr lang="zh-CN" altLang="en-US" sz="2000" dirty="0">
                <a:solidFill>
                  <a:schemeClr val="tx1"/>
                </a:solidFill>
              </a:rPr>
              <a:t>修正后的结果</a:t>
            </a:r>
            <a:endParaRPr lang="en-US" altLang="zh-CN" sz="2000" dirty="0">
              <a:solidFill>
                <a:schemeClr val="tx1"/>
              </a:solidFill>
            </a:endParaRPr>
          </a:p>
        </p:txBody>
      </p:sp>
      <p:sp>
        <p:nvSpPr>
          <p:cNvPr id="5" name="文本框 4">
            <a:extLst>
              <a:ext uri="{FF2B5EF4-FFF2-40B4-BE49-F238E27FC236}">
                <a16:creationId xmlns:a16="http://schemas.microsoft.com/office/drawing/2014/main" xmlns="" id="{3EC57064-E957-42E2-99C6-9D9CDF46A199}"/>
              </a:ext>
            </a:extLst>
          </p:cNvPr>
          <p:cNvSpPr txBox="1"/>
          <p:nvPr/>
        </p:nvSpPr>
        <p:spPr>
          <a:xfrm>
            <a:off x="969175" y="1148150"/>
            <a:ext cx="1394537" cy="400110"/>
          </a:xfrm>
          <a:prstGeom prst="rect">
            <a:avLst/>
          </a:prstGeom>
          <a:solidFill>
            <a:srgbClr val="9C0308"/>
          </a:solidFill>
        </p:spPr>
        <p:txBody>
          <a:bodyPr wrap="square" rtlCol="0">
            <a:spAutoFit/>
          </a:bodyPr>
          <a:lstStyle/>
          <a:p>
            <a:pPr algn="ctr"/>
            <a:r>
              <a:rPr lang="zh-CN" altLang="en-US" sz="2000" b="1" dirty="0">
                <a:solidFill>
                  <a:schemeClr val="bg1"/>
                </a:solidFill>
              </a:rPr>
              <a:t>基本原理</a:t>
            </a:r>
          </a:p>
        </p:txBody>
      </p:sp>
      <p:pic>
        <p:nvPicPr>
          <p:cNvPr id="9" name="图片 8">
            <a:extLst>
              <a:ext uri="{FF2B5EF4-FFF2-40B4-BE49-F238E27FC236}">
                <a16:creationId xmlns:a16="http://schemas.microsoft.com/office/drawing/2014/main" xmlns="" id="{97A21796-B83A-4BA5-8A4D-E8E1701836EE}"/>
              </a:ext>
            </a:extLst>
          </p:cNvPr>
          <p:cNvPicPr>
            <a:picLocks noChangeAspect="1"/>
          </p:cNvPicPr>
          <p:nvPr/>
        </p:nvPicPr>
        <p:blipFill rotWithShape="1">
          <a:blip r:embed="rId3"/>
          <a:srcRect t="6652"/>
          <a:stretch/>
        </p:blipFill>
        <p:spPr>
          <a:xfrm>
            <a:off x="978800" y="2808514"/>
            <a:ext cx="6200936" cy="3448953"/>
          </a:xfrm>
          <a:prstGeom prst="rect">
            <a:avLst/>
          </a:prstGeom>
        </p:spPr>
      </p:pic>
      <p:pic>
        <p:nvPicPr>
          <p:cNvPr id="7" name="图片 6">
            <a:extLst>
              <a:ext uri="{FF2B5EF4-FFF2-40B4-BE49-F238E27FC236}">
                <a16:creationId xmlns:a16="http://schemas.microsoft.com/office/drawing/2014/main" xmlns="" id="{1669F04F-07A6-4566-9C18-B3008DECB8CA}"/>
              </a:ext>
            </a:extLst>
          </p:cNvPr>
          <p:cNvPicPr>
            <a:picLocks noChangeAspect="1"/>
          </p:cNvPicPr>
          <p:nvPr/>
        </p:nvPicPr>
        <p:blipFill>
          <a:blip r:embed="rId4"/>
          <a:stretch>
            <a:fillRect/>
          </a:stretch>
        </p:blipFill>
        <p:spPr>
          <a:xfrm>
            <a:off x="6820140" y="2093980"/>
            <a:ext cx="3768359" cy="4616605"/>
          </a:xfrm>
          <a:prstGeom prst="rect">
            <a:avLst/>
          </a:prstGeom>
        </p:spPr>
      </p:pic>
      <p:sp>
        <p:nvSpPr>
          <p:cNvPr id="11" name="文本框 10">
            <a:extLst>
              <a:ext uri="{FF2B5EF4-FFF2-40B4-BE49-F238E27FC236}">
                <a16:creationId xmlns:a16="http://schemas.microsoft.com/office/drawing/2014/main" xmlns="" id="{24EB1956-BB8E-4B20-B3A1-2A4202670318}"/>
              </a:ext>
            </a:extLst>
          </p:cNvPr>
          <p:cNvSpPr txBox="1"/>
          <p:nvPr/>
        </p:nvSpPr>
        <p:spPr>
          <a:xfrm>
            <a:off x="969175" y="2501163"/>
            <a:ext cx="3365319" cy="278281"/>
          </a:xfrm>
          <a:prstGeom prst="rect">
            <a:avLst/>
          </a:prstGeom>
          <a:noFill/>
        </p:spPr>
        <p:txBody>
          <a:bodyPr wrap="square">
            <a:spAutoFit/>
          </a:bodyPr>
          <a:lstStyle/>
          <a:p>
            <a:pPr>
              <a:lnSpc>
                <a:spcPct val="120000"/>
              </a:lnSpc>
            </a:pPr>
            <a:r>
              <a:rPr lang="zh-CN" altLang="en-US" sz="1100" b="1" dirty="0">
                <a:latin typeface="微软雅黑" panose="020B0503020204020204" pitchFamily="34" charset="-122"/>
                <a:ea typeface="微软雅黑" panose="020B0503020204020204" pitchFamily="34" charset="-122"/>
              </a:rPr>
              <a:t>图</a:t>
            </a:r>
            <a:r>
              <a:rPr lang="en-US" altLang="zh-CN" sz="1100" b="1" dirty="0">
                <a:latin typeface="微软雅黑" panose="020B0503020204020204" pitchFamily="34" charset="-122"/>
                <a:ea typeface="微软雅黑" panose="020B0503020204020204" pitchFamily="34" charset="-122"/>
              </a:rPr>
              <a:t>1</a:t>
            </a:r>
            <a:r>
              <a:rPr lang="zh-CN" altLang="en-US" sz="1100" b="1" dirty="0">
                <a:latin typeface="微软雅黑" panose="020B0503020204020204" pitchFamily="34" charset="-122"/>
                <a:ea typeface="微软雅黑" panose="020B0503020204020204" pitchFamily="34" charset="-122"/>
              </a:rPr>
              <a:t>：</a:t>
            </a:r>
            <a:r>
              <a:rPr lang="en-US" altLang="zh-CN" sz="1100" b="1" dirty="0">
                <a:latin typeface="微软雅黑" panose="020B0503020204020204" pitchFamily="34" charset="-122"/>
                <a:ea typeface="微软雅黑" panose="020B0503020204020204" pitchFamily="34" charset="-122"/>
              </a:rPr>
              <a:t>BL</a:t>
            </a:r>
            <a:r>
              <a:rPr lang="zh-CN" altLang="en-US" sz="1100" b="1" dirty="0">
                <a:latin typeface="微软雅黑" panose="020B0503020204020204" pitchFamily="34" charset="-122"/>
                <a:ea typeface="微软雅黑" panose="020B0503020204020204" pitchFamily="34" charset="-122"/>
              </a:rPr>
              <a:t>资产收益率估计步骤</a:t>
            </a:r>
            <a:endParaRPr lang="en-US" altLang="zh-CN" sz="1100" b="1" dirty="0">
              <a:solidFill>
                <a:schemeClr val="tx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777919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xmlns="" id="{676B0272-1A45-49AC-B13E-5A310E20951E}"/>
              </a:ext>
            </a:extLst>
          </p:cNvPr>
          <p:cNvPicPr>
            <a:picLocks noChangeAspect="1"/>
          </p:cNvPicPr>
          <p:nvPr/>
        </p:nvPicPr>
        <p:blipFill rotWithShape="1">
          <a:blip r:embed="rId3"/>
          <a:srcRect r="4099"/>
          <a:stretch/>
        </p:blipFill>
        <p:spPr>
          <a:xfrm>
            <a:off x="1241038" y="3326170"/>
            <a:ext cx="9536900" cy="3207760"/>
          </a:xfrm>
          <a:prstGeom prst="rect">
            <a:avLst/>
          </a:prstGeom>
        </p:spPr>
      </p:pic>
      <p:sp>
        <p:nvSpPr>
          <p:cNvPr id="2" name="标题 1">
            <a:extLst>
              <a:ext uri="{FF2B5EF4-FFF2-40B4-BE49-F238E27FC236}">
                <a16:creationId xmlns:a16="http://schemas.microsoft.com/office/drawing/2014/main" xmlns="" id="{9F941637-4F36-491F-9BF4-D357F162F2C7}"/>
              </a:ext>
            </a:extLst>
          </p:cNvPr>
          <p:cNvSpPr>
            <a:spLocks noGrp="1"/>
          </p:cNvSpPr>
          <p:nvPr>
            <p:ph type="title"/>
          </p:nvPr>
        </p:nvSpPr>
        <p:spPr>
          <a:xfrm>
            <a:off x="493130" y="147415"/>
            <a:ext cx="8189954" cy="745844"/>
          </a:xfrm>
        </p:spPr>
        <p:txBody>
          <a:bodyPr>
            <a:normAutofit/>
          </a:bodyPr>
          <a:lstStyle/>
          <a:p>
            <a:r>
              <a:rPr lang="zh-CN" altLang="en-US" sz="2400" b="1" dirty="0">
                <a:solidFill>
                  <a:srgbClr val="000000"/>
                </a:solidFill>
                <a:latin typeface="CMBX12"/>
              </a:rPr>
              <a:t>应用：基于 </a:t>
            </a:r>
            <a:r>
              <a:rPr lang="en-US" altLang="zh-CN" sz="2400" b="1" dirty="0">
                <a:solidFill>
                  <a:srgbClr val="000000"/>
                </a:solidFill>
                <a:latin typeface="CMBX12"/>
              </a:rPr>
              <a:t>Black-</a:t>
            </a:r>
            <a:r>
              <a:rPr lang="en-US" altLang="zh-CN" sz="2400" b="1" dirty="0" err="1">
                <a:solidFill>
                  <a:srgbClr val="000000"/>
                </a:solidFill>
                <a:latin typeface="CMBX12"/>
              </a:rPr>
              <a:t>litterman</a:t>
            </a:r>
            <a:r>
              <a:rPr lang="en-US" altLang="zh-CN" sz="2400" b="1" dirty="0">
                <a:solidFill>
                  <a:srgbClr val="000000"/>
                </a:solidFill>
                <a:latin typeface="CMBX12"/>
              </a:rPr>
              <a:t> </a:t>
            </a:r>
            <a:r>
              <a:rPr lang="zh-CN" altLang="en-US" sz="2400" b="1" dirty="0">
                <a:solidFill>
                  <a:srgbClr val="000000"/>
                </a:solidFill>
                <a:latin typeface="CMBX12"/>
              </a:rPr>
              <a:t>思想的多策略资产配置</a:t>
            </a:r>
            <a:endParaRPr lang="zh-CN" altLang="en-US" sz="3600" dirty="0"/>
          </a:p>
        </p:txBody>
      </p:sp>
      <p:sp>
        <p:nvSpPr>
          <p:cNvPr id="4" name="文本框 3">
            <a:extLst>
              <a:ext uri="{FF2B5EF4-FFF2-40B4-BE49-F238E27FC236}">
                <a16:creationId xmlns:a16="http://schemas.microsoft.com/office/drawing/2014/main" xmlns="" id="{ED130D50-8373-41D8-8142-E6163E844681}"/>
              </a:ext>
            </a:extLst>
          </p:cNvPr>
          <p:cNvSpPr txBox="1"/>
          <p:nvPr/>
        </p:nvSpPr>
        <p:spPr>
          <a:xfrm>
            <a:off x="978800" y="1395860"/>
            <a:ext cx="10061377" cy="1766637"/>
          </a:xfrm>
          <a:prstGeom prst="rect">
            <a:avLst/>
          </a:prstGeom>
          <a:noFill/>
          <a:ln w="19050">
            <a:solidFill>
              <a:srgbClr val="972022"/>
            </a:solidFill>
            <a:prstDash val="sysDash"/>
          </a:ln>
        </p:spPr>
        <p:txBody>
          <a:bodyPr wrap="square" rtlCol="0">
            <a:spAutoFit/>
          </a:bodyPr>
          <a:lstStyle/>
          <a:p>
            <a:pPr marL="285750" indent="-285750">
              <a:lnSpc>
                <a:spcPct val="120000"/>
              </a:lnSpc>
              <a:buFont typeface="Wingdings" panose="05000000000000000000" pitchFamily="2" charset="2"/>
              <a:buChar char="p"/>
            </a:pPr>
            <a:r>
              <a:rPr lang="zh-CN" altLang="en-US" sz="1800" b="0" i="0" dirty="0">
                <a:solidFill>
                  <a:srgbClr val="000000"/>
                </a:solidFill>
                <a:effectLst/>
                <a:latin typeface="宋体" panose="02010600030101010101" pitchFamily="2" charset="-122"/>
                <a:ea typeface="宋体" panose="02010600030101010101" pitchFamily="2" charset="-122"/>
              </a:rPr>
              <a:t>针对配置型的资产，利用投资时钟框架，构建基于风险因子的风险预算模型，得到以控制风险为目标的基准配置。</a:t>
            </a:r>
            <a:endParaRPr lang="en-US" altLang="zh-CN" sz="1800" b="0" i="0" dirty="0">
              <a:solidFill>
                <a:srgbClr val="000000"/>
              </a:solidFill>
              <a:effectLst/>
              <a:latin typeface="宋体" panose="02010600030101010101" pitchFamily="2" charset="-122"/>
              <a:ea typeface="宋体" panose="02010600030101010101" pitchFamily="2" charset="-122"/>
            </a:endParaRPr>
          </a:p>
          <a:p>
            <a:pPr marL="285750" indent="-285750">
              <a:lnSpc>
                <a:spcPct val="120000"/>
              </a:lnSpc>
              <a:buFont typeface="Wingdings" panose="05000000000000000000" pitchFamily="2" charset="2"/>
              <a:buChar char="p"/>
            </a:pPr>
            <a:r>
              <a:rPr lang="zh-CN" altLang="en-US" sz="1800" b="0" i="0" dirty="0">
                <a:solidFill>
                  <a:srgbClr val="000000"/>
                </a:solidFill>
                <a:effectLst/>
                <a:latin typeface="宋体" panose="02010600030101010101" pitchFamily="2" charset="-122"/>
                <a:ea typeface="宋体" panose="02010600030101010101" pitchFamily="2" charset="-122"/>
              </a:rPr>
              <a:t>针对原油和黄金，构建单一资产的定价模型，当实际价格极端偏离所定义的价格中枢时，给出方向性配置建议，并将该交易信号可作为</a:t>
            </a:r>
            <a:r>
              <a:rPr lang="en-US" altLang="zh-CN" sz="1800" b="0" i="0" dirty="0">
                <a:solidFill>
                  <a:srgbClr val="000000"/>
                </a:solidFill>
                <a:effectLst/>
                <a:latin typeface="Times New Roman" panose="02020603050405020304" pitchFamily="18" charset="0"/>
              </a:rPr>
              <a:t>Black-</a:t>
            </a:r>
            <a:r>
              <a:rPr lang="en-US" altLang="zh-CN" sz="1800" b="0" i="0" dirty="0" err="1">
                <a:solidFill>
                  <a:srgbClr val="000000"/>
                </a:solidFill>
                <a:effectLst/>
                <a:latin typeface="Times New Roman" panose="02020603050405020304" pitchFamily="18" charset="0"/>
              </a:rPr>
              <a:t>litterman</a:t>
            </a:r>
            <a:r>
              <a:rPr lang="en-US" altLang="zh-CN" sz="1800" b="0" i="0" dirty="0">
                <a:solidFill>
                  <a:srgbClr val="000000"/>
                </a:solidFill>
                <a:effectLst/>
                <a:latin typeface="Times New Roman" panose="02020603050405020304" pitchFamily="18" charset="0"/>
              </a:rPr>
              <a:t> </a:t>
            </a:r>
            <a:r>
              <a:rPr lang="zh-CN" altLang="en-US" sz="1800" b="0" i="0" dirty="0">
                <a:solidFill>
                  <a:srgbClr val="000000"/>
                </a:solidFill>
                <a:effectLst/>
                <a:latin typeface="宋体" panose="02010600030101010101" pitchFamily="2" charset="-122"/>
                <a:ea typeface="宋体" panose="02010600030101010101" pitchFamily="2" charset="-122"/>
              </a:rPr>
              <a:t>模型中的主观配置观点。</a:t>
            </a:r>
            <a:endParaRPr lang="en-US" altLang="zh-CN" sz="1800" b="0" i="0" dirty="0">
              <a:solidFill>
                <a:srgbClr val="000000"/>
              </a:solidFill>
              <a:effectLst/>
              <a:latin typeface="宋体" panose="02010600030101010101" pitchFamily="2" charset="-122"/>
              <a:ea typeface="宋体" panose="02010600030101010101" pitchFamily="2" charset="-122"/>
            </a:endParaRPr>
          </a:p>
          <a:p>
            <a:pPr marL="285750" indent="-285750">
              <a:lnSpc>
                <a:spcPct val="120000"/>
              </a:lnSpc>
              <a:buFont typeface="Wingdings" panose="05000000000000000000" pitchFamily="2" charset="2"/>
              <a:buChar char="p"/>
            </a:pPr>
            <a:r>
              <a:rPr lang="zh-CN" altLang="en-US" sz="1800" b="0" i="0" dirty="0">
                <a:solidFill>
                  <a:srgbClr val="000000"/>
                </a:solidFill>
                <a:effectLst/>
                <a:latin typeface="宋体" panose="02010600030101010101" pitchFamily="2" charset="-122"/>
                <a:ea typeface="宋体" panose="02010600030101010101" pitchFamily="2" charset="-122"/>
              </a:rPr>
              <a:t>通过 </a:t>
            </a:r>
            <a:r>
              <a:rPr lang="en-US" altLang="zh-CN" sz="1800" b="0" i="0" dirty="0">
                <a:solidFill>
                  <a:srgbClr val="000000"/>
                </a:solidFill>
                <a:effectLst/>
                <a:latin typeface="Times New Roman" panose="02020603050405020304" pitchFamily="18" charset="0"/>
              </a:rPr>
              <a:t>B-L</a:t>
            </a:r>
            <a:r>
              <a:rPr lang="zh-CN" altLang="en-US" sz="1800" b="0" i="0" dirty="0">
                <a:solidFill>
                  <a:srgbClr val="000000"/>
                </a:solidFill>
                <a:effectLst/>
                <a:latin typeface="宋体" panose="02010600030101010101" pitchFamily="2" charset="-122"/>
                <a:ea typeface="宋体" panose="02010600030101010101" pitchFamily="2" charset="-122"/>
              </a:rPr>
              <a:t>模型将基于投资时钟的配置</a:t>
            </a:r>
            <a:r>
              <a:rPr lang="zh-CN" altLang="en-US" dirty="0"/>
              <a:t>和</a:t>
            </a:r>
            <a:r>
              <a:rPr lang="zh-CN" altLang="en-US" sz="1800" b="0" i="0" dirty="0">
                <a:solidFill>
                  <a:srgbClr val="000000"/>
                </a:solidFill>
                <a:effectLst/>
                <a:latin typeface="宋体" panose="02010600030101010101" pitchFamily="2" charset="-122"/>
                <a:ea typeface="宋体" panose="02010600030101010101" pitchFamily="2" charset="-122"/>
              </a:rPr>
              <a:t>单一资产的定价模型进行融合，得到最终的配置权重。</a:t>
            </a:r>
            <a:r>
              <a:rPr lang="zh-CN" altLang="en-US" sz="2000" dirty="0"/>
              <a:t> </a:t>
            </a:r>
            <a:endParaRPr lang="en-US" altLang="zh-CN" sz="2000" dirty="0">
              <a:solidFill>
                <a:schemeClr val="tx1"/>
              </a:solidFill>
            </a:endParaRPr>
          </a:p>
        </p:txBody>
      </p:sp>
      <p:sp>
        <p:nvSpPr>
          <p:cNvPr id="5" name="文本框 4">
            <a:extLst>
              <a:ext uri="{FF2B5EF4-FFF2-40B4-BE49-F238E27FC236}">
                <a16:creationId xmlns:a16="http://schemas.microsoft.com/office/drawing/2014/main" xmlns="" id="{3EC57064-E957-42E2-99C6-9D9CDF46A199}"/>
              </a:ext>
            </a:extLst>
          </p:cNvPr>
          <p:cNvSpPr txBox="1"/>
          <p:nvPr/>
        </p:nvSpPr>
        <p:spPr>
          <a:xfrm>
            <a:off x="969175" y="995750"/>
            <a:ext cx="1394537" cy="400110"/>
          </a:xfrm>
          <a:prstGeom prst="rect">
            <a:avLst/>
          </a:prstGeom>
          <a:solidFill>
            <a:srgbClr val="9C0308"/>
          </a:solidFill>
        </p:spPr>
        <p:txBody>
          <a:bodyPr wrap="square" rtlCol="0">
            <a:spAutoFit/>
          </a:bodyPr>
          <a:lstStyle/>
          <a:p>
            <a:pPr algn="ctr"/>
            <a:r>
              <a:rPr lang="zh-CN" altLang="en-US" sz="2000" b="1" dirty="0">
                <a:solidFill>
                  <a:schemeClr val="bg1"/>
                </a:solidFill>
              </a:rPr>
              <a:t>基本原理</a:t>
            </a:r>
          </a:p>
        </p:txBody>
      </p:sp>
      <p:sp>
        <p:nvSpPr>
          <p:cNvPr id="3" name="灯片编号占位符 2">
            <a:extLst>
              <a:ext uri="{FF2B5EF4-FFF2-40B4-BE49-F238E27FC236}">
                <a16:creationId xmlns:a16="http://schemas.microsoft.com/office/drawing/2014/main" xmlns="" id="{90FDA2AC-0468-4DDD-9D48-8F6BD2554DA5}"/>
              </a:ext>
            </a:extLst>
          </p:cNvPr>
          <p:cNvSpPr>
            <a:spLocks noGrp="1"/>
          </p:cNvSpPr>
          <p:nvPr>
            <p:ph type="sldNum" sz="quarter" idx="12"/>
          </p:nvPr>
        </p:nvSpPr>
        <p:spPr>
          <a:xfrm>
            <a:off x="9038769" y="6351368"/>
            <a:ext cx="2743200" cy="365125"/>
          </a:xfrm>
        </p:spPr>
        <p:txBody>
          <a:bodyPr/>
          <a:lstStyle/>
          <a:p>
            <a:fld id="{1827CD8D-0C45-4313-8514-3276C2338651}" type="slidenum">
              <a:rPr lang="zh-CN" altLang="en-US" smtClean="0"/>
              <a:pPr/>
              <a:t>9</a:t>
            </a:fld>
            <a:endParaRPr lang="zh-CN" altLang="en-US" dirty="0"/>
          </a:p>
        </p:txBody>
      </p:sp>
    </p:spTree>
    <p:extLst>
      <p:ext uri="{BB962C8B-B14F-4D97-AF65-F5344CB8AC3E}">
        <p14:creationId xmlns:p14="http://schemas.microsoft.com/office/powerpoint/2010/main" val="2991109633"/>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主题1</Template>
  <TotalTime>3716</TotalTime>
  <Words>3922</Words>
  <Application>Microsoft Office PowerPoint</Application>
  <PresentationFormat>宽屏</PresentationFormat>
  <Paragraphs>673</Paragraphs>
  <Slides>46</Slides>
  <Notes>26</Notes>
  <HiddenSlides>0</HiddenSlides>
  <MMClips>0</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46</vt:i4>
      </vt:variant>
    </vt:vector>
  </HeadingPairs>
  <TitlesOfParts>
    <vt:vector size="62" baseType="lpstr">
      <vt:lpstr>-apple-system</vt:lpstr>
      <vt:lpstr>CMBX12</vt:lpstr>
      <vt:lpstr>CMR10</vt:lpstr>
      <vt:lpstr>KaiTi</vt:lpstr>
      <vt:lpstr>等线</vt:lpstr>
      <vt:lpstr>黑体</vt:lpstr>
      <vt:lpstr>楷体_GB2312</vt:lpstr>
      <vt:lpstr>宋体</vt:lpstr>
      <vt:lpstr>微软雅黑</vt:lpstr>
      <vt:lpstr>Arial</vt:lpstr>
      <vt:lpstr>Calibri</vt:lpstr>
      <vt:lpstr>Calibri Light</vt:lpstr>
      <vt:lpstr>Cambria Math</vt:lpstr>
      <vt:lpstr>Times New Roman</vt:lpstr>
      <vt:lpstr>Wingdings</vt:lpstr>
      <vt:lpstr>Office 主题</vt:lpstr>
      <vt:lpstr>PowerPoint 演示文稿</vt:lpstr>
      <vt:lpstr>PowerPoint 演示文稿</vt:lpstr>
      <vt:lpstr>Black-litterman 模型简介</vt:lpstr>
      <vt:lpstr>模型逻辑框架</vt:lpstr>
      <vt:lpstr>基本步骤</vt:lpstr>
      <vt:lpstr>基本步骤</vt:lpstr>
      <vt:lpstr>基本步骤</vt:lpstr>
      <vt:lpstr>应用：运用BL模型构造FoF</vt:lpstr>
      <vt:lpstr>应用：基于 Black-litterman 思想的多策略资产配置</vt:lpstr>
      <vt:lpstr>PowerPoint 演示文稿</vt:lpstr>
      <vt:lpstr>采用多因子模型构造稳健的均值方差问题</vt:lpstr>
      <vt:lpstr>多因子模型</vt:lpstr>
      <vt:lpstr>多元线性回归的参数估计</vt:lpstr>
      <vt:lpstr>稳健的均值方差问题</vt:lpstr>
      <vt:lpstr>如何求解稳健的均值方差模型</vt:lpstr>
      <vt:lpstr>如何求解稳健的均值方差模型</vt:lpstr>
      <vt:lpstr>如何求解稳健的均值方差模型</vt:lpstr>
      <vt:lpstr>实证分析</vt:lpstr>
      <vt:lpstr>实证分析</vt:lpstr>
      <vt:lpstr>实证分析</vt:lpstr>
      <vt:lpstr>实证分析</vt:lpstr>
      <vt:lpstr>PowerPoint 演示文稿</vt:lpstr>
      <vt:lpstr>风险平价</vt:lpstr>
      <vt:lpstr>风险平价</vt:lpstr>
      <vt:lpstr>风险平价</vt:lpstr>
      <vt:lpstr>风险平价</vt:lpstr>
      <vt:lpstr>风险平价（券商结果，样本期均为一年）</vt:lpstr>
      <vt:lpstr>风险平价（自建结果）</vt:lpstr>
      <vt:lpstr>风险平价（自建结果）</vt:lpstr>
      <vt:lpstr>风险平价 补充：风险的其他度量方式</vt:lpstr>
      <vt:lpstr>PowerPoint 演示文稿</vt:lpstr>
      <vt:lpstr>风险预算</vt:lpstr>
      <vt:lpstr>风险预算</vt:lpstr>
      <vt:lpstr>风险预算</vt:lpstr>
      <vt:lpstr>风险预算</vt:lpstr>
      <vt:lpstr>风险预算</vt:lpstr>
      <vt:lpstr>风险预算</vt:lpstr>
      <vt:lpstr>风险预算</vt:lpstr>
      <vt:lpstr>风险预算</vt:lpstr>
      <vt:lpstr>风险预算</vt:lpstr>
      <vt:lpstr>PowerPoint 演示文稿</vt:lpstr>
      <vt:lpstr>指数追踪（Index Tracking）</vt:lpstr>
      <vt:lpstr>简单追踪：待持股票已知</vt:lpstr>
      <vt:lpstr>相似性替代：确定待持股票</vt:lpstr>
      <vt:lpstr>最小误差追踪：一般问题</vt:lpstr>
      <vt:lpstr>PowerPoint 演示文稿</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renyanjia</dc:creator>
  <cp:lastModifiedBy>jhyu</cp:lastModifiedBy>
  <cp:revision>440</cp:revision>
  <dcterms:created xsi:type="dcterms:W3CDTF">2016-03-04T04:52:50Z</dcterms:created>
  <dcterms:modified xsi:type="dcterms:W3CDTF">2020-12-07T11:14:51Z</dcterms:modified>
</cp:coreProperties>
</file>